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27" r:id="rId1"/>
  </p:sldMasterIdLst>
  <p:notesMasterIdLst>
    <p:notesMasterId r:id="rId51"/>
  </p:notesMasterIdLst>
  <p:sldIdLst>
    <p:sldId id="256" r:id="rId2"/>
    <p:sldId id="257" r:id="rId3"/>
    <p:sldId id="269" r:id="rId4"/>
    <p:sldId id="351" r:id="rId5"/>
    <p:sldId id="313" r:id="rId6"/>
    <p:sldId id="314" r:id="rId7"/>
    <p:sldId id="315" r:id="rId8"/>
    <p:sldId id="316" r:id="rId9"/>
    <p:sldId id="319" r:id="rId10"/>
    <p:sldId id="382" r:id="rId11"/>
    <p:sldId id="385" r:id="rId12"/>
    <p:sldId id="386" r:id="rId13"/>
    <p:sldId id="387" r:id="rId14"/>
    <p:sldId id="388" r:id="rId15"/>
    <p:sldId id="378" r:id="rId16"/>
    <p:sldId id="321" r:id="rId17"/>
    <p:sldId id="379" r:id="rId18"/>
    <p:sldId id="389" r:id="rId19"/>
    <p:sldId id="322" r:id="rId20"/>
    <p:sldId id="320" r:id="rId21"/>
    <p:sldId id="323" r:id="rId22"/>
    <p:sldId id="324" r:id="rId23"/>
    <p:sldId id="326" r:id="rId24"/>
    <p:sldId id="328" r:id="rId25"/>
    <p:sldId id="356" r:id="rId26"/>
    <p:sldId id="357" r:id="rId27"/>
    <p:sldId id="358" r:id="rId28"/>
    <p:sldId id="359" r:id="rId29"/>
    <p:sldId id="361" r:id="rId30"/>
    <p:sldId id="360" r:id="rId31"/>
    <p:sldId id="367" r:id="rId32"/>
    <p:sldId id="368" r:id="rId33"/>
    <p:sldId id="369" r:id="rId34"/>
    <p:sldId id="370" r:id="rId35"/>
    <p:sldId id="371" r:id="rId36"/>
    <p:sldId id="372" r:id="rId37"/>
    <p:sldId id="380" r:id="rId38"/>
    <p:sldId id="329" r:id="rId39"/>
    <p:sldId id="330" r:id="rId40"/>
    <p:sldId id="331" r:id="rId41"/>
    <p:sldId id="332" r:id="rId42"/>
    <p:sldId id="333" r:id="rId43"/>
    <p:sldId id="334" r:id="rId44"/>
    <p:sldId id="335" r:id="rId45"/>
    <p:sldId id="336" r:id="rId46"/>
    <p:sldId id="337" r:id="rId47"/>
    <p:sldId id="338" r:id="rId48"/>
    <p:sldId id="339" r:id="rId49"/>
    <p:sldId id="384" r:id="rId50"/>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notesViewPr>
    <p:cSldViewPr snapToGrid="0">
      <p:cViewPr varScale="1">
        <p:scale>
          <a:sx n="67" d="100"/>
          <a:sy n="67" d="100"/>
        </p:scale>
        <p:origin x="3120" y="3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7D08117-DAB6-496C-93E0-417DE68253E1}" type="datetimeFigureOut">
              <a:rPr lang="fa-IR" smtClean="0"/>
              <a:t>30/05/1447</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r>
              <a:rPr lang="fa-IR" dirty="0" smtClean="0"/>
              <a:t>یازدهمین کنگره سلامت نوزادان ایران آبان1404 </a:t>
            </a:r>
          </a:p>
          <a:p>
            <a:endParaRPr lang="fa-IR" dirty="0"/>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0B9F4653-CBD8-4BE2-B770-D7CB7338A66B}" type="slidenum">
              <a:rPr lang="fa-IR" smtClean="0"/>
              <a:t>‹#›</a:t>
            </a:fld>
            <a:endParaRPr lang="fa-IR"/>
          </a:p>
        </p:txBody>
      </p:sp>
    </p:spTree>
    <p:extLst>
      <p:ext uri="{BB962C8B-B14F-4D97-AF65-F5344CB8AC3E}">
        <p14:creationId xmlns:p14="http://schemas.microsoft.com/office/powerpoint/2010/main" val="385528251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0B9F4653-CBD8-4BE2-B770-D7CB7338A66B}" type="slidenum">
              <a:rPr lang="fa-IR" smtClean="0"/>
              <a:t>9</a:t>
            </a:fld>
            <a:endParaRPr lang="fa-IR"/>
          </a:p>
        </p:txBody>
      </p:sp>
    </p:spTree>
    <p:extLst>
      <p:ext uri="{BB962C8B-B14F-4D97-AF65-F5344CB8AC3E}">
        <p14:creationId xmlns:p14="http://schemas.microsoft.com/office/powerpoint/2010/main" val="3804850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0B9F4653-CBD8-4BE2-B770-D7CB7338A66B}" type="slidenum">
              <a:rPr lang="fa-IR" smtClean="0"/>
              <a:t>24</a:t>
            </a:fld>
            <a:endParaRPr lang="fa-IR"/>
          </a:p>
        </p:txBody>
      </p:sp>
    </p:spTree>
    <p:extLst>
      <p:ext uri="{BB962C8B-B14F-4D97-AF65-F5344CB8AC3E}">
        <p14:creationId xmlns:p14="http://schemas.microsoft.com/office/powerpoint/2010/main" val="2146530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0B9F4653-CBD8-4BE2-B770-D7CB7338A66B}" type="slidenum">
              <a:rPr lang="fa-IR" smtClean="0"/>
              <a:t>34</a:t>
            </a:fld>
            <a:endParaRPr lang="fa-IR"/>
          </a:p>
        </p:txBody>
      </p:sp>
    </p:spTree>
    <p:extLst>
      <p:ext uri="{BB962C8B-B14F-4D97-AF65-F5344CB8AC3E}">
        <p14:creationId xmlns:p14="http://schemas.microsoft.com/office/powerpoint/2010/main" val="3544730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F5A1B9C-6D20-46E9-B584-2E4B40E6FC98}" type="datetime8">
              <a:rPr lang="fa-IR" smtClean="0"/>
              <a:t>20 اکتبر 25</a:t>
            </a:fld>
            <a:endParaRPr lang="fa-IR"/>
          </a:p>
        </p:txBody>
      </p:sp>
      <p:sp>
        <p:nvSpPr>
          <p:cNvPr id="17" name="Footer Placeholder 16"/>
          <p:cNvSpPr>
            <a:spLocks noGrp="1"/>
          </p:cNvSpPr>
          <p:nvPr>
            <p:ph type="ftr" sz="quarter" idx="11"/>
          </p:nvPr>
        </p:nvSpPr>
        <p:spPr/>
        <p:txBody>
          <a:bodyPr/>
          <a:lstStyle/>
          <a:p>
            <a:endParaRPr lang="fa-I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ABB4C3C-DFAD-4B53-880D-DD91E02411E0}" type="slidenum">
              <a:rPr lang="fa-IR" smtClean="0"/>
              <a:t>‹#›</a:t>
            </a:fld>
            <a:endParaRPr lang="fa-IR"/>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1356071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C74A052-A132-4728-9F26-C09A8F81089B}" type="datetime8">
              <a:rPr lang="fa-IR" smtClean="0"/>
              <a:t>20 اکتبر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ABB4C3C-DFAD-4B53-880D-DD91E02411E0}" type="slidenum">
              <a:rPr lang="fa-IR" smtClean="0"/>
              <a:t>‹#›</a:t>
            </a:fld>
            <a:endParaRPr lang="fa-IR"/>
          </a:p>
        </p:txBody>
      </p:sp>
    </p:spTree>
    <p:extLst>
      <p:ext uri="{BB962C8B-B14F-4D97-AF65-F5344CB8AC3E}">
        <p14:creationId xmlns:p14="http://schemas.microsoft.com/office/powerpoint/2010/main" val="2632766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D7AB43E-1E0E-4720-98CB-9C53D6A0F76F}" type="datetime8">
              <a:rPr lang="fa-IR" smtClean="0"/>
              <a:t>20 اکتبر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ABB4C3C-DFAD-4B53-880D-DD91E02411E0}" type="slidenum">
              <a:rPr lang="fa-IR" smtClean="0"/>
              <a:t>‹#›</a:t>
            </a:fld>
            <a:endParaRPr lang="fa-IR"/>
          </a:p>
        </p:txBody>
      </p:sp>
    </p:spTree>
    <p:extLst>
      <p:ext uri="{BB962C8B-B14F-4D97-AF65-F5344CB8AC3E}">
        <p14:creationId xmlns:p14="http://schemas.microsoft.com/office/powerpoint/2010/main" val="288724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extBox 1"/>
          <p:cNvSpPr txBox="1"/>
          <p:nvPr/>
        </p:nvSpPr>
        <p:spPr>
          <a:xfrm>
            <a:off x="203201" y="6477001"/>
            <a:ext cx="1237839" cy="246221"/>
          </a:xfrm>
          <a:prstGeom prst="rect">
            <a:avLst/>
          </a:prstGeom>
          <a:noFill/>
        </p:spPr>
        <p:txBody>
          <a:bodyPr wrap="none" rtlCol="0">
            <a:spAutoFit/>
          </a:bodyPr>
          <a:lstStyle/>
          <a:p>
            <a:r>
              <a:rPr lang="en-US" sz="1000" dirty="0"/>
              <a:t>Copyrights apply</a:t>
            </a:r>
          </a:p>
        </p:txBody>
      </p:sp>
    </p:spTree>
    <p:extLst>
      <p:ext uri="{BB962C8B-B14F-4D97-AF65-F5344CB8AC3E}">
        <p14:creationId xmlns:p14="http://schemas.microsoft.com/office/powerpoint/2010/main" val="2381227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首尾页">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13585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正文">
    <p:spTree>
      <p:nvGrpSpPr>
        <p:cNvPr id="1" name=""/>
        <p:cNvGrpSpPr/>
        <p:nvPr/>
      </p:nvGrpSpPr>
      <p:grpSpPr>
        <a:xfrm>
          <a:off x="0" y="0"/>
          <a:ext cx="0" cy="0"/>
          <a:chOff x="0" y="0"/>
          <a:chExt cx="0" cy="0"/>
        </a:xfrm>
      </p:grpSpPr>
      <p:pic>
        <p:nvPicPr>
          <p:cNvPr id="10" name="图片 9">
            <a:extLst>
              <a:ext uri="{FF2B5EF4-FFF2-40B4-BE49-F238E27FC236}">
                <a16:creationId xmlns="" xmlns:a16="http://schemas.microsoft.com/office/drawing/2014/main" id="{378C94CD-DEB5-433F-AEC4-D282B78FD252}"/>
              </a:ext>
            </a:extLst>
          </p:cNvPr>
          <p:cNvPicPr>
            <a:picLocks noChangeAspect="1"/>
          </p:cNvPicPr>
          <p:nvPr/>
        </p:nvPicPr>
        <p:blipFill rotWithShape="1">
          <a:blip r:embed="rId2" cstate="print">
            <a:duotone>
              <a:schemeClr val="bg2">
                <a:shade val="45000"/>
                <a:satMod val="135000"/>
              </a:schemeClr>
              <a:prstClr val="white"/>
            </a:duotone>
            <a:extLst>
              <a:ext uri="{28A0092B-C50C-407E-A947-70E740481C1C}">
                <a14:useLocalDpi xmlns:a14="http://schemas.microsoft.com/office/drawing/2010/main" val="0"/>
              </a:ext>
            </a:extLst>
          </a:blip>
          <a:srcRect/>
          <a:stretch/>
        </p:blipFill>
        <p:spPr>
          <a:xfrm>
            <a:off x="0" y="-1"/>
            <a:ext cx="12192000" cy="6858001"/>
          </a:xfrm>
          <a:prstGeom prst="rect">
            <a:avLst/>
          </a:prstGeom>
        </p:spPr>
      </p:pic>
      <p:sp>
        <p:nvSpPr>
          <p:cNvPr id="11" name="矩形 10">
            <a:extLst>
              <a:ext uri="{FF2B5EF4-FFF2-40B4-BE49-F238E27FC236}">
                <a16:creationId xmlns="" xmlns:a16="http://schemas.microsoft.com/office/drawing/2014/main" id="{2834A229-CBF3-40B4-99EB-9FDA09870B00}"/>
              </a:ext>
            </a:extLst>
          </p:cNvPr>
          <p:cNvSpPr/>
          <p:nvPr/>
        </p:nvSpPr>
        <p:spPr>
          <a:xfrm>
            <a:off x="0" y="0"/>
            <a:ext cx="12192000" cy="6858000"/>
          </a:xfrm>
          <a:prstGeom prst="rect">
            <a:avLst/>
          </a:prstGeom>
          <a:solidFill>
            <a:srgbClr val="E7F5F6">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cs typeface="+mn-ea"/>
              <a:sym typeface="+mn-lt"/>
            </a:endParaRPr>
          </a:p>
        </p:txBody>
      </p:sp>
      <p:sp>
        <p:nvSpPr>
          <p:cNvPr id="7" name="Rectangle 2">
            <a:extLst>
              <a:ext uri="{FF2B5EF4-FFF2-40B4-BE49-F238E27FC236}">
                <a16:creationId xmlns="" xmlns:a16="http://schemas.microsoft.com/office/drawing/2014/main" id="{AFB484E7-8CB0-4B78-9F93-B3114CEFD6D2}"/>
              </a:ext>
            </a:extLst>
          </p:cNvPr>
          <p:cNvSpPr/>
          <p:nvPr/>
        </p:nvSpPr>
        <p:spPr>
          <a:xfrm>
            <a:off x="5486400" y="1193803"/>
            <a:ext cx="1219200" cy="60959"/>
          </a:xfrm>
          <a:prstGeom prst="rect">
            <a:avLst/>
          </a:prstGeom>
          <a:solidFill>
            <a:srgbClr val="19B396"/>
          </a:solidFill>
          <a:ln w="25400"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srgbClr val="FFFFFF"/>
              </a:solidFill>
              <a:effectLst/>
              <a:uLnTx/>
              <a:uFillTx/>
              <a:latin typeface="Arial" panose="020F0502020204030204"/>
              <a:cs typeface="+mn-cs"/>
            </a:endParaRPr>
          </a:p>
        </p:txBody>
      </p:sp>
    </p:spTree>
    <p:extLst>
      <p:ext uri="{BB962C8B-B14F-4D97-AF65-F5344CB8AC3E}">
        <p14:creationId xmlns:p14="http://schemas.microsoft.com/office/powerpoint/2010/main" val="34824614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22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9FD7E05B-4C8B-4757-B403-C5577FE5A593}"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4169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23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062117C9-D056-49DC-8D7F-CA97958EB15E}"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693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24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CDE12690-3D00-4150-A2EB-764268C16919}"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71119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25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76DB4F33-E7F5-440A-81DB-D5B8825DAB69}"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5049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26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8776B238-5A97-449A-B4B3-F32AD73865B0}"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545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4" name="Date Placeholder 3"/>
          <p:cNvSpPr>
            <a:spLocks noGrp="1"/>
          </p:cNvSpPr>
          <p:nvPr>
            <p:ph type="dt" sz="half" idx="10"/>
          </p:nvPr>
        </p:nvSpPr>
        <p:spPr/>
        <p:txBody>
          <a:bodyPr/>
          <a:lstStyle/>
          <a:p>
            <a:fld id="{A2B0962F-5837-4A48-B56D-2B4FEA843504}" type="datetime8">
              <a:rPr lang="fa-IR" smtClean="0"/>
              <a:t>20 اکتبر 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ABB4C3C-DFAD-4B53-880D-DD91E02411E0}" type="slidenum">
              <a:rPr lang="fa-IR" smtClean="0"/>
              <a:t>‹#›</a:t>
            </a:fld>
            <a:endParaRPr lang="fa-IR"/>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6540384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27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44B19FCB-4C8C-4C44-A56C-2FCBF2ECF39F}"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3166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28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A58E2C5E-E69A-44F5-A7F1-BB478830EB98}"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81883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29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0605E057-D438-4255-99FA-AFDF3227EFA3}"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79043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30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8474245B-B5A7-4C92-8985-3448DD17CFF1}"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6873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31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558737A0-5159-4BFC-9270-F45ADB549C63}"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77448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32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3006BAE7-6558-419A-8A42-3F3369F74635}"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95927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33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D615C1B2-A131-4553-93E5-1BEBB23300E4}"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289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34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73E6557A-106B-433A-A166-8C4FE53FFB45}"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87222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35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90800341-4C49-412C-BF0B-D97ADB8C068C}"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92701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36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427CEC61-B5DA-4E5F-80D3-320E82AB6DE3}"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7811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046F0E1-6B75-4F25-A66F-BA4B9F6623D1}" type="datetime8">
              <a:rPr lang="fa-IR" smtClean="0"/>
              <a:t>20 اکتبر 25</a:t>
            </a:fld>
            <a:endParaRPr lang="fa-IR"/>
          </a:p>
        </p:txBody>
      </p:sp>
      <p:sp>
        <p:nvSpPr>
          <p:cNvPr id="5" name="Footer Placeholder 4"/>
          <p:cNvSpPr>
            <a:spLocks noGrp="1"/>
          </p:cNvSpPr>
          <p:nvPr>
            <p:ph type="ftr" sz="quarter" idx="11"/>
          </p:nvPr>
        </p:nvSpPr>
        <p:spPr>
          <a:xfrm>
            <a:off x="1066800" y="6172200"/>
            <a:ext cx="5334000" cy="457200"/>
          </a:xfrm>
        </p:spPr>
        <p:txBody>
          <a:bodyPr/>
          <a:lstStyle/>
          <a:p>
            <a:endParaRPr lang="fa-IR"/>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Slide Number Placeholder 5"/>
          <p:cNvSpPr>
            <a:spLocks noGrp="1"/>
          </p:cNvSpPr>
          <p:nvPr>
            <p:ph type="sldNum" sz="quarter" idx="12"/>
          </p:nvPr>
        </p:nvSpPr>
        <p:spPr>
          <a:xfrm>
            <a:off x="195072" y="6208776"/>
            <a:ext cx="609600" cy="457200"/>
          </a:xfrm>
        </p:spPr>
        <p:txBody>
          <a:bodyPr/>
          <a:lstStyle/>
          <a:p>
            <a:fld id="{8ABB4C3C-DFAD-4B53-880D-DD91E02411E0}" type="slidenum">
              <a:rPr lang="fa-IR" smtClean="0"/>
              <a:t>‹#›</a:t>
            </a:fld>
            <a:endParaRPr lang="fa-IR"/>
          </a:p>
        </p:txBody>
      </p:sp>
    </p:spTree>
    <p:extLst>
      <p:ext uri="{BB962C8B-B14F-4D97-AF65-F5344CB8AC3E}">
        <p14:creationId xmlns:p14="http://schemas.microsoft.com/office/powerpoint/2010/main" val="1841360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37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0F44736C-1820-4D3F-B508-41383EF0D6DD}"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62843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38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E408A7A5-37AD-462B-A43B-6195E561BF44}"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51873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39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69FABDDF-2C6A-4343-AA2E-AA21B1C01A6C}"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3167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40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C1725360-9A53-4154-A2BE-B770263C211A}"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5422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1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F4F26123-E86D-4BB5-80C7-5D3CC26FD300}"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4060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2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1603689C-AAB8-4DF5-AAA5-E120FC9DCE2D}"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642905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3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61D51CE0-432F-4AD9-A18C-AC75CD04A423}"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19718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BFA95247-D42A-4FB0-8427-164AFB218902}"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33082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5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17F63A85-33F3-42AF-BAAD-AE6E5ECDBBF8}"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85371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6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C0269914-98DF-4CD2-B237-080F988598D9}"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18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8A83CFB-4743-4A61-8C72-8DC557F0B5CA}" type="datetime8">
              <a:rPr lang="fa-IR" smtClean="0"/>
              <a:t>20 اکتبر 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ABB4C3C-DFAD-4B53-880D-DD91E02411E0}" type="slidenum">
              <a:rPr lang="fa-IR" smtClean="0"/>
              <a:t>‹#›</a:t>
            </a:fld>
            <a:endParaRPr lang="fa-IR"/>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7490768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cSld name="7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286E82FE-95CF-411B-B69B-AE8EA2A22125}"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02079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8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E8E31E9C-51F5-4407-8725-3D2348DDC657}"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12796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9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F5664623-F22F-44C9-9949-1E18A0B8DD7E}"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13154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10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D9357CD5-0DFE-48E0-835D-DDFCF90B8578}"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70719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cSld name="11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3BC539B4-BBCA-4129-B2B9-D5506D1A9548}"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24040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cSld name="12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5B099ABD-CD19-4634-9863-F4CFD2DB636D}"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51124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13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F645B2CA-CD3B-49E8-A48A-17DBF2AE0554}"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16930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14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005C7B0D-99E3-4E11-98EF-F46B4F73AC11}"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61482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15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61188D36-13B7-4618-A0E9-F024C1DF717C}"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561716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cSld name="16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3DD9B9AE-BF36-4BC3-B556-5516865F51E7}"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9497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B8529FF8-ADAF-44BA-9A1C-9318473CC565}" type="datetime8">
              <a:rPr lang="fa-IR" smtClean="0"/>
              <a:t>20 اکتبر 25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ABB4C3C-DFAD-4B53-880D-DD91E02411E0}" type="slidenum">
              <a:rPr lang="fa-IR" smtClean="0"/>
              <a:t>‹#›</a:t>
            </a:fld>
            <a:endParaRPr lang="fa-IR"/>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98829399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cSld name="17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EE197D65-6F76-495E-830C-E1D6C84A9F32}"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93387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cSld name="18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DE0261C3-4F08-436E-8253-9F847CC590E5}"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2506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19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FDC38FB9-418B-4371-84BD-503875B266C8}"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348255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20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B382674A-82A4-4D2B-BA7A-7FF0DAFFCE85}"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45739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21_Picture with Conten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7"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71F5D8D4-54EC-4E1E-8B1E-DADCFC2CC665}" type="datetime8">
              <a:rPr lang="fa-IR" smtClean="0"/>
              <a:t>20 اکتبر 25</a:t>
            </a:fld>
            <a:endParaRPr lang="fa-IR"/>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fa-IR"/>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8ABB4C3C-DFAD-4B53-880D-DD91E02411E0}" type="slidenum">
              <a:rPr lang="fa-IR" smtClean="0"/>
              <a:t>‹#›</a:t>
            </a:fld>
            <a:endParaRPr lang="fa-IR"/>
          </a:p>
        </p:txBody>
      </p:sp>
      <p:sp>
        <p:nvSpPr>
          <p:cNvPr id="12" name="Picture Placeholder 5">
            <a:extLst>
              <a:ext uri="{FF2B5EF4-FFF2-40B4-BE49-F238E27FC236}">
                <a16:creationId xmlns="" xmlns:a16="http://schemas.microsoft.com/office/drawing/2014/main" id="{7BF857FE-9EDF-40AC-A282-858EC0C2C6A7}"/>
              </a:ext>
            </a:extLst>
          </p:cNvPr>
          <p:cNvSpPr>
            <a:spLocks noGrp="1"/>
          </p:cNvSpPr>
          <p:nvPr>
            <p:ph type="pic" sz="quarter" idx="13"/>
          </p:nvPr>
        </p:nvSpPr>
        <p:spPr>
          <a:xfrm>
            <a:off x="0" y="0"/>
            <a:ext cx="12192000" cy="6408000"/>
          </a:xfrm>
        </p:spPr>
        <p:txBody>
          <a:bodyPr anchor="ctr" anchorCtr="0">
            <a:normAutofit/>
          </a:bodyPr>
          <a:lstStyle>
            <a:lvl1pPr algn="ctr">
              <a:defRPr sz="1600"/>
            </a:lvl1pPr>
          </a:lstStyle>
          <a:p>
            <a:r>
              <a:rPr lang="en-US"/>
              <a:t>Click icon to add picture</a:t>
            </a:r>
            <a:endParaRPr lang="ru-RU" dirty="0"/>
          </a:p>
        </p:txBody>
      </p:sp>
      <p:sp>
        <p:nvSpPr>
          <p:cNvPr id="13" name="Title 7">
            <a:extLst>
              <a:ext uri="{FF2B5EF4-FFF2-40B4-BE49-F238E27FC236}">
                <a16:creationId xmlns="" xmlns:a16="http://schemas.microsoft.com/office/drawing/2014/main" id="{8BBD3378-DD0B-4070-88AA-07DEEA1B7A80}"/>
              </a:ext>
            </a:extLst>
          </p:cNvPr>
          <p:cNvSpPr>
            <a:spLocks noGrp="1"/>
          </p:cNvSpPr>
          <p:nvPr>
            <p:ph type="title"/>
          </p:nvPr>
        </p:nvSpPr>
        <p:spPr>
          <a:xfrm>
            <a:off x="0" y="2"/>
            <a:ext cx="12192000" cy="1296537"/>
          </a:xfrm>
          <a:solidFill>
            <a:schemeClr val="accent1">
              <a:lumMod val="40000"/>
              <a:lumOff val="60000"/>
              <a:alpha val="50000"/>
            </a:schemeClr>
          </a:solidFill>
        </p:spPr>
        <p:txBody>
          <a:bodyPr lIns="684000" tIns="108000" anchor="ctr" anchorCtr="0">
            <a:normAutofit/>
          </a:bodyPr>
          <a:lstStyle>
            <a:lvl1pPr>
              <a:defRPr sz="3600"/>
            </a:lvl1pPr>
          </a:lstStyle>
          <a:p>
            <a:r>
              <a:rPr lang="en-US"/>
              <a:t>Click to edit Master title style</a:t>
            </a:r>
            <a:endParaRPr lang="en-US" dirty="0"/>
          </a:p>
        </p:txBody>
      </p:sp>
      <p:sp>
        <p:nvSpPr>
          <p:cNvPr id="14" name="Content Placeholder 2">
            <a:extLst>
              <a:ext uri="{FF2B5EF4-FFF2-40B4-BE49-F238E27FC236}">
                <a16:creationId xmlns="" xmlns:a16="http://schemas.microsoft.com/office/drawing/2014/main" id="{B8349DBD-05C9-497A-BAB7-08CE307FB98A}"/>
              </a:ext>
            </a:extLst>
          </p:cNvPr>
          <p:cNvSpPr>
            <a:spLocks noGrp="1"/>
          </p:cNvSpPr>
          <p:nvPr>
            <p:ph sz="half" idx="1"/>
          </p:nvPr>
        </p:nvSpPr>
        <p:spPr>
          <a:xfrm>
            <a:off x="747982" y="1812759"/>
            <a:ext cx="10905457" cy="408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 xmlns:a16="http://schemas.microsoft.com/office/drawing/2014/main" id="{8B0AF26B-41C3-4BBB-A8E9-8EAB965C6D7A}"/>
              </a:ext>
            </a:extLst>
          </p:cNvPr>
          <p:cNvCxnSpPr/>
          <p:nvPr/>
        </p:nvCxnSpPr>
        <p:spPr>
          <a:xfrm>
            <a:off x="-600" y="1283417"/>
            <a:ext cx="12193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719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F65F03C-F3D1-4D8F-8A20-590CCB9B545F}" type="datetime8">
              <a:rPr lang="fa-IR" smtClean="0"/>
              <a:t>20 اکتبر 25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ABB4C3C-DFAD-4B53-880D-DD91E02411E0}" type="slidenum">
              <a:rPr lang="fa-IR" smtClean="0"/>
              <a:t>‹#›</a:t>
            </a:fld>
            <a:endParaRPr lang="fa-IR"/>
          </a:p>
        </p:txBody>
      </p:sp>
    </p:spTree>
    <p:extLst>
      <p:ext uri="{BB962C8B-B14F-4D97-AF65-F5344CB8AC3E}">
        <p14:creationId xmlns:p14="http://schemas.microsoft.com/office/powerpoint/2010/main" val="292572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C9D12C-CCFE-4FC1-8F6A-06F1F44052DA}" type="datetime8">
              <a:rPr lang="fa-IR" smtClean="0"/>
              <a:t>20 اکتبر 25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ABB4C3C-DFAD-4B53-880D-DD91E02411E0}" type="slidenum">
              <a:rPr lang="fa-IR" smtClean="0"/>
              <a:t>‹#›</a:t>
            </a:fld>
            <a:endParaRPr lang="fa-IR"/>
          </a:p>
        </p:txBody>
      </p:sp>
    </p:spTree>
    <p:extLst>
      <p:ext uri="{BB962C8B-B14F-4D97-AF65-F5344CB8AC3E}">
        <p14:creationId xmlns:p14="http://schemas.microsoft.com/office/powerpoint/2010/main" val="2590782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14F93DE-45BD-408B-901A-CE60FE5E8FB1}" type="datetime8">
              <a:rPr lang="fa-IR" smtClean="0"/>
              <a:t>20 اکتبر 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ABB4C3C-DFAD-4B53-880D-DD91E02411E0}" type="slidenum">
              <a:rPr lang="fa-IR" smtClean="0"/>
              <a:t>‹#›</a:t>
            </a:fld>
            <a:endParaRPr lang="fa-IR"/>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81788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39B2451-6708-4697-AED9-6DACF1A4B548}" type="datetime8">
              <a:rPr lang="fa-IR" smtClean="0"/>
              <a:t>20 اکتبر 25</a:t>
            </a:fld>
            <a:endParaRPr lang="fa-IR"/>
          </a:p>
        </p:txBody>
      </p:sp>
      <p:sp>
        <p:nvSpPr>
          <p:cNvPr id="6" name="Footer Placeholder 5"/>
          <p:cNvSpPr>
            <a:spLocks noGrp="1"/>
          </p:cNvSpPr>
          <p:nvPr>
            <p:ph type="ftr" sz="quarter" idx="11"/>
          </p:nvPr>
        </p:nvSpPr>
        <p:spPr>
          <a:xfrm>
            <a:off x="1219200" y="6172200"/>
            <a:ext cx="5181600" cy="457200"/>
          </a:xfrm>
        </p:spPr>
        <p:txBody>
          <a:bodyPr/>
          <a:lstStyle/>
          <a:p>
            <a:endParaRPr lang="fa-IR"/>
          </a:p>
        </p:txBody>
      </p:sp>
      <p:sp>
        <p:nvSpPr>
          <p:cNvPr id="7" name="Slide Number Placeholder 6"/>
          <p:cNvSpPr>
            <a:spLocks noGrp="1"/>
          </p:cNvSpPr>
          <p:nvPr>
            <p:ph type="sldNum" sz="quarter" idx="12"/>
          </p:nvPr>
        </p:nvSpPr>
        <p:spPr>
          <a:xfrm>
            <a:off x="195072" y="6208776"/>
            <a:ext cx="609600" cy="457200"/>
          </a:xfrm>
        </p:spPr>
        <p:txBody>
          <a:bodyPr/>
          <a:lstStyle/>
          <a:p>
            <a:fld id="{8ABB4C3C-DFAD-4B53-880D-DD91E02411E0}" type="slidenum">
              <a:rPr lang="fa-IR" smtClean="0"/>
              <a:t>‹#›</a:t>
            </a:fld>
            <a:endParaRPr lang="fa-IR"/>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41712852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B044AFC3-1B32-49AB-B396-D18A0D443EC9}" type="datetime8">
              <a:rPr lang="fa-IR" smtClean="0"/>
              <a:t>20 اکتبر 25</a:t>
            </a:fld>
            <a:endParaRPr lang="fa-IR"/>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fa-IR"/>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ABB4C3C-DFAD-4B53-880D-DD91E02411E0}" type="slidenum">
              <a:rPr lang="fa-IR" smtClean="0"/>
              <a:t>‹#›</a:t>
            </a:fld>
            <a:endParaRPr lang="fa-IR"/>
          </a:p>
        </p:txBody>
      </p:sp>
    </p:spTree>
    <p:extLst>
      <p:ext uri="{BB962C8B-B14F-4D97-AF65-F5344CB8AC3E}">
        <p14:creationId xmlns:p14="http://schemas.microsoft.com/office/powerpoint/2010/main" val="3543898494"/>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 id="2147483749" r:id="rId22"/>
    <p:sldLayoutId id="2147483750" r:id="rId23"/>
    <p:sldLayoutId id="2147483751" r:id="rId24"/>
    <p:sldLayoutId id="2147483752" r:id="rId25"/>
    <p:sldLayoutId id="2147483753" r:id="rId26"/>
    <p:sldLayoutId id="2147483754" r:id="rId27"/>
    <p:sldLayoutId id="2147483755" r:id="rId28"/>
    <p:sldLayoutId id="2147483756" r:id="rId29"/>
    <p:sldLayoutId id="2147483757" r:id="rId30"/>
    <p:sldLayoutId id="2147483758" r:id="rId31"/>
    <p:sldLayoutId id="2147483759" r:id="rId32"/>
    <p:sldLayoutId id="2147483760" r:id="rId33"/>
    <p:sldLayoutId id="2147483761" r:id="rId34"/>
    <p:sldLayoutId id="2147483762" r:id="rId35"/>
    <p:sldLayoutId id="2147483763" r:id="rId36"/>
    <p:sldLayoutId id="2147483764" r:id="rId37"/>
    <p:sldLayoutId id="2147483765" r:id="rId38"/>
    <p:sldLayoutId id="2147483766" r:id="rId39"/>
    <p:sldLayoutId id="2147483767" r:id="rId40"/>
    <p:sldLayoutId id="2147483768" r:id="rId41"/>
    <p:sldLayoutId id="2147483769" r:id="rId42"/>
    <p:sldLayoutId id="2147483770" r:id="rId43"/>
    <p:sldLayoutId id="2147483771" r:id="rId44"/>
    <p:sldLayoutId id="2147483772" r:id="rId45"/>
    <p:sldLayoutId id="2147483773" r:id="rId46"/>
    <p:sldLayoutId id="2147483774" r:id="rId47"/>
    <p:sldLayoutId id="2147483775" r:id="rId48"/>
    <p:sldLayoutId id="2147483776" r:id="rId49"/>
    <p:sldLayoutId id="2147483777" r:id="rId50"/>
    <p:sldLayoutId id="2147483778" r:id="rId51"/>
    <p:sldLayoutId id="2147483779" r:id="rId52"/>
    <p:sldLayoutId id="2147483780" r:id="rId53"/>
    <p:sldLayoutId id="2147483781" r:id="rId54"/>
  </p:sldLayoutIdLst>
  <p:hf hdr="0" ftr="0" dt="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fa-IR" sz="3200" dirty="0" smtClean="0"/>
              <a:t>پروانه زمانی کارشناس ارشد پرستاری مراقبت ویژه نوزادان</a:t>
            </a:r>
            <a:endParaRPr lang="en-US" sz="3200" dirty="0" smtClean="0"/>
          </a:p>
          <a:p>
            <a:r>
              <a:rPr lang="fa-IR" dirty="0" smtClean="0"/>
              <a:t>یازدهمین کنگره سلامت نوزادان ایران</a:t>
            </a:r>
          </a:p>
          <a:p>
            <a:r>
              <a:rPr lang="fa-IR" dirty="0" smtClean="0"/>
              <a:t> 28 تا30 آبان 1404</a:t>
            </a:r>
            <a:endParaRPr lang="fa-IR" dirty="0"/>
          </a:p>
        </p:txBody>
      </p:sp>
      <p:sp>
        <p:nvSpPr>
          <p:cNvPr id="2" name="Title 1"/>
          <p:cNvSpPr>
            <a:spLocks noGrp="1"/>
          </p:cNvSpPr>
          <p:nvPr>
            <p:ph type="ctrTitle"/>
          </p:nvPr>
        </p:nvSpPr>
        <p:spPr/>
        <p:txBody>
          <a:bodyPr>
            <a:normAutofit/>
          </a:bodyPr>
          <a:lstStyle/>
          <a:p>
            <a:r>
              <a:rPr lang="fa-IR" sz="6000" dirty="0"/>
              <a:t>پرستار پی گیری</a:t>
            </a:r>
          </a:p>
        </p:txBody>
      </p:sp>
    </p:spTree>
    <p:extLst>
      <p:ext uri="{BB962C8B-B14F-4D97-AF65-F5344CB8AC3E}">
        <p14:creationId xmlns:p14="http://schemas.microsoft.com/office/powerpoint/2010/main" val="2614557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315F47-1B35-4A6C-8D11-E4302458F8FB}"/>
              </a:ext>
            </a:extLst>
          </p:cNvPr>
          <p:cNvSpPr>
            <a:spLocks noGrp="1"/>
          </p:cNvSpPr>
          <p:nvPr>
            <p:ph type="title"/>
          </p:nvPr>
        </p:nvSpPr>
        <p:spPr/>
        <p:txBody>
          <a:bodyPr>
            <a:normAutofit fontScale="90000"/>
          </a:bodyPr>
          <a:lstStyle/>
          <a:p>
            <a:r>
              <a:rPr lang="en-US" dirty="0"/>
              <a:t/>
            </a:r>
            <a:br>
              <a:rPr lang="en-US" dirty="0"/>
            </a:br>
            <a:r>
              <a:rPr lang="en-US" dirty="0"/>
              <a:t>Monitoring growth</a:t>
            </a:r>
          </a:p>
        </p:txBody>
      </p:sp>
      <p:sp>
        <p:nvSpPr>
          <p:cNvPr id="3" name="Content Placeholder 2">
            <a:extLst>
              <a:ext uri="{FF2B5EF4-FFF2-40B4-BE49-F238E27FC236}">
                <a16:creationId xmlns="" xmlns:a16="http://schemas.microsoft.com/office/drawing/2014/main" id="{768E2E4C-933E-4955-9EB1-07AF39A755DA}"/>
              </a:ext>
            </a:extLst>
          </p:cNvPr>
          <p:cNvSpPr>
            <a:spLocks noGrp="1"/>
          </p:cNvSpPr>
          <p:nvPr>
            <p:ph sz="quarter" idx="1"/>
          </p:nvPr>
        </p:nvSpPr>
        <p:spPr/>
        <p:txBody>
          <a:bodyPr/>
          <a:lstStyle/>
          <a:p>
            <a:r>
              <a:rPr lang="fa-IR" sz="2400" dirty="0"/>
              <a:t> پس از ترخیص از </a:t>
            </a:r>
            <a:r>
              <a:rPr lang="fa-IR" sz="2400" dirty="0" smtClean="0"/>
              <a:t>بیمارستان:</a:t>
            </a:r>
          </a:p>
          <a:p>
            <a:r>
              <a:rPr lang="fa-IR" sz="2400" dirty="0" smtClean="0"/>
              <a:t> </a:t>
            </a:r>
            <a:r>
              <a:rPr lang="fa-IR" sz="2400" dirty="0"/>
              <a:t>نوزادان ترخیص شده از بخش مراقبت‌های ویژه نوزادان </a:t>
            </a:r>
            <a:r>
              <a:rPr lang="fa-IR" sz="2400" dirty="0" smtClean="0"/>
              <a:t>نیاز </a:t>
            </a:r>
            <a:r>
              <a:rPr lang="fa-IR" sz="2400" dirty="0"/>
              <a:t>به پایش مکرر رشد دارند.این نوزادان به دلیل افزایش نیاز به کالری و مواد مغذی در </a:t>
            </a:r>
            <a:r>
              <a:rPr lang="fa-IR" sz="2400" u="sng" dirty="0"/>
              <a:t>معرض خطر رشد ناکافی </a:t>
            </a:r>
            <a:r>
              <a:rPr lang="fa-IR" sz="2400" dirty="0"/>
              <a:t>هستند. </a:t>
            </a:r>
            <a:endParaRPr lang="fa-IR" sz="2400" dirty="0" smtClean="0"/>
          </a:p>
          <a:p>
            <a:r>
              <a:rPr lang="fa-IR" sz="2400" dirty="0" smtClean="0"/>
              <a:t>به </a:t>
            </a:r>
            <a:r>
              <a:rPr lang="fa-IR" sz="2400" dirty="0"/>
              <a:t>نظر می‌رسد وزن گیری بهترنوزادان تا هنگام رسیدن به وزن معادل نوزادان ترم با بهبود پیامدهای تکامل عصبی </a:t>
            </a:r>
            <a:r>
              <a:rPr lang="fa-IR" sz="2400" dirty="0" smtClean="0"/>
              <a:t>مرتبط </a:t>
            </a:r>
            <a:r>
              <a:rPr lang="fa-IR" sz="2400" dirty="0"/>
              <a:t>باشد.</a:t>
            </a:r>
          </a:p>
          <a:p>
            <a:r>
              <a:rPr lang="fa-IR" sz="2400" dirty="0"/>
              <a:t>پارامترهای رشد شامل </a:t>
            </a:r>
            <a:r>
              <a:rPr lang="fa-IR" sz="2400" dirty="0">
                <a:solidFill>
                  <a:srgbClr val="FF0000"/>
                </a:solidFill>
              </a:rPr>
              <a:t>وزن، قد و دور سر </a:t>
            </a:r>
            <a:r>
              <a:rPr lang="fa-IR" sz="2400" dirty="0"/>
              <a:t>نوزاد است و باید </a:t>
            </a:r>
            <a:r>
              <a:rPr lang="fa-IR" sz="2400" dirty="0">
                <a:solidFill>
                  <a:srgbClr val="FF0000"/>
                </a:solidFill>
              </a:rPr>
              <a:t>برای اولین بار به صورت هفتگی تا دو هفته یکبار </a:t>
            </a:r>
            <a:r>
              <a:rPr lang="fa-IR" sz="2400" u="sng" dirty="0"/>
              <a:t>برای چهار تا شش هفته اول </a:t>
            </a:r>
            <a:r>
              <a:rPr lang="fa-IR" sz="2400" dirty="0"/>
              <a:t>پس از ترخیص از بیمارستان پایش شود. </a:t>
            </a:r>
            <a:endParaRPr lang="fa-IR" sz="2400" dirty="0" smtClean="0"/>
          </a:p>
          <a:p>
            <a:r>
              <a:rPr lang="fa-IR" sz="2400" dirty="0" smtClean="0"/>
              <a:t>پس از آن نوزادانی </a:t>
            </a:r>
            <a:r>
              <a:rPr lang="fa-IR" sz="2400" dirty="0"/>
              <a:t>که به طور طبیعی رشد می‌کنند را می‌توان</a:t>
            </a:r>
            <a:r>
              <a:rPr lang="fa-IR" sz="2400" dirty="0">
                <a:solidFill>
                  <a:srgbClr val="FF0000"/>
                </a:solidFill>
              </a:rPr>
              <a:t> هر ماه و سپس هر دو ماه </a:t>
            </a:r>
            <a:r>
              <a:rPr lang="fa-IR" sz="2400" dirty="0"/>
              <a:t>یکبار پایش کرد.</a:t>
            </a:r>
            <a:endParaRPr lang="en-US" sz="2400" dirty="0"/>
          </a:p>
          <a:p>
            <a:endParaRPr lang="en-US" dirty="0"/>
          </a:p>
        </p:txBody>
      </p:sp>
      <p:sp>
        <p:nvSpPr>
          <p:cNvPr id="5" name="Slide Number Placeholder 4"/>
          <p:cNvSpPr>
            <a:spLocks noGrp="1"/>
          </p:cNvSpPr>
          <p:nvPr>
            <p:ph type="sldNum" sz="quarter" idx="12"/>
          </p:nvPr>
        </p:nvSpPr>
        <p:spPr/>
        <p:txBody>
          <a:bodyPr/>
          <a:lstStyle/>
          <a:p>
            <a:fld id="{8ABB4C3C-DFAD-4B53-880D-DD91E02411E0}" type="slidenum">
              <a:rPr lang="fa-IR" smtClean="0"/>
              <a:t>10</a:t>
            </a:fld>
            <a:endParaRPr lang="fa-IR"/>
          </a:p>
        </p:txBody>
      </p:sp>
    </p:spTree>
    <p:extLst>
      <p:ext uri="{BB962C8B-B14F-4D97-AF65-F5344CB8AC3E}">
        <p14:creationId xmlns:p14="http://schemas.microsoft.com/office/powerpoint/2010/main" val="1312390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a:t>
            </a:r>
            <a:r>
              <a:rPr lang="en-US" dirty="0" smtClean="0"/>
              <a:t>growth…</a:t>
            </a:r>
            <a:endParaRPr lang="fa-IR" dirty="0"/>
          </a:p>
        </p:txBody>
      </p:sp>
      <p:sp>
        <p:nvSpPr>
          <p:cNvPr id="3" name="Content Placeholder 2"/>
          <p:cNvSpPr>
            <a:spLocks noGrp="1"/>
          </p:cNvSpPr>
          <p:nvPr>
            <p:ph sz="quarter" idx="1"/>
          </p:nvPr>
        </p:nvSpPr>
        <p:spPr/>
        <p:txBody>
          <a:bodyPr>
            <a:normAutofit/>
          </a:bodyPr>
          <a:lstStyle/>
          <a:p>
            <a:r>
              <a:rPr lang="ar-SA" sz="2400" dirty="0"/>
              <a:t>پایش رشد نوزادان نارس با در نظر گرفتن </a:t>
            </a:r>
            <a:r>
              <a:rPr lang="ar-SA" sz="2400" dirty="0">
                <a:solidFill>
                  <a:srgbClr val="FF0000"/>
                </a:solidFill>
              </a:rPr>
              <a:t>مفهوم سن اصلاح‌شده </a:t>
            </a:r>
            <a:r>
              <a:rPr lang="ar-SA" sz="2400" dirty="0"/>
              <a:t>انجام </a:t>
            </a:r>
            <a:r>
              <a:rPr lang="ar-SA" sz="2400" dirty="0" smtClean="0"/>
              <a:t>می‌شود. </a:t>
            </a:r>
            <a:endParaRPr lang="fa-IR" sz="2400" dirty="0" smtClean="0"/>
          </a:p>
          <a:p>
            <a:r>
              <a:rPr lang="fa-IR" sz="2400" dirty="0" smtClean="0"/>
              <a:t>(سن </a:t>
            </a:r>
            <a:r>
              <a:rPr lang="fa-IR" sz="2400" dirty="0"/>
              <a:t>اصلاح‌شده: سن تقویمی، منهای تعداد هفته‌هایی که نوزاد قبل از زمانی که به سن حاملگی ۴۰ هفته‌ای می‌رسید، به دنیا آمده است</a:t>
            </a:r>
            <a:r>
              <a:rPr lang="fa-IR" sz="2400" dirty="0" smtClean="0"/>
              <a:t>.)</a:t>
            </a:r>
            <a:endParaRPr lang="en-US" sz="2400" dirty="0" smtClean="0"/>
          </a:p>
          <a:p>
            <a:r>
              <a:rPr lang="ar-SA" sz="2400" dirty="0" smtClean="0"/>
              <a:t>انتظار </a:t>
            </a:r>
            <a:r>
              <a:rPr lang="ar-SA" sz="2400" dirty="0"/>
              <a:t>می‌رود وزن، </a:t>
            </a:r>
            <a:r>
              <a:rPr lang="ar-SA" sz="2400" dirty="0" smtClean="0"/>
              <a:t>ق</a:t>
            </a:r>
            <a:r>
              <a:rPr lang="fa-IR" sz="2400" dirty="0"/>
              <a:t>د</a:t>
            </a:r>
            <a:r>
              <a:rPr lang="ar-SA" sz="2400" dirty="0" smtClean="0"/>
              <a:t> </a:t>
            </a:r>
            <a:r>
              <a:rPr lang="ar-SA" sz="2400" dirty="0"/>
              <a:t>و دور سر به </a:t>
            </a:r>
            <a:r>
              <a:rPr lang="ar-SA" sz="2400" dirty="0">
                <a:solidFill>
                  <a:srgbClr val="FF0000"/>
                </a:solidFill>
              </a:rPr>
              <a:t>صدک پنجاهم </a:t>
            </a:r>
            <a:r>
              <a:rPr lang="ar-SA" sz="2400" dirty="0"/>
              <a:t>برای سن تقویمی برسند</a:t>
            </a:r>
            <a:r>
              <a:rPr lang="ar-SA" sz="2400" dirty="0" smtClean="0"/>
              <a:t>.</a:t>
            </a:r>
            <a:endParaRPr lang="fa-IR" sz="2400" dirty="0" smtClean="0"/>
          </a:p>
          <a:p>
            <a:r>
              <a:rPr lang="ar-SA" sz="2400" dirty="0" smtClean="0"/>
              <a:t> جبران </a:t>
            </a:r>
            <a:r>
              <a:rPr lang="ar-SA" sz="2400" dirty="0"/>
              <a:t>رشد جسمی ارتباط نزدیکی با </a:t>
            </a:r>
            <a:r>
              <a:rPr lang="fa-IR" sz="2400" dirty="0" smtClean="0"/>
              <a:t>بهبود </a:t>
            </a:r>
            <a:r>
              <a:rPr lang="ar-SA" sz="2400" dirty="0" smtClean="0"/>
              <a:t>پیامدهای </a:t>
            </a:r>
            <a:r>
              <a:rPr lang="ar-SA" sz="2400" dirty="0"/>
              <a:t>حرکتی و رشد عصبی نوزادان دارد</a:t>
            </a:r>
            <a:r>
              <a:rPr lang="ar-SA" sz="2400" dirty="0" smtClean="0"/>
              <a:t>.</a:t>
            </a:r>
            <a:endParaRPr lang="fa-IR" sz="2400" dirty="0"/>
          </a:p>
          <a:p>
            <a:r>
              <a:rPr lang="ar-SA" sz="2400" dirty="0" smtClean="0"/>
              <a:t>با </a:t>
            </a:r>
            <a:r>
              <a:rPr lang="ar-SA" sz="2400" dirty="0"/>
              <a:t>کاهش سن حاملگی و وزن هنگام تولد، انحرافات منفی از نرخ رشد افزایش می‌یابد.</a:t>
            </a:r>
            <a:endParaRPr lang="fa-IR" sz="2400" dirty="0"/>
          </a:p>
          <a:p>
            <a:r>
              <a:rPr lang="ar-SA" sz="2400" dirty="0"/>
              <a:t>نوزادان نارس در </a:t>
            </a:r>
            <a:r>
              <a:rPr lang="fa-IR" sz="2400" dirty="0"/>
              <a:t>۶ </a:t>
            </a:r>
            <a:r>
              <a:rPr lang="ar-SA" sz="2400" dirty="0"/>
              <a:t>ماه اول، دور سر، در </a:t>
            </a:r>
            <a:r>
              <a:rPr lang="fa-IR" sz="2400" dirty="0"/>
              <a:t>۲ </a:t>
            </a:r>
            <a:r>
              <a:rPr lang="ar-SA" sz="2400" dirty="0"/>
              <a:t>تا </a:t>
            </a:r>
            <a:r>
              <a:rPr lang="fa-IR" sz="2400" dirty="0"/>
              <a:t>۳ </a:t>
            </a:r>
            <a:r>
              <a:rPr lang="ar-SA" sz="2400" dirty="0"/>
              <a:t>سال اول، وزن و در نهایت در </a:t>
            </a:r>
            <a:r>
              <a:rPr lang="fa-IR" sz="2400" dirty="0"/>
              <a:t>۳ </a:t>
            </a:r>
            <a:r>
              <a:rPr lang="ar-SA" sz="2400" dirty="0"/>
              <a:t>تا </a:t>
            </a:r>
            <a:r>
              <a:rPr lang="fa-IR" sz="2400" dirty="0"/>
              <a:t>۷ </a:t>
            </a:r>
            <a:r>
              <a:rPr lang="ar-SA" sz="2400" dirty="0"/>
              <a:t>سال اول، قدشان افزایش می‌یابد.</a:t>
            </a:r>
            <a:endParaRPr lang="fa-IR" sz="2400" dirty="0"/>
          </a:p>
          <a:p>
            <a:r>
              <a:rPr lang="fa-IR" sz="2400" dirty="0"/>
              <a:t>پارامترهای کفایت رشد نوزاد: افزایش وزن هفتگی، قد، دور </a:t>
            </a:r>
            <a:r>
              <a:rPr lang="fa-IR" sz="2400" dirty="0" smtClean="0"/>
              <a:t>سر در </a:t>
            </a:r>
            <a:r>
              <a:rPr lang="fa-IR" sz="2400" dirty="0"/>
              <a:t>نمودار رشد ثبت می‌شوند. باید تأیید شود که این موارد در هر معاینه پیگیری به طور دقیق ثبت می‌شوند</a:t>
            </a:r>
          </a:p>
          <a:p>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11</a:t>
            </a:fld>
            <a:endParaRPr lang="fa-IR"/>
          </a:p>
        </p:txBody>
      </p:sp>
    </p:spTree>
    <p:extLst>
      <p:ext uri="{BB962C8B-B14F-4D97-AF65-F5344CB8AC3E}">
        <p14:creationId xmlns:p14="http://schemas.microsoft.com/office/powerpoint/2010/main" val="1681876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a:t>
            </a:r>
            <a:r>
              <a:rPr lang="en-US" dirty="0" smtClean="0"/>
              <a:t>growth…</a:t>
            </a:r>
            <a:endParaRPr lang="fa-IR" dirty="0"/>
          </a:p>
        </p:txBody>
      </p:sp>
      <p:sp>
        <p:nvSpPr>
          <p:cNvPr id="3" name="Content Placeholder 2"/>
          <p:cNvSpPr>
            <a:spLocks noGrp="1"/>
          </p:cNvSpPr>
          <p:nvPr>
            <p:ph sz="quarter" idx="1"/>
          </p:nvPr>
        </p:nvSpPr>
        <p:spPr/>
        <p:txBody>
          <a:bodyPr>
            <a:normAutofit/>
          </a:bodyPr>
          <a:lstStyle/>
          <a:p>
            <a:r>
              <a:rPr lang="fa-IR" sz="2400" dirty="0" smtClean="0"/>
              <a:t>ا</a:t>
            </a:r>
            <a:r>
              <a:rPr lang="ar-SA" sz="2400" dirty="0" smtClean="0"/>
              <a:t>افزایش </a:t>
            </a:r>
            <a:r>
              <a:rPr lang="ar-SA" sz="2400" dirty="0">
                <a:solidFill>
                  <a:srgbClr val="FF0000"/>
                </a:solidFill>
              </a:rPr>
              <a:t>وزن </a:t>
            </a:r>
            <a:r>
              <a:rPr lang="fa-IR" sz="2400" dirty="0">
                <a:solidFill>
                  <a:srgbClr val="FF0000"/>
                </a:solidFill>
              </a:rPr>
              <a:t>۲۰ </a:t>
            </a:r>
            <a:r>
              <a:rPr lang="ar-SA" sz="2400" dirty="0">
                <a:solidFill>
                  <a:srgbClr val="FF0000"/>
                </a:solidFill>
              </a:rPr>
              <a:t>تا </a:t>
            </a:r>
            <a:r>
              <a:rPr lang="fa-IR" sz="2400" dirty="0">
                <a:solidFill>
                  <a:srgbClr val="FF0000"/>
                </a:solidFill>
              </a:rPr>
              <a:t>۳۰ </a:t>
            </a:r>
            <a:r>
              <a:rPr lang="ar-SA" sz="2400" dirty="0">
                <a:solidFill>
                  <a:srgbClr val="FF0000"/>
                </a:solidFill>
              </a:rPr>
              <a:t>گرم در روز </a:t>
            </a:r>
            <a:r>
              <a:rPr lang="ar-SA" sz="2400" dirty="0"/>
              <a:t>و افزایش متوسط</a:t>
            </a:r>
            <a:r>
              <a:rPr lang="ar-SA" sz="2400" dirty="0">
                <a:solidFill>
                  <a:srgbClr val="FF0000"/>
                </a:solidFill>
              </a:rPr>
              <a:t> دور سر و قد </a:t>
            </a:r>
            <a:r>
              <a:rPr lang="fa-IR" sz="2400" dirty="0" smtClean="0">
                <a:solidFill>
                  <a:srgbClr val="FF0000"/>
                </a:solidFill>
              </a:rPr>
              <a:t>​​</a:t>
            </a:r>
            <a:r>
              <a:rPr lang="fa-IR" sz="2400" dirty="0">
                <a:solidFill>
                  <a:srgbClr val="FF0000"/>
                </a:solidFill>
              </a:rPr>
              <a:t>۱ </a:t>
            </a:r>
            <a:r>
              <a:rPr lang="ar-SA" sz="2400" dirty="0">
                <a:solidFill>
                  <a:srgbClr val="FF0000"/>
                </a:solidFill>
              </a:rPr>
              <a:t>سانتی‌متر در هفته</a:t>
            </a:r>
            <a:r>
              <a:rPr lang="ar-SA" sz="2400" dirty="0"/>
              <a:t> </a:t>
            </a:r>
            <a:r>
              <a:rPr lang="ar-SA" sz="2400" dirty="0" smtClean="0"/>
              <a:t>برای </a:t>
            </a:r>
            <a:r>
              <a:rPr lang="ar-SA" sz="2400" dirty="0"/>
              <a:t>نوزادان نارس در نظر گرفته شده است. </a:t>
            </a:r>
            <a:endParaRPr lang="fa-IR" sz="2400" dirty="0" smtClean="0"/>
          </a:p>
          <a:p>
            <a:r>
              <a:rPr lang="ar-SA" sz="2400" dirty="0" smtClean="0"/>
              <a:t>علاوه </a:t>
            </a:r>
            <a:r>
              <a:rPr lang="ar-SA" sz="2400" dirty="0"/>
              <a:t>بر این، کفایت تغذیه را می‌توان با برخی آزمایش‌های بیوشیمیایی بررسی کرد</a:t>
            </a:r>
            <a:r>
              <a:rPr lang="ar-SA" sz="2400" dirty="0" smtClean="0"/>
              <a:t>.</a:t>
            </a:r>
            <a:endParaRPr lang="fa-IR" sz="2400" dirty="0" smtClean="0"/>
          </a:p>
          <a:p>
            <a:r>
              <a:rPr lang="ar-SA" sz="2400" dirty="0" smtClean="0"/>
              <a:t> </a:t>
            </a:r>
            <a:r>
              <a:rPr lang="ar-SA" sz="2400" dirty="0"/>
              <a:t>پارامترهای پایش بیوشیمیایی</a:t>
            </a:r>
            <a:r>
              <a:rPr lang="ar-SA" sz="2400" dirty="0" smtClean="0"/>
              <a:t>:.</a:t>
            </a:r>
            <a:endParaRPr lang="fa-IR" sz="2400" dirty="0" smtClean="0"/>
          </a:p>
          <a:p>
            <a:pPr algn="l" rtl="0"/>
            <a:r>
              <a:rPr lang="en-US" sz="2400" dirty="0"/>
              <a:t>BUN &gt; 10 mg/dl, P&gt; 4.5 mg/dl, ALP&gt; 450 IU/l</a:t>
            </a:r>
            <a:r>
              <a:rPr lang="en-US" sz="2400" dirty="0" smtClean="0"/>
              <a:t>, </a:t>
            </a:r>
            <a:r>
              <a:rPr lang="en-US" sz="2400" dirty="0"/>
              <a:t>Na&gt;133 meq/l</a:t>
            </a:r>
            <a:r>
              <a:rPr lang="en-US" sz="2400" dirty="0" smtClean="0"/>
              <a:t>,</a:t>
            </a:r>
          </a:p>
          <a:p>
            <a:pPr marL="0" indent="0" algn="l" rtl="0">
              <a:buNone/>
            </a:pPr>
            <a:r>
              <a:rPr lang="en-US" sz="2400" dirty="0" smtClean="0"/>
              <a:t>  </a:t>
            </a:r>
            <a:r>
              <a:rPr lang="en-US" sz="2400" dirty="0"/>
              <a:t>pre albumin&gt;10 mg/dl, ferritin &gt; 50 mcg/l, </a:t>
            </a:r>
            <a:endParaRPr lang="en-US" sz="2400" dirty="0" smtClean="0"/>
          </a:p>
          <a:p>
            <a:pPr marL="0" indent="0" algn="l" rtl="0">
              <a:buNone/>
            </a:pPr>
            <a:r>
              <a:rPr lang="en-US" sz="2400" dirty="0" smtClean="0"/>
              <a:t>  25 (OH) Vitamin D should be &gt; 50 nmol/l. </a:t>
            </a:r>
            <a:endParaRPr lang="fa-IR" sz="2400" dirty="0"/>
          </a:p>
        </p:txBody>
      </p:sp>
      <p:sp>
        <p:nvSpPr>
          <p:cNvPr id="5" name="Slide Number Placeholder 4"/>
          <p:cNvSpPr>
            <a:spLocks noGrp="1"/>
          </p:cNvSpPr>
          <p:nvPr>
            <p:ph type="sldNum" sz="quarter" idx="12"/>
          </p:nvPr>
        </p:nvSpPr>
        <p:spPr/>
        <p:txBody>
          <a:bodyPr/>
          <a:lstStyle/>
          <a:p>
            <a:fld id="{8ABB4C3C-DFAD-4B53-880D-DD91E02411E0}" type="slidenum">
              <a:rPr lang="fa-IR" smtClean="0"/>
              <a:t>12</a:t>
            </a:fld>
            <a:endParaRPr lang="fa-IR"/>
          </a:p>
        </p:txBody>
      </p:sp>
    </p:spTree>
    <p:extLst>
      <p:ext uri="{BB962C8B-B14F-4D97-AF65-F5344CB8AC3E}">
        <p14:creationId xmlns:p14="http://schemas.microsoft.com/office/powerpoint/2010/main" val="2657507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a:t>
            </a:r>
            <a:r>
              <a:rPr lang="en-US" dirty="0" smtClean="0"/>
              <a:t>growth…</a:t>
            </a:r>
            <a:endParaRPr lang="fa-IR" dirty="0"/>
          </a:p>
        </p:txBody>
      </p:sp>
      <p:sp>
        <p:nvSpPr>
          <p:cNvPr id="3" name="Content Placeholder 2"/>
          <p:cNvSpPr>
            <a:spLocks noGrp="1"/>
          </p:cNvSpPr>
          <p:nvPr>
            <p:ph sz="quarter" idx="1"/>
          </p:nvPr>
        </p:nvSpPr>
        <p:spPr/>
        <p:txBody>
          <a:bodyPr>
            <a:normAutofit/>
          </a:bodyPr>
          <a:lstStyle/>
          <a:p>
            <a:r>
              <a:rPr lang="ar-SA" sz="2400" dirty="0">
                <a:solidFill>
                  <a:srgbClr val="FF0000"/>
                </a:solidFill>
              </a:rPr>
              <a:t>منحنی رشد فنتون </a:t>
            </a:r>
            <a:r>
              <a:rPr lang="ar-SA" sz="2400" dirty="0" smtClean="0">
                <a:solidFill>
                  <a:srgbClr val="FF0000"/>
                </a:solidFill>
              </a:rPr>
              <a:t>(</a:t>
            </a:r>
            <a:r>
              <a:rPr lang="fa-IR" sz="2400" dirty="0" smtClean="0">
                <a:solidFill>
                  <a:srgbClr val="FF0000"/>
                </a:solidFill>
              </a:rPr>
              <a:t>۲۰۱۳) </a:t>
            </a:r>
            <a:r>
              <a:rPr lang="ar-SA" sz="2400" dirty="0" smtClean="0"/>
              <a:t>می‌تواند </a:t>
            </a:r>
            <a:r>
              <a:rPr lang="ar-SA" sz="2400" dirty="0"/>
              <a:t>برای پایش آنتروپومتریک تا هفته </a:t>
            </a:r>
            <a:r>
              <a:rPr lang="fa-IR" sz="2400" dirty="0"/>
              <a:t>۵۰ </a:t>
            </a:r>
            <a:r>
              <a:rPr lang="ar-SA" sz="2400" dirty="0"/>
              <a:t>پس از لقاح استفاده شود. پس از آن، منحنی‌های رشد سازمان بهداشت جهانی با استفاده از سن پس از لقاح اصلاح‌شده استفاده می‌شوند</a:t>
            </a:r>
            <a:r>
              <a:rPr lang="ar-SA" sz="2400" dirty="0" smtClean="0"/>
              <a:t>.</a:t>
            </a:r>
            <a:r>
              <a:rPr lang="fa-IR" sz="2400" dirty="0" smtClean="0"/>
              <a:t> </a:t>
            </a:r>
            <a:endParaRPr lang="en-US" sz="2400" dirty="0"/>
          </a:p>
          <a:p>
            <a:r>
              <a:rPr lang="ar-SA" sz="2400" dirty="0" smtClean="0"/>
              <a:t> </a:t>
            </a:r>
            <a:r>
              <a:rPr lang="ar-SA" sz="2400" dirty="0"/>
              <a:t>هدف پیگیری پس از ترخیص برای این نوزادان، دستیابی به رشد مورد نظر در </a:t>
            </a:r>
            <a:r>
              <a:rPr lang="fa-IR" sz="2400" dirty="0"/>
              <a:t>۲ </a:t>
            </a:r>
            <a:r>
              <a:rPr lang="ar-SA" sz="2400" dirty="0"/>
              <a:t>تا </a:t>
            </a:r>
            <a:r>
              <a:rPr lang="fa-IR" sz="2400" dirty="0"/>
              <a:t>۳ </a:t>
            </a:r>
            <a:r>
              <a:rPr lang="ar-SA" sz="2400" dirty="0"/>
              <a:t>سالگی است.</a:t>
            </a:r>
            <a:endParaRPr lang="en-US" sz="2400" dirty="0"/>
          </a:p>
          <a:p>
            <a:r>
              <a:rPr lang="fa-IR" sz="2400" dirty="0"/>
              <a:t>پس </a:t>
            </a:r>
            <a:r>
              <a:rPr lang="fa-IR" sz="2400" dirty="0" smtClean="0"/>
              <a:t>از ترخیص </a:t>
            </a:r>
            <a:r>
              <a:rPr lang="ar-SA" sz="2400" dirty="0"/>
              <a:t>اغلب، تغذیه، رشد و نمو </a:t>
            </a:r>
            <a:r>
              <a:rPr lang="fa-IR" sz="2400" dirty="0"/>
              <a:t>نوزادان نارس</a:t>
            </a:r>
            <a:r>
              <a:rPr lang="ar-SA" sz="2400" dirty="0"/>
              <a:t> در سطح مورد انتظار نیست. در مقابل، در برخی از نوزادانی که به خوبی تغذیه شده‌اند، به ویژه آنهایی که رشد وزنی بیش از حد دارند، که به نظر می‌رسد برای رشد عصبی </a:t>
            </a:r>
            <a:r>
              <a:rPr lang="ar-SA" sz="2400" dirty="0" smtClean="0"/>
              <a:t>مفید است، این امر با افزایش خطر </a:t>
            </a:r>
            <a:r>
              <a:rPr lang="ar-SA" sz="2400" dirty="0"/>
              <a:t>ابتلا به بیماری‌های </a:t>
            </a:r>
            <a:r>
              <a:rPr lang="ar-SA" sz="2400" dirty="0" smtClean="0"/>
              <a:t>قلبی-متابولیک </a:t>
            </a:r>
            <a:r>
              <a:rPr lang="ar-SA" sz="2400" dirty="0"/>
              <a:t>همراه بوده است.</a:t>
            </a:r>
            <a:endParaRPr lang="fa-IR" sz="2400" dirty="0"/>
          </a:p>
          <a:p>
            <a:r>
              <a:rPr lang="fa-IR" sz="2400" dirty="0"/>
              <a:t>حمایت از تغذیه با شیر مادر یک اصل ضروری است. متأسفانه، میزان موفقیت شیردهی مستقیم در نوزادان کم‌وزن هنگام تولد عموماً پایین است.</a:t>
            </a:r>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13</a:t>
            </a:fld>
            <a:endParaRPr lang="fa-IR"/>
          </a:p>
        </p:txBody>
      </p:sp>
    </p:spTree>
    <p:extLst>
      <p:ext uri="{BB962C8B-B14F-4D97-AF65-F5344CB8AC3E}">
        <p14:creationId xmlns:p14="http://schemas.microsoft.com/office/powerpoint/2010/main" val="669680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a:t>
            </a:r>
            <a:r>
              <a:rPr lang="en-US" dirty="0" smtClean="0"/>
              <a:t>growth…</a:t>
            </a:r>
            <a:endParaRPr lang="fa-IR" dirty="0"/>
          </a:p>
        </p:txBody>
      </p:sp>
      <p:sp>
        <p:nvSpPr>
          <p:cNvPr id="3" name="Content Placeholder 2"/>
          <p:cNvSpPr>
            <a:spLocks noGrp="1"/>
          </p:cNvSpPr>
          <p:nvPr>
            <p:ph sz="quarter" idx="1"/>
          </p:nvPr>
        </p:nvSpPr>
        <p:spPr>
          <a:xfrm>
            <a:off x="1219200" y="1429328"/>
            <a:ext cx="10363200" cy="4572000"/>
          </a:xfrm>
        </p:spPr>
        <p:txBody>
          <a:bodyPr>
            <a:normAutofit/>
          </a:bodyPr>
          <a:lstStyle/>
          <a:p>
            <a:r>
              <a:rPr lang="fa-IR" sz="2400" dirty="0" smtClean="0"/>
              <a:t>اگر </a:t>
            </a:r>
            <a:r>
              <a:rPr lang="fa-IR" sz="2400" dirty="0"/>
              <a:t>وزن نوزاد نارس برای سن پس از لقاح مناسب باشد، شیر مادر به تنهایی (شیردهی یا دوشیدن شیر) ممکن است کافی باشد. اگر شیر مادر در دسترس نباشد، ممکن است تغذیه با شیر خشک استاندارد پس از ترخیص ترجیح داده </a:t>
            </a:r>
            <a:r>
              <a:rPr lang="fa-IR" sz="2400" dirty="0" smtClean="0"/>
              <a:t>شود.</a:t>
            </a:r>
          </a:p>
          <a:p>
            <a:r>
              <a:rPr lang="fa-IR" sz="2400" dirty="0" smtClean="0"/>
              <a:t>اگر </a:t>
            </a:r>
            <a:r>
              <a:rPr lang="fa-IR" sz="2400" dirty="0"/>
              <a:t>وزن نوزاد با توجه به سن پس از لقاح کم باشد و/یا </a:t>
            </a:r>
            <a:r>
              <a:rPr lang="en-US" sz="2400" dirty="0"/>
              <a:t>BUN </a:t>
            </a:r>
            <a:r>
              <a:rPr lang="fa-IR" sz="2400" dirty="0"/>
              <a:t> کمتر از 10 میلی‌گرم در دسی‌لیتر باشد و مادر شیر می‌دهد، یک شیر خشک تقویت‌کننده به شیر مادر اضافه می‌شود (3 تا 4 واحد در هر 100 میلی‌لیتر شیر مادر). </a:t>
            </a:r>
            <a:r>
              <a:rPr lang="fa-IR" sz="2400" dirty="0" smtClean="0"/>
              <a:t>با شیرمادر همراه  با </a:t>
            </a:r>
            <a:r>
              <a:rPr lang="fa-IR" sz="2400" dirty="0"/>
              <a:t>شیر خشک مخصوص نوزادان نارس (۲ تا ۳ وعده غذایی در روز) تکمیل می‌شود</a:t>
            </a:r>
            <a:r>
              <a:rPr lang="fa-IR" sz="2400" dirty="0" smtClean="0"/>
              <a:t>.</a:t>
            </a:r>
            <a:endParaRPr lang="fa-IR" sz="2400" dirty="0"/>
          </a:p>
          <a:p>
            <a:r>
              <a:rPr lang="fa-IR" sz="2400" dirty="0"/>
              <a:t>اگرچه توصیه می‌شود که شیر مادر پس از ترخیص غنی‌سازی شود (اغلب ۲ تا ۳ وعده غذایی) و تا ۵۲ هفته </a:t>
            </a:r>
            <a:r>
              <a:rPr lang="fa-IR" sz="2400" dirty="0" smtClean="0"/>
              <a:t>یا وزن ۲۵۰۰ </a:t>
            </a:r>
            <a:r>
              <a:rPr lang="fa-IR" sz="2400" dirty="0"/>
              <a:t>گرم ادامه یابد، اما هنوز شواهد قوی وجود </a:t>
            </a:r>
            <a:r>
              <a:rPr lang="fa-IR" sz="2400" dirty="0" smtClean="0"/>
              <a:t>ندارد.</a:t>
            </a:r>
            <a:endParaRPr lang="en-US" sz="2400" dirty="0"/>
          </a:p>
        </p:txBody>
      </p:sp>
      <p:sp>
        <p:nvSpPr>
          <p:cNvPr id="5" name="Slide Number Placeholder 4"/>
          <p:cNvSpPr>
            <a:spLocks noGrp="1"/>
          </p:cNvSpPr>
          <p:nvPr>
            <p:ph type="sldNum" sz="quarter" idx="12"/>
          </p:nvPr>
        </p:nvSpPr>
        <p:spPr/>
        <p:txBody>
          <a:bodyPr/>
          <a:lstStyle/>
          <a:p>
            <a:fld id="{8ABB4C3C-DFAD-4B53-880D-DD91E02411E0}" type="slidenum">
              <a:rPr lang="fa-IR" smtClean="0"/>
              <a:t>14</a:t>
            </a:fld>
            <a:endParaRPr lang="fa-IR"/>
          </a:p>
        </p:txBody>
      </p:sp>
    </p:spTree>
    <p:extLst>
      <p:ext uri="{BB962C8B-B14F-4D97-AF65-F5344CB8AC3E}">
        <p14:creationId xmlns:p14="http://schemas.microsoft.com/office/powerpoint/2010/main" val="2337592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a:t>مکمل ویتامین </a:t>
            </a:r>
            <a:r>
              <a:rPr lang="en-US" sz="3200" dirty="0" smtClean="0"/>
              <a:t>D</a:t>
            </a:r>
            <a:endParaRPr lang="fa-IR" dirty="0"/>
          </a:p>
        </p:txBody>
      </p:sp>
      <p:sp>
        <p:nvSpPr>
          <p:cNvPr id="3" name="Content Placeholder 2"/>
          <p:cNvSpPr>
            <a:spLocks noGrp="1"/>
          </p:cNvSpPr>
          <p:nvPr>
            <p:ph sz="quarter" idx="1"/>
          </p:nvPr>
        </p:nvSpPr>
        <p:spPr/>
        <p:txBody>
          <a:bodyPr>
            <a:normAutofit/>
          </a:bodyPr>
          <a:lstStyle/>
          <a:p>
            <a:r>
              <a:rPr lang="fa-IR" sz="2400" dirty="0"/>
              <a:t>تمام نوزادانی که قبل از ۳۷ هفتگی متولد می‌شوند، در معرض خطر بیشتری برای کمبود ویتامین </a:t>
            </a:r>
            <a:r>
              <a:rPr lang="en-US" sz="2400" dirty="0"/>
              <a:t>D </a:t>
            </a:r>
            <a:r>
              <a:rPr lang="fa-IR" sz="2400" dirty="0"/>
              <a:t>هستند. </a:t>
            </a:r>
            <a:endParaRPr lang="fa-IR" sz="2400" dirty="0" smtClean="0"/>
          </a:p>
          <a:p>
            <a:r>
              <a:rPr lang="fa-IR" sz="2400" dirty="0" smtClean="0"/>
              <a:t>این </a:t>
            </a:r>
            <a:r>
              <a:rPr lang="fa-IR" sz="2400" dirty="0"/>
              <a:t>خطر </a:t>
            </a:r>
            <a:r>
              <a:rPr lang="fa-IR" sz="2400" dirty="0" smtClean="0"/>
              <a:t>در </a:t>
            </a:r>
            <a:r>
              <a:rPr lang="fa-IR" sz="2400" dirty="0"/>
              <a:t>نوزادانی که </a:t>
            </a:r>
            <a:r>
              <a:rPr lang="fa-IR" sz="2400" dirty="0" smtClean="0">
                <a:solidFill>
                  <a:srgbClr val="FF0000"/>
                </a:solidFill>
              </a:rPr>
              <a:t>وزن هنگام تولد کمتر </a:t>
            </a:r>
            <a:r>
              <a:rPr lang="fa-IR" sz="2400" dirty="0">
                <a:solidFill>
                  <a:srgbClr val="FF0000"/>
                </a:solidFill>
              </a:rPr>
              <a:t>از </a:t>
            </a:r>
            <a:r>
              <a:rPr lang="fa-IR" sz="2400" dirty="0" smtClean="0">
                <a:solidFill>
                  <a:srgbClr val="FF0000"/>
                </a:solidFill>
              </a:rPr>
              <a:t>۲000 گرم </a:t>
            </a:r>
            <a:r>
              <a:rPr lang="fa-IR" sz="2400" dirty="0" smtClean="0"/>
              <a:t>دارند</a:t>
            </a:r>
            <a:r>
              <a:rPr lang="fa-IR" sz="2400" dirty="0"/>
              <a:t>، </a:t>
            </a:r>
            <a:r>
              <a:rPr lang="fa-IR" sz="2400" dirty="0" smtClean="0"/>
              <a:t>نوزادانی </a:t>
            </a:r>
            <a:r>
              <a:rPr lang="fa-IR" sz="2400" dirty="0"/>
              <a:t>که </a:t>
            </a:r>
            <a:r>
              <a:rPr lang="fa-IR" sz="2400" dirty="0">
                <a:solidFill>
                  <a:srgbClr val="FF0000"/>
                </a:solidFill>
              </a:rPr>
              <a:t>پوست تیره </a:t>
            </a:r>
            <a:r>
              <a:rPr lang="fa-IR" sz="2400" dirty="0"/>
              <a:t>دارند و </a:t>
            </a:r>
            <a:r>
              <a:rPr lang="fa-IR" sz="2400" dirty="0" smtClean="0">
                <a:solidFill>
                  <a:srgbClr val="FF0000"/>
                </a:solidFill>
              </a:rPr>
              <a:t>کمبود ویتامین </a:t>
            </a:r>
            <a:r>
              <a:rPr lang="en-US" sz="2400" dirty="0" smtClean="0">
                <a:solidFill>
                  <a:srgbClr val="FF0000"/>
                </a:solidFill>
              </a:rPr>
              <a:t>D</a:t>
            </a:r>
            <a:r>
              <a:rPr lang="fa-IR" sz="2400" dirty="0" smtClean="0">
                <a:solidFill>
                  <a:srgbClr val="FF0000"/>
                </a:solidFill>
              </a:rPr>
              <a:t> در مادر</a:t>
            </a:r>
            <a:r>
              <a:rPr lang="fa-IR" sz="2400" dirty="0" smtClean="0"/>
              <a:t>، افزایش </a:t>
            </a:r>
            <a:r>
              <a:rPr lang="fa-IR" sz="2400" dirty="0"/>
              <a:t>می‌یابد</a:t>
            </a:r>
            <a:r>
              <a:rPr lang="fa-IR" sz="2400" dirty="0" smtClean="0"/>
              <a:t>.</a:t>
            </a:r>
          </a:p>
          <a:p>
            <a:r>
              <a:rPr lang="fa-IR" sz="2400" dirty="0" smtClean="0"/>
              <a:t> </a:t>
            </a:r>
            <a:r>
              <a:rPr lang="fa-IR" sz="2400" dirty="0"/>
              <a:t>اگرچه توصیه‌های مختلفی در مورد زمان شروع پروفیلاکسی ویتامین </a:t>
            </a:r>
            <a:r>
              <a:rPr lang="en-US" sz="2400" dirty="0"/>
              <a:t>D </a:t>
            </a:r>
            <a:r>
              <a:rPr lang="fa-IR" sz="2400" dirty="0"/>
              <a:t>در این نوزادان وجود دارد، اما ممکن است شروع آن زمانی مناسب باشد که آنها </a:t>
            </a:r>
            <a:r>
              <a:rPr lang="fa-IR" sz="2400" u="sng" dirty="0"/>
              <a:t>تغذیه روده‌ای را تحمل </a:t>
            </a:r>
            <a:r>
              <a:rPr lang="fa-IR" sz="2400" dirty="0"/>
              <a:t>کنند. نوزادان با وزن تولد بسیار کم (</a:t>
            </a:r>
            <a:r>
              <a:rPr lang="en-US" sz="2400" dirty="0"/>
              <a:t>VLBW</a:t>
            </a:r>
            <a:r>
              <a:rPr lang="fa-IR" sz="2400" dirty="0"/>
              <a:t>) باید هنگام تغذیه کامل روده‌ای (400 واحد بین‌المللی در روز با حداکثر 1000 واحد بین‌المللی در روز) ویتامین </a:t>
            </a:r>
            <a:r>
              <a:rPr lang="en-US" sz="2400" dirty="0"/>
              <a:t>D </a:t>
            </a:r>
            <a:r>
              <a:rPr lang="fa-IR" sz="2400" dirty="0"/>
              <a:t>دریافت کنند. </a:t>
            </a:r>
          </a:p>
          <a:p>
            <a:r>
              <a:rPr lang="fa-IR" sz="2400" dirty="0" smtClean="0"/>
              <a:t>شیر </a:t>
            </a:r>
            <a:r>
              <a:rPr lang="fa-IR" sz="2400" dirty="0"/>
              <a:t>خشک و شیر مادر غنی‌شده نیازی به مولتی‌ویتامین و مواد معدنی ندارند.</a:t>
            </a:r>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15</a:t>
            </a:fld>
            <a:endParaRPr lang="fa-IR"/>
          </a:p>
        </p:txBody>
      </p:sp>
    </p:spTree>
    <p:extLst>
      <p:ext uri="{BB962C8B-B14F-4D97-AF65-F5344CB8AC3E}">
        <p14:creationId xmlns:p14="http://schemas.microsoft.com/office/powerpoint/2010/main" val="2021730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Immunizations</a:t>
            </a:r>
            <a:endParaRPr lang="fa-IR" dirty="0"/>
          </a:p>
        </p:txBody>
      </p:sp>
      <p:sp>
        <p:nvSpPr>
          <p:cNvPr id="3" name="Content Placeholder 2"/>
          <p:cNvSpPr>
            <a:spLocks noGrp="1"/>
          </p:cNvSpPr>
          <p:nvPr>
            <p:ph sz="quarter" idx="1"/>
          </p:nvPr>
        </p:nvSpPr>
        <p:spPr/>
        <p:txBody>
          <a:bodyPr>
            <a:normAutofit/>
          </a:bodyPr>
          <a:lstStyle/>
          <a:p>
            <a:r>
              <a:rPr lang="fa-IR" dirty="0" smtClean="0"/>
              <a:t>واکسیناسیون و پیشگیری روتین - </a:t>
            </a:r>
            <a:r>
              <a:rPr lang="fa-IR" dirty="0"/>
              <a:t>نوزادان نارس در معرض خطر بیشتری برای عفونت‌های قابل پیشگیری با واکسن هستند. واکسیناسیون در نوزاد نارس منجر به پاسخ آنتی‌بادی محافظتی می‌شود. نوزادان نارس که از نظر پزشکی پایدار هستند باید بر اساس سن تقویمی خود  مطابق با برنامه و دوز توصیه شده برای نوزادان </a:t>
            </a:r>
            <a:r>
              <a:rPr lang="fa-IR" dirty="0" smtClean="0"/>
              <a:t>ترم، </a:t>
            </a:r>
            <a:r>
              <a:rPr lang="fa-IR" dirty="0"/>
              <a:t>واکسیناسیون کامل دریافت کنند.</a:t>
            </a:r>
            <a:endParaRPr lang="en-US" dirty="0"/>
          </a:p>
          <a:p>
            <a:r>
              <a:rPr lang="fa-IR" dirty="0"/>
              <a:t>ویروس هپاتیت </a:t>
            </a:r>
            <a:r>
              <a:rPr lang="en-US" dirty="0"/>
              <a:t>B (HBV)</a:t>
            </a:r>
            <a:r>
              <a:rPr lang="fa-IR" dirty="0"/>
              <a:t>/ آنفولانزا / (کووید-۱۹) / ویروس سین‌سیشیال تنفسی (</a:t>
            </a:r>
            <a:r>
              <a:rPr lang="en-US" dirty="0"/>
              <a:t>RSV</a:t>
            </a:r>
            <a:r>
              <a:rPr lang="fa-IR" dirty="0"/>
              <a:t>)/ سیاه سرفه / روتاویروس</a:t>
            </a:r>
          </a:p>
          <a:p>
            <a:r>
              <a:rPr lang="ar-SA" dirty="0"/>
              <a:t>ایمن‌سازی علیه هپاتیت </a:t>
            </a:r>
            <a:r>
              <a:rPr lang="en-US" dirty="0"/>
              <a:t>B</a:t>
            </a:r>
            <a:r>
              <a:rPr lang="ar-SA" dirty="0"/>
              <a:t>: در نوزادان زیر </a:t>
            </a:r>
            <a:r>
              <a:rPr lang="fa-IR" dirty="0"/>
              <a:t>۲۰۰۰ </a:t>
            </a:r>
            <a:r>
              <a:rPr lang="ar-SA" dirty="0"/>
              <a:t>گرم، ممکن است میزان سرمی کمتر از حد انتظار باشد</a:t>
            </a:r>
            <a:r>
              <a:rPr lang="ar-SA" dirty="0" smtClean="0"/>
              <a:t>.، </a:t>
            </a:r>
            <a:r>
              <a:rPr lang="ar-SA" dirty="0"/>
              <a:t>توصیه می‌شود </a:t>
            </a:r>
            <a:r>
              <a:rPr lang="fa-IR" dirty="0" smtClean="0"/>
              <a:t>۴ </a:t>
            </a:r>
            <a:r>
              <a:rPr lang="ar-SA" dirty="0"/>
              <a:t>دوز </a:t>
            </a:r>
            <a:r>
              <a:rPr lang="fa-IR" dirty="0" smtClean="0"/>
              <a:t>واکسن </a:t>
            </a:r>
            <a:r>
              <a:rPr lang="ar-SA" dirty="0" smtClean="0"/>
              <a:t>همراه </a:t>
            </a:r>
            <a:r>
              <a:rPr lang="ar-SA" dirty="0"/>
              <a:t>با واکسیناسیون‌های بعدی انجام دهند.</a:t>
            </a:r>
            <a:endParaRPr lang="fa-IR" dirty="0"/>
          </a:p>
          <a:p>
            <a:r>
              <a:rPr lang="ar-SA" dirty="0"/>
              <a:t>واکسن </a:t>
            </a:r>
            <a:r>
              <a:rPr lang="en-US" dirty="0"/>
              <a:t>BCG</a:t>
            </a:r>
            <a:r>
              <a:rPr lang="ar-SA" dirty="0"/>
              <a:t>: </a:t>
            </a:r>
            <a:r>
              <a:rPr lang="ar-SA" dirty="0" smtClean="0"/>
              <a:t>توصیه </a:t>
            </a:r>
            <a:r>
              <a:rPr lang="ar-SA" dirty="0"/>
              <a:t>می‌شود نوزادان نارس کمتر از </a:t>
            </a:r>
            <a:r>
              <a:rPr lang="fa-IR" dirty="0"/>
              <a:t>۳۴ </a:t>
            </a:r>
            <a:r>
              <a:rPr lang="ar-SA" dirty="0"/>
              <a:t>هفته پس از </a:t>
            </a:r>
            <a:r>
              <a:rPr lang="fa-IR" dirty="0"/>
              <a:t>۳۴ </a:t>
            </a:r>
            <a:r>
              <a:rPr lang="ar-SA" dirty="0"/>
              <a:t>هفتگی، سن تقویمی حداقل </a:t>
            </a:r>
            <a:r>
              <a:rPr lang="fa-IR" dirty="0"/>
              <a:t>۲ </a:t>
            </a:r>
            <a:r>
              <a:rPr lang="ar-SA" dirty="0"/>
              <a:t>ماه و وزن </a:t>
            </a:r>
            <a:r>
              <a:rPr lang="fa-IR" dirty="0"/>
              <a:t>۲۰۰۰ </a:t>
            </a:r>
            <a:r>
              <a:rPr lang="ar-SA" dirty="0"/>
              <a:t>گرم واکسینه شوند.</a:t>
            </a:r>
            <a:endParaRPr lang="en-US" dirty="0"/>
          </a:p>
          <a:p>
            <a:endParaRPr lang="en-US" dirty="0"/>
          </a:p>
          <a:p>
            <a:pPr marL="0" indent="0">
              <a:buNone/>
            </a:pPr>
            <a:endParaRPr lang="fa-IR" dirty="0"/>
          </a:p>
          <a:p>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16</a:t>
            </a:fld>
            <a:endParaRPr lang="fa-IR"/>
          </a:p>
        </p:txBody>
      </p:sp>
    </p:spTree>
    <p:extLst>
      <p:ext uri="{BB962C8B-B14F-4D97-AF65-F5344CB8AC3E}">
        <p14:creationId xmlns:p14="http://schemas.microsoft.com/office/powerpoint/2010/main" val="1112619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واکسیناسیون</a:t>
            </a:r>
            <a:r>
              <a:rPr lang="fa-IR" dirty="0" smtClean="0"/>
              <a:t>...</a:t>
            </a:r>
            <a:r>
              <a:rPr lang="en-US" dirty="0"/>
              <a:t> </a:t>
            </a:r>
            <a:endParaRPr lang="fa-IR" dirty="0"/>
          </a:p>
        </p:txBody>
      </p:sp>
      <p:sp>
        <p:nvSpPr>
          <p:cNvPr id="3" name="Content Placeholder 2"/>
          <p:cNvSpPr>
            <a:spLocks noGrp="1"/>
          </p:cNvSpPr>
          <p:nvPr>
            <p:ph sz="quarter" idx="1"/>
          </p:nvPr>
        </p:nvSpPr>
        <p:spPr/>
        <p:txBody>
          <a:bodyPr>
            <a:normAutofit/>
          </a:bodyPr>
          <a:lstStyle/>
          <a:p>
            <a:r>
              <a:rPr lang="ar-SA" sz="2400" dirty="0"/>
              <a:t>توصیه می‌شود که همه زنان باردار در دوران بارداری علیه</a:t>
            </a:r>
            <a:r>
              <a:rPr lang="ar-SA" sz="2400" u="sng" dirty="0"/>
              <a:t> آنفولانزا </a:t>
            </a:r>
            <a:r>
              <a:rPr lang="ar-SA" sz="2400" dirty="0"/>
              <a:t>واکسینه شوند تا از ایمنی پسیو نوزادان نارس اطمینان حاصل </a:t>
            </a:r>
            <a:r>
              <a:rPr lang="ar-SA" sz="2400" dirty="0" smtClean="0"/>
              <a:t>شود</a:t>
            </a:r>
            <a:endParaRPr lang="fa-IR" sz="2400" dirty="0" smtClean="0"/>
          </a:p>
          <a:p>
            <a:r>
              <a:rPr lang="ar-SA" sz="2400" dirty="0" smtClean="0"/>
              <a:t>. </a:t>
            </a:r>
            <a:r>
              <a:rPr lang="ar-SA" sz="2400" dirty="0"/>
              <a:t>برای محافظت از نوزادان نارس زیر 6 ماه و/یا مبتلا به بیماری مزمن ریوی در برابر آنفولانزا، </a:t>
            </a:r>
            <a:r>
              <a:rPr lang="fa-IR" sz="2400" dirty="0" smtClean="0"/>
              <a:t>برای </a:t>
            </a:r>
            <a:r>
              <a:rPr lang="ar-SA" sz="2400" dirty="0" smtClean="0"/>
              <a:t>اعضای </a:t>
            </a:r>
            <a:r>
              <a:rPr lang="ar-SA" sz="2400" dirty="0"/>
              <a:t>خانواده یا پرستاران </a:t>
            </a:r>
            <a:r>
              <a:rPr lang="ar-SA" sz="2400" dirty="0" smtClean="0"/>
              <a:t>کودک</a:t>
            </a:r>
            <a:r>
              <a:rPr lang="fa-IR" sz="2400" dirty="0" smtClean="0"/>
              <a:t>، </a:t>
            </a:r>
            <a:r>
              <a:rPr lang="ar-SA" sz="2400" dirty="0" smtClean="0"/>
              <a:t>دریافت </a:t>
            </a:r>
            <a:r>
              <a:rPr lang="ar-SA" sz="2400" dirty="0"/>
              <a:t>واکسن آنفولانزا ضروری است.</a:t>
            </a:r>
            <a:endParaRPr lang="en-US" sz="2400" dirty="0"/>
          </a:p>
          <a:p>
            <a:r>
              <a:rPr lang="ar-SA" sz="2400" dirty="0" smtClean="0"/>
              <a:t>از </a:t>
            </a:r>
            <a:r>
              <a:rPr lang="ar-SA" sz="2400" dirty="0"/>
              <a:t>سن 6 ماهگی به بعد، 2 دوز واکسن آنفولانزای غیرفعال با فاصله 1 ماه توصیه می‌شود</a:t>
            </a:r>
            <a:r>
              <a:rPr lang="ar-SA" sz="2400" dirty="0" smtClean="0"/>
              <a:t>.</a:t>
            </a:r>
            <a:endParaRPr lang="fa-IR" sz="2400" dirty="0" smtClean="0"/>
          </a:p>
          <a:p>
            <a:r>
              <a:rPr lang="fa-IR" sz="2400" dirty="0" smtClean="0"/>
              <a:t>واکسن </a:t>
            </a:r>
            <a:r>
              <a:rPr lang="fa-IR" sz="2400" dirty="0"/>
              <a:t>کووید-۱۹ برای همه نوزادان شش ماهه و بالاتر توصیه می‌شود. </a:t>
            </a:r>
            <a:endParaRPr lang="fa-IR" sz="2400" dirty="0" smtClean="0"/>
          </a:p>
          <a:p>
            <a:r>
              <a:rPr lang="fa-IR" sz="2400" dirty="0"/>
              <a:t>ویروس سین‌سیشیال تنفسی </a:t>
            </a:r>
            <a:r>
              <a:rPr lang="en-US" sz="2400" dirty="0" smtClean="0"/>
              <a:t>(RSV</a:t>
            </a:r>
            <a:r>
              <a:rPr lang="en-US" sz="2400" dirty="0"/>
              <a:t>) - </a:t>
            </a:r>
            <a:r>
              <a:rPr lang="fa-IR" sz="2400" dirty="0"/>
              <a:t>نوزادان نارس، به ویژه آن‌هایی که مبتلا به دیسپلازی برونکوپولمونری (</a:t>
            </a:r>
            <a:r>
              <a:rPr lang="en-US" sz="2400" dirty="0" smtClean="0"/>
              <a:t>BPD</a:t>
            </a:r>
            <a:r>
              <a:rPr lang="fa-IR" sz="2400" dirty="0" smtClean="0"/>
              <a:t>)هستند</a:t>
            </a:r>
            <a:r>
              <a:rPr lang="fa-IR" sz="2400" dirty="0"/>
              <a:t>، در معرض خطر بیشتری برای ابتلا و مرگ و میر ناشی از عفونت </a:t>
            </a:r>
            <a:r>
              <a:rPr lang="en-US" sz="2400" dirty="0"/>
              <a:t>RSV </a:t>
            </a:r>
            <a:r>
              <a:rPr lang="fa-IR" sz="2400" dirty="0"/>
              <a:t>قرار دارند.</a:t>
            </a:r>
            <a:endParaRPr lang="fa-IR" sz="2400" dirty="0" smtClean="0"/>
          </a:p>
          <a:p>
            <a:pPr marL="0" indent="0">
              <a:buNone/>
            </a:pPr>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17</a:t>
            </a:fld>
            <a:endParaRPr lang="fa-IR"/>
          </a:p>
        </p:txBody>
      </p:sp>
    </p:spTree>
    <p:extLst>
      <p:ext uri="{BB962C8B-B14F-4D97-AF65-F5344CB8AC3E}">
        <p14:creationId xmlns:p14="http://schemas.microsoft.com/office/powerpoint/2010/main" val="2665677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واکسیناسیون...</a:t>
            </a:r>
          </a:p>
        </p:txBody>
      </p:sp>
      <p:sp>
        <p:nvSpPr>
          <p:cNvPr id="3" name="Slide Number Placeholder 2"/>
          <p:cNvSpPr>
            <a:spLocks noGrp="1"/>
          </p:cNvSpPr>
          <p:nvPr>
            <p:ph type="sldNum" sz="quarter" idx="12"/>
          </p:nvPr>
        </p:nvSpPr>
        <p:spPr/>
        <p:txBody>
          <a:bodyPr/>
          <a:lstStyle/>
          <a:p>
            <a:fld id="{8ABB4C3C-DFAD-4B53-880D-DD91E02411E0}" type="slidenum">
              <a:rPr lang="fa-IR" smtClean="0"/>
              <a:t>18</a:t>
            </a:fld>
            <a:endParaRPr lang="fa-IR"/>
          </a:p>
        </p:txBody>
      </p:sp>
      <p:sp>
        <p:nvSpPr>
          <p:cNvPr id="4" name="Content Placeholder 3"/>
          <p:cNvSpPr>
            <a:spLocks noGrp="1"/>
          </p:cNvSpPr>
          <p:nvPr>
            <p:ph sz="quarter" idx="1"/>
          </p:nvPr>
        </p:nvSpPr>
        <p:spPr/>
        <p:txBody>
          <a:bodyPr/>
          <a:lstStyle/>
          <a:p>
            <a:r>
              <a:rPr lang="fa-IR" dirty="0"/>
              <a:t>سیاه سرفه - </a:t>
            </a:r>
            <a:r>
              <a:rPr lang="fa-IR" dirty="0" smtClean="0"/>
              <a:t>واکسن </a:t>
            </a:r>
            <a:r>
              <a:rPr lang="fa-IR" dirty="0"/>
              <a:t>ترکیبی توکسوئید کزاز، </a:t>
            </a:r>
            <a:r>
              <a:rPr lang="fa-IR" dirty="0" smtClean="0"/>
              <a:t>توکسوئید </a:t>
            </a:r>
            <a:r>
              <a:rPr lang="fa-IR" dirty="0"/>
              <a:t>رقیق شده </a:t>
            </a:r>
            <a:r>
              <a:rPr lang="fa-IR" dirty="0" smtClean="0"/>
              <a:t>دیفتری </a:t>
            </a:r>
            <a:r>
              <a:rPr lang="fa-IR" dirty="0"/>
              <a:t>و سیاه سرفه بدون سلول (</a:t>
            </a:r>
            <a:r>
              <a:rPr lang="en-US" dirty="0" smtClean="0"/>
              <a:t>Tdap</a:t>
            </a:r>
            <a:r>
              <a:rPr lang="fa-IR" dirty="0" smtClean="0"/>
              <a:t>) با مشورت باپزشک .</a:t>
            </a:r>
          </a:p>
          <a:p>
            <a:r>
              <a:rPr lang="fa-IR" dirty="0"/>
              <a:t>روتاویروس - واکسن‌های روتاویروس را می‌توان به نوزادان نارسی که از نظر بالینی پایدار هستند و حداقل شش هفته (سن تقویمی) دارند، تجویز کرد. </a:t>
            </a:r>
            <a:endParaRPr lang="fa-IR" dirty="0" smtClean="0"/>
          </a:p>
          <a:p>
            <a:r>
              <a:rPr lang="fa-IR" sz="2800" dirty="0"/>
              <a:t>تجویز - در نوزادان نارس، محل تزریق واکسن‌های عضلانی، </a:t>
            </a:r>
            <a:r>
              <a:rPr lang="fa-IR" sz="2800" u="sng" dirty="0">
                <a:solidFill>
                  <a:srgbClr val="FF0000"/>
                </a:solidFill>
              </a:rPr>
              <a:t>قسمت قدامی-جانبی ران </a:t>
            </a:r>
            <a:r>
              <a:rPr lang="fa-IR" sz="2800" dirty="0"/>
              <a:t>است. طول سوزن بر اساس توده عضلانی نوزاد تعیین می‌شود و ممکن است </a:t>
            </a:r>
            <a:r>
              <a:rPr lang="fa-IR" sz="2800" dirty="0">
                <a:solidFill>
                  <a:srgbClr val="FF0000"/>
                </a:solidFill>
              </a:rPr>
              <a:t>کمتر از طول استاندارد 7/8 تا 1 اینچ </a:t>
            </a:r>
            <a:r>
              <a:rPr lang="fa-IR" sz="2800" dirty="0"/>
              <a:t>باشد که معمولاً برای نوزادان ترم استفاده می‌شود.</a:t>
            </a:r>
            <a:endParaRPr lang="en-US" sz="2800" dirty="0"/>
          </a:p>
          <a:p>
            <a:endParaRPr lang="fa-IR" dirty="0"/>
          </a:p>
        </p:txBody>
      </p:sp>
    </p:spTree>
    <p:extLst>
      <p:ext uri="{BB962C8B-B14F-4D97-AF65-F5344CB8AC3E}">
        <p14:creationId xmlns:p14="http://schemas.microsoft.com/office/powerpoint/2010/main" val="1744993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Screening</a:t>
            </a:r>
            <a:endParaRPr lang="fa-IR" dirty="0"/>
          </a:p>
        </p:txBody>
      </p:sp>
      <p:sp>
        <p:nvSpPr>
          <p:cNvPr id="3" name="Content Placeholder 2"/>
          <p:cNvSpPr>
            <a:spLocks noGrp="1"/>
          </p:cNvSpPr>
          <p:nvPr>
            <p:ph sz="quarter" idx="1"/>
          </p:nvPr>
        </p:nvSpPr>
        <p:spPr/>
        <p:txBody>
          <a:bodyPr>
            <a:normAutofit fontScale="92500"/>
          </a:bodyPr>
          <a:lstStyle/>
          <a:p>
            <a:pPr marL="0" indent="0">
              <a:buNone/>
            </a:pPr>
            <a:r>
              <a:rPr lang="en-US" sz="3300" dirty="0" smtClean="0"/>
              <a:t>Hearing</a:t>
            </a:r>
            <a:endParaRPr lang="fa-IR" sz="3300" dirty="0" smtClean="0"/>
          </a:p>
          <a:p>
            <a:r>
              <a:rPr lang="fa-IR" dirty="0" smtClean="0"/>
              <a:t>به ویژه نوزادان نارس در </a:t>
            </a:r>
            <a:r>
              <a:rPr lang="fa-IR" dirty="0"/>
              <a:t>معرض خطر بیشتری برای ابتلا به کم‌شنوایی حسی-عصبی  </a:t>
            </a:r>
            <a:r>
              <a:rPr lang="fa-IR" dirty="0" smtClean="0"/>
              <a:t>(</a:t>
            </a:r>
            <a:r>
              <a:rPr lang="en-US" dirty="0"/>
              <a:t>sensorineural hearing loss </a:t>
            </a:r>
            <a:r>
              <a:rPr lang="en-US" dirty="0" smtClean="0"/>
              <a:t>(SNHL</a:t>
            </a:r>
            <a:r>
              <a:rPr lang="fa-IR" dirty="0" smtClean="0"/>
              <a:t> هستند </a:t>
            </a:r>
            <a:r>
              <a:rPr lang="fa-IR" dirty="0"/>
              <a:t>به همین دلیل، توصیه می‌شود که همه بیماران </a:t>
            </a:r>
            <a:r>
              <a:rPr lang="en-US" dirty="0"/>
              <a:t> NICU </a:t>
            </a:r>
            <a:r>
              <a:rPr lang="fa-IR" dirty="0"/>
              <a:t>در طول بستری شدن در بیمارستان هنگام تولد، تحت غربالگری شنوایی با پاسخ خودکار ساقه </a:t>
            </a:r>
            <a:r>
              <a:rPr lang="fa-IR" dirty="0" smtClean="0"/>
              <a:t>مغز</a:t>
            </a:r>
            <a:r>
              <a:rPr lang="en-US" dirty="0"/>
              <a:t>[automated auditory brainstem response ])</a:t>
            </a:r>
            <a:r>
              <a:rPr lang="fa-IR" dirty="0"/>
              <a:t> </a:t>
            </a:r>
            <a:r>
              <a:rPr lang="en-US" dirty="0"/>
              <a:t>AABR</a:t>
            </a:r>
            <a:r>
              <a:rPr lang="fa-IR" dirty="0"/>
              <a:t>) قرار گیرند. </a:t>
            </a:r>
          </a:p>
          <a:p>
            <a:r>
              <a:rPr lang="fa-IR" dirty="0" smtClean="0"/>
              <a:t>نوزادان</a:t>
            </a:r>
            <a:r>
              <a:rPr lang="en-US" dirty="0" smtClean="0"/>
              <a:t> </a:t>
            </a:r>
            <a:r>
              <a:rPr lang="en-US" dirty="0"/>
              <a:t>NICU </a:t>
            </a:r>
            <a:r>
              <a:rPr lang="fa-IR" dirty="0"/>
              <a:t>که ​​در غربالگری شنوایی رد می‌شوند، باید قبل یا کمی پس از ترخیص (ظرف دو تا سه هفته) جهت شنوایی‌سنجی ارجاع داده شود، زیرا گفتار کودکان مبتلا به کم‌شنوایی با شناسایی و مداخله زودهنگام بهبود می‌یابد</a:t>
            </a:r>
            <a:r>
              <a:rPr lang="en-US" dirty="0"/>
              <a:t>.</a:t>
            </a:r>
          </a:p>
          <a:p>
            <a:r>
              <a:rPr lang="fa-IR" dirty="0"/>
              <a:t> نوزادان ترخیص شده </a:t>
            </a:r>
            <a:r>
              <a:rPr lang="fa-IR" dirty="0" smtClean="0"/>
              <a:t>که </a:t>
            </a:r>
            <a:r>
              <a:rPr lang="fa-IR" dirty="0"/>
              <a:t>ازنظرغربالگری شنوایی سالم هستند لازم است از دو ماهگی تحت نظارت مداوم از نظر </a:t>
            </a:r>
            <a:r>
              <a:rPr lang="fa-IR" dirty="0" smtClean="0"/>
              <a:t>رشد مهارت های </a:t>
            </a:r>
            <a:r>
              <a:rPr lang="fa-IR" dirty="0"/>
              <a:t>ارتباطی قرار گیرند. </a:t>
            </a:r>
          </a:p>
          <a:p>
            <a:r>
              <a:rPr lang="fa-IR" dirty="0" smtClean="0"/>
              <a:t>اگر </a:t>
            </a:r>
            <a:r>
              <a:rPr lang="fa-IR" dirty="0"/>
              <a:t>نوزاد عوامل خطر دیگری برای کم‌شنوایی داشته باشد، پی گیری ارزیابی شنوایی‌  باید تا نه ماهگی (با تصحیح نارس بودن) انجام شود تا از تشخیص و ارجاع به موقع اطمینان حاصل شود.</a:t>
            </a:r>
            <a:endParaRPr lang="en-US" dirty="0"/>
          </a:p>
          <a:p>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19</a:t>
            </a:fld>
            <a:endParaRPr lang="fa-IR"/>
          </a:p>
        </p:txBody>
      </p:sp>
    </p:spTree>
    <p:extLst>
      <p:ext uri="{BB962C8B-B14F-4D97-AF65-F5344CB8AC3E}">
        <p14:creationId xmlns:p14="http://schemas.microsoft.com/office/powerpoint/2010/main" val="741216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rtl="0"/>
            <a:r>
              <a:rPr lang="fa-IR" dirty="0"/>
              <a:t>مقدمه</a:t>
            </a:r>
          </a:p>
        </p:txBody>
      </p:sp>
      <p:sp>
        <p:nvSpPr>
          <p:cNvPr id="5" name="Content Placeholder 4"/>
          <p:cNvSpPr>
            <a:spLocks noGrp="1"/>
          </p:cNvSpPr>
          <p:nvPr>
            <p:ph sz="quarter" idx="1"/>
          </p:nvPr>
        </p:nvSpPr>
        <p:spPr/>
        <p:txBody>
          <a:bodyPr>
            <a:noAutofit/>
          </a:bodyPr>
          <a:lstStyle/>
          <a:p>
            <a:r>
              <a:rPr lang="fa-IR" sz="2400" dirty="0">
                <a:cs typeface="+mj-cs"/>
              </a:rPr>
              <a:t>تولد سالانه </a:t>
            </a:r>
            <a:r>
              <a:rPr lang="ar-SA" sz="2400" dirty="0">
                <a:cs typeface="+mj-cs"/>
              </a:rPr>
              <a:t>حدود </a:t>
            </a:r>
            <a:r>
              <a:rPr lang="fa-IR" sz="2400" dirty="0">
                <a:cs typeface="+mj-cs"/>
              </a:rPr>
              <a:t>۱.۵</a:t>
            </a:r>
            <a:r>
              <a:rPr lang="ar-SA" sz="2400" dirty="0">
                <a:cs typeface="+mj-cs"/>
              </a:rPr>
              <a:t> میلیون نوزاد در سراسر جهان قبل از هفته </a:t>
            </a:r>
            <a:r>
              <a:rPr lang="fa-IR" sz="2400" dirty="0">
                <a:cs typeface="+mj-cs"/>
              </a:rPr>
              <a:t>۳۷</a:t>
            </a:r>
            <a:r>
              <a:rPr lang="ar-SA" sz="2400" dirty="0">
                <a:cs typeface="+mj-cs"/>
              </a:rPr>
              <a:t> بارداری. </a:t>
            </a:r>
            <a:endParaRPr lang="fa-IR" sz="2400" dirty="0">
              <a:cs typeface="+mj-cs"/>
            </a:endParaRPr>
          </a:p>
          <a:p>
            <a:r>
              <a:rPr lang="fa-IR" sz="2400" dirty="0">
                <a:cs typeface="+mj-cs"/>
              </a:rPr>
              <a:t>نوزادانی که به مراقبت‌های ویژه نوزادان نیاز دارند، پس از ترخیص از بخش مراقبت‌های ویژه نوزادان همچنان در معرض خطر ابتلا به بیماری و مرگ و میر هستند. </a:t>
            </a:r>
          </a:p>
          <a:p>
            <a:r>
              <a:rPr lang="fa-IR" sz="2400" dirty="0">
                <a:cs typeface="+mj-cs"/>
              </a:rPr>
              <a:t>بستری</a:t>
            </a:r>
            <a:r>
              <a:rPr lang="ar-SA" sz="2400" dirty="0">
                <a:cs typeface="+mj-cs"/>
              </a:rPr>
              <a:t> نوزادان نارس در واحد مراقبت‌های ویژه نوزادان</a:t>
            </a:r>
            <a:r>
              <a:rPr lang="en-US" sz="2400" dirty="0">
                <a:cs typeface="+mj-cs"/>
              </a:rPr>
              <a:t> </a:t>
            </a:r>
            <a:r>
              <a:rPr lang="ar-SA" sz="2400" dirty="0">
                <a:cs typeface="+mj-cs"/>
              </a:rPr>
              <a:t>پس از تولد</a:t>
            </a:r>
            <a:r>
              <a:rPr lang="fa-IR" sz="2400" dirty="0">
                <a:cs typeface="+mj-cs"/>
              </a:rPr>
              <a:t>،</a:t>
            </a:r>
            <a:r>
              <a:rPr lang="ar-SA" sz="2400" dirty="0">
                <a:cs typeface="+mj-cs"/>
              </a:rPr>
              <a:t> پیوند مادر و نوزاد، نقش‌های مادری و آمادگی مادر برای مراقبت از</a:t>
            </a:r>
            <a:r>
              <a:rPr lang="en-US" sz="2400" dirty="0">
                <a:cs typeface="+mj-cs"/>
              </a:rPr>
              <a:t> </a:t>
            </a:r>
            <a:r>
              <a:rPr lang="fa-IR" sz="2400" dirty="0">
                <a:cs typeface="+mj-cs"/>
              </a:rPr>
              <a:t>نوزاد را تحت تاثیر قرار می دهد. از طرفی ت</a:t>
            </a:r>
            <a:r>
              <a:rPr lang="ar-SA" sz="2400" dirty="0">
                <a:cs typeface="+mj-cs"/>
              </a:rPr>
              <a:t>وسعه‌های علم و فناوری در مراقبت‌های ویژه نوزادان نارس، </a:t>
            </a:r>
            <a:r>
              <a:rPr lang="fa-IR" sz="2400" dirty="0">
                <a:cs typeface="+mj-cs"/>
              </a:rPr>
              <a:t>افزایش </a:t>
            </a:r>
            <a:r>
              <a:rPr lang="ar-SA" sz="2400" dirty="0">
                <a:cs typeface="+mj-cs"/>
              </a:rPr>
              <a:t>نرخ بقاء نوزادان نارس، </a:t>
            </a:r>
            <a:r>
              <a:rPr lang="fa-IR" sz="2400" dirty="0">
                <a:cs typeface="+mj-cs"/>
              </a:rPr>
              <a:t>کاهش </a:t>
            </a:r>
            <a:r>
              <a:rPr lang="ar-SA" sz="2400" dirty="0">
                <a:cs typeface="+mj-cs"/>
              </a:rPr>
              <a:t>مدت بستری نوزادان نارس در بیمارستان </a:t>
            </a:r>
            <a:r>
              <a:rPr lang="fa-IR" sz="2400" dirty="0">
                <a:cs typeface="+mj-cs"/>
              </a:rPr>
              <a:t>و </a:t>
            </a:r>
            <a:r>
              <a:rPr lang="ar-SA" sz="2400" dirty="0">
                <a:cs typeface="+mj-cs"/>
              </a:rPr>
              <a:t>ترخیص بدون </a:t>
            </a:r>
            <a:r>
              <a:rPr lang="fa-IR" sz="2400" dirty="0">
                <a:cs typeface="+mj-cs"/>
              </a:rPr>
              <a:t>کسب</a:t>
            </a:r>
            <a:r>
              <a:rPr lang="ar-SA" sz="2400" dirty="0">
                <a:cs typeface="+mj-cs"/>
              </a:rPr>
              <a:t> دانش و مهارت کافی </a:t>
            </a:r>
            <a:r>
              <a:rPr lang="fa-IR" sz="2400" dirty="0">
                <a:cs typeface="+mj-cs"/>
              </a:rPr>
              <a:t>توسط مادران جهت</a:t>
            </a:r>
            <a:r>
              <a:rPr lang="ar-SA" sz="2400" dirty="0">
                <a:cs typeface="+mj-cs"/>
              </a:rPr>
              <a:t> مراقبت از نوزاد </a:t>
            </a:r>
            <a:r>
              <a:rPr lang="fa-IR" sz="2400" dirty="0">
                <a:cs typeface="+mj-cs"/>
              </a:rPr>
              <a:t>می گردد</a:t>
            </a:r>
            <a:r>
              <a:rPr lang="fa-IR" sz="2400" dirty="0" smtClean="0">
                <a:cs typeface="+mj-cs"/>
              </a:rPr>
              <a:t>.</a:t>
            </a:r>
            <a:r>
              <a:rPr lang="ar-SA" sz="2400" dirty="0"/>
              <a:t> </a:t>
            </a:r>
            <a:r>
              <a:rPr lang="fa-IR" sz="2400" dirty="0"/>
              <a:t>و </a:t>
            </a:r>
            <a:r>
              <a:rPr lang="ar-SA" sz="2400" dirty="0"/>
              <a:t>ترخیص نوزاد نارس</a:t>
            </a:r>
            <a:r>
              <a:rPr lang="fa-IR" sz="2400" dirty="0"/>
              <a:t> برای آنها</a:t>
            </a:r>
            <a:r>
              <a:rPr lang="en-US" sz="2400" dirty="0"/>
              <a:t> </a:t>
            </a:r>
            <a:r>
              <a:rPr lang="fa-IR" sz="2400" dirty="0"/>
              <a:t>نه تنها</a:t>
            </a:r>
            <a:r>
              <a:rPr lang="ar-SA" sz="2400" dirty="0"/>
              <a:t> یک اتفاق خوشایند </a:t>
            </a:r>
            <a:r>
              <a:rPr lang="fa-IR" sz="2400" dirty="0"/>
              <a:t>نیست</a:t>
            </a:r>
            <a:r>
              <a:rPr lang="ar-SA" sz="2400" dirty="0"/>
              <a:t> بلکه تجربه‌ای است پر استرس، حساس و پرخطر</a:t>
            </a:r>
            <a:r>
              <a:rPr lang="en-US" sz="2400" dirty="0" smtClean="0"/>
              <a:t>.</a:t>
            </a:r>
            <a:endParaRPr lang="fa-IR" sz="2400" dirty="0">
              <a:cs typeface="+mj-cs"/>
            </a:endParaRPr>
          </a:p>
          <a:p>
            <a:r>
              <a:rPr lang="fa-IR" sz="2400" dirty="0" smtClean="0"/>
              <a:t>شناسایی </a:t>
            </a:r>
            <a:r>
              <a:rPr lang="fa-IR" sz="2400" dirty="0"/>
              <a:t>یک </a:t>
            </a:r>
            <a:r>
              <a:rPr lang="fa-IR" sz="2400" dirty="0">
                <a:solidFill>
                  <a:srgbClr val="FF0000"/>
                </a:solidFill>
              </a:rPr>
              <a:t>ارائه ‌دهنده </a:t>
            </a:r>
            <a:r>
              <a:rPr lang="fa-IR" sz="2400" dirty="0" smtClean="0">
                <a:solidFill>
                  <a:srgbClr val="FF0000"/>
                </a:solidFill>
              </a:rPr>
              <a:t>مراقبت با </a:t>
            </a:r>
            <a:r>
              <a:rPr lang="fa-IR" sz="2400" dirty="0">
                <a:solidFill>
                  <a:srgbClr val="FF0000"/>
                </a:solidFill>
              </a:rPr>
              <a:t>تخصص در مراقبت از نوزادان مرخص شده از </a:t>
            </a:r>
            <a:r>
              <a:rPr lang="en-US" sz="2400" dirty="0">
                <a:solidFill>
                  <a:srgbClr val="FF0000"/>
                </a:solidFill>
              </a:rPr>
              <a:t>NICU</a:t>
            </a:r>
            <a:r>
              <a:rPr lang="fa-IR" sz="2400" dirty="0"/>
              <a:t> جهت پی گیری ​​پس از ترخیص و </a:t>
            </a:r>
            <a:r>
              <a:rPr lang="fa-IR" sz="2400" u="sng" dirty="0"/>
              <a:t>ارتباط مداوم با او در </a:t>
            </a:r>
            <a:r>
              <a:rPr lang="fa-IR" sz="2400" u="sng" dirty="0" smtClean="0"/>
              <a:t>طول مدت </a:t>
            </a:r>
            <a:r>
              <a:rPr lang="fa-IR" sz="2400" u="sng" dirty="0"/>
              <a:t>بستری </a:t>
            </a:r>
            <a:r>
              <a:rPr lang="fa-IR" sz="2400" dirty="0" smtClean="0"/>
              <a:t>در </a:t>
            </a:r>
            <a:r>
              <a:rPr lang="fa-IR" sz="2400" dirty="0"/>
              <a:t>بیمارستان، انتقال مراقبت در زمان ترخیص را تسهیل می‌کند</a:t>
            </a:r>
          </a:p>
          <a:p>
            <a:r>
              <a:rPr lang="ar-SA" sz="2400" dirty="0"/>
              <a:t>ادامه مراقبت از نوزاد نارس در منزل بدون وقفه می‌تواند از سلامت نوزاد، رابطه مادر و نوزاد، ثبات فیزیولوژیکی نوزاد و رشد و تکامل مناسب سن حمایت کند. </a:t>
            </a:r>
            <a:endParaRPr lang="fa-IR" sz="2400" dirty="0"/>
          </a:p>
          <a:p>
            <a:endParaRPr lang="fa-IR" sz="2400" dirty="0" smtClean="0">
              <a:cs typeface="+mj-cs"/>
            </a:endParaRPr>
          </a:p>
          <a:p>
            <a:endParaRPr lang="en-US" sz="2400" dirty="0">
              <a:cs typeface="+mj-cs"/>
            </a:endParaRPr>
          </a:p>
          <a:p>
            <a:endParaRPr lang="fa-IR" sz="2400" dirty="0">
              <a:cs typeface="B Badr" panose="00000400000000000000" pitchFamily="2" charset="-78"/>
            </a:endParaRPr>
          </a:p>
          <a:p>
            <a:endParaRPr lang="fa-IR" sz="2400" dirty="0">
              <a:cs typeface="B Badr" panose="00000400000000000000" pitchFamily="2" charset="-78"/>
            </a:endParaRPr>
          </a:p>
          <a:p>
            <a:endParaRPr lang="fa-IR" sz="2400" dirty="0">
              <a:cs typeface="B Badr" panose="00000400000000000000" pitchFamily="2" charset="-78"/>
            </a:endParaRPr>
          </a:p>
        </p:txBody>
      </p:sp>
      <p:sp>
        <p:nvSpPr>
          <p:cNvPr id="3" name="Slide Number Placeholder 2"/>
          <p:cNvSpPr>
            <a:spLocks noGrp="1"/>
          </p:cNvSpPr>
          <p:nvPr>
            <p:ph type="sldNum" sz="quarter" idx="12"/>
          </p:nvPr>
        </p:nvSpPr>
        <p:spPr/>
        <p:txBody>
          <a:bodyPr/>
          <a:lstStyle/>
          <a:p>
            <a:fld id="{8ABB4C3C-DFAD-4B53-880D-DD91E02411E0}" type="slidenum">
              <a:rPr lang="fa-IR" smtClean="0"/>
              <a:t>2</a:t>
            </a:fld>
            <a:endParaRPr lang="fa-IR"/>
          </a:p>
        </p:txBody>
      </p:sp>
    </p:spTree>
    <p:extLst>
      <p:ext uri="{BB962C8B-B14F-4D97-AF65-F5344CB8AC3E}">
        <p14:creationId xmlns:p14="http://schemas.microsoft.com/office/powerpoint/2010/main" val="2437760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Vision</a:t>
            </a:r>
            <a:endParaRPr lang="fa-IR" dirty="0"/>
          </a:p>
        </p:txBody>
      </p:sp>
      <p:sp>
        <p:nvSpPr>
          <p:cNvPr id="3" name="Content Placeholder 2"/>
          <p:cNvSpPr>
            <a:spLocks noGrp="1"/>
          </p:cNvSpPr>
          <p:nvPr>
            <p:ph sz="quarter" idx="1"/>
          </p:nvPr>
        </p:nvSpPr>
        <p:spPr/>
        <p:txBody>
          <a:bodyPr>
            <a:normAutofit/>
          </a:bodyPr>
          <a:lstStyle/>
          <a:p>
            <a:r>
              <a:rPr lang="en-US" sz="2800" dirty="0">
                <a:latin typeface="+mj-lt"/>
                <a:cs typeface="B Badr" panose="00000400000000000000" pitchFamily="2" charset="-78"/>
              </a:rPr>
              <a:t>ROP</a:t>
            </a:r>
            <a:endParaRPr lang="fa-IR" sz="2800" dirty="0" smtClean="0">
              <a:latin typeface="+mj-lt"/>
              <a:cs typeface="B Badr" panose="00000400000000000000" pitchFamily="2" charset="-78"/>
            </a:endParaRPr>
          </a:p>
          <a:p>
            <a:r>
              <a:rPr lang="fa-IR" sz="2400" dirty="0" smtClean="0">
                <a:cs typeface="B Badr" panose="00000400000000000000" pitchFamily="2" charset="-78"/>
              </a:rPr>
              <a:t>برای </a:t>
            </a:r>
            <a:r>
              <a:rPr lang="fa-IR" sz="2400" dirty="0">
                <a:cs typeface="B Badr" panose="00000400000000000000" pitchFamily="2" charset="-78"/>
              </a:rPr>
              <a:t>نوزادان نارس در معرض خطر </a:t>
            </a:r>
            <a:r>
              <a:rPr lang="en-US" sz="2400" dirty="0">
                <a:cs typeface="B Badr" panose="00000400000000000000" pitchFamily="2" charset="-78"/>
              </a:rPr>
              <a:t>ROP</a:t>
            </a:r>
            <a:r>
              <a:rPr lang="fa-IR" sz="2400" dirty="0">
                <a:cs typeface="B Badr" panose="00000400000000000000" pitchFamily="2" charset="-78"/>
              </a:rPr>
              <a:t> (آنهایی که</a:t>
            </a:r>
            <a:r>
              <a:rPr lang="en-US" sz="2400" dirty="0">
                <a:cs typeface="B Badr" panose="00000400000000000000" pitchFamily="2" charset="-78"/>
              </a:rPr>
              <a:t> GA </a:t>
            </a:r>
            <a:r>
              <a:rPr lang="fa-IR" sz="2400" dirty="0">
                <a:cs typeface="B Badr" panose="00000400000000000000" pitchFamily="2" charset="-78"/>
              </a:rPr>
              <a:t>کمتراز30هفته</a:t>
            </a:r>
            <a:r>
              <a:rPr lang="en-US" sz="2400" dirty="0">
                <a:cs typeface="B Badr" panose="00000400000000000000" pitchFamily="2" charset="-78"/>
              </a:rPr>
              <a:t> </a:t>
            </a:r>
            <a:r>
              <a:rPr lang="fa-IR" sz="2400" dirty="0">
                <a:cs typeface="B Badr" panose="00000400000000000000" pitchFamily="2" charset="-78"/>
              </a:rPr>
              <a:t>و/یا وزن هنگام تولد کمتراز1500 گرم دارند)، غربالگری اولیه برای </a:t>
            </a:r>
            <a:r>
              <a:rPr lang="en-US" sz="2400" dirty="0">
                <a:cs typeface="B Badr" panose="00000400000000000000" pitchFamily="2" charset="-78"/>
              </a:rPr>
              <a:t>ROP </a:t>
            </a:r>
            <a:r>
              <a:rPr lang="fa-IR" sz="2400" dirty="0">
                <a:cs typeface="B Badr" panose="00000400000000000000" pitchFamily="2" charset="-78"/>
              </a:rPr>
              <a:t> در طول بستری در </a:t>
            </a:r>
            <a:r>
              <a:rPr lang="en-US" sz="2400" dirty="0">
                <a:cs typeface="B Badr" panose="00000400000000000000" pitchFamily="2" charset="-78"/>
              </a:rPr>
              <a:t>NICU </a:t>
            </a:r>
            <a:r>
              <a:rPr lang="fa-IR" sz="2400" dirty="0">
                <a:cs typeface="B Badr" panose="00000400000000000000" pitchFamily="2" charset="-78"/>
              </a:rPr>
              <a:t> انجام می‌شود. نیاز و زمان پیگیری با یافته‌های معاینات اولیه و اینکه آیا نیاز به درمان بوده است یا خیر، تعیین می‌شود.</a:t>
            </a:r>
          </a:p>
          <a:p>
            <a:r>
              <a:rPr lang="fa-IR" sz="2400" dirty="0">
                <a:cs typeface="B Badr" panose="00000400000000000000" pitchFamily="2" charset="-78"/>
              </a:rPr>
              <a:t>سایر مشکلات بینایی - نوزادان ترخیص شده از بخش مراقبت‌های ویژه نوزادان (</a:t>
            </a:r>
            <a:r>
              <a:rPr lang="en-US" sz="2400" dirty="0">
                <a:cs typeface="B Badr" panose="00000400000000000000" pitchFamily="2" charset="-78"/>
              </a:rPr>
              <a:t>NICU</a:t>
            </a:r>
            <a:r>
              <a:rPr lang="fa-IR" sz="2400" dirty="0">
                <a:cs typeface="B Badr" panose="00000400000000000000" pitchFamily="2" charset="-78"/>
              </a:rPr>
              <a:t>) در معرض خطر بیشتری برای سایر مشکلات چشمی مانند استرابیسم، عیوب انکساری (مانند نزدیک‌بینی، آنیزومتروپی)، آمبلیوپی، آب مروارید و اختلال بینایی مغزی هستند. به همین دلیل، پیشنهاد می‌کنیم که تمام نوزادان نارسی که نیاز به مراقبت در بخش مراقبت‌های ویژه نوزادان دارند، توسط یک متخصص چشم اطفال باتجربه در سن اصلاح‌شده ۹ تا ۱۲ ماهگی و دوباره در سن دو تا سه سالگی معاینه شوند. </a:t>
            </a:r>
            <a:endParaRPr lang="en-US" sz="2400" dirty="0">
              <a:cs typeface="B Badr" panose="00000400000000000000" pitchFamily="2" charset="-78"/>
            </a:endParaRPr>
          </a:p>
          <a:p>
            <a:endParaRPr lang="en-US" dirty="0">
              <a:cs typeface="B Badr" panose="00000400000000000000" pitchFamily="2" charset="-78"/>
            </a:endParaRPr>
          </a:p>
        </p:txBody>
      </p:sp>
      <p:sp>
        <p:nvSpPr>
          <p:cNvPr id="5" name="Slide Number Placeholder 4"/>
          <p:cNvSpPr>
            <a:spLocks noGrp="1"/>
          </p:cNvSpPr>
          <p:nvPr>
            <p:ph type="sldNum" sz="quarter" idx="12"/>
          </p:nvPr>
        </p:nvSpPr>
        <p:spPr/>
        <p:txBody>
          <a:bodyPr/>
          <a:lstStyle/>
          <a:p>
            <a:fld id="{8ABB4C3C-DFAD-4B53-880D-DD91E02411E0}" type="slidenum">
              <a:rPr lang="fa-IR" smtClean="0"/>
              <a:t>20</a:t>
            </a:fld>
            <a:endParaRPr lang="fa-IR"/>
          </a:p>
        </p:txBody>
      </p:sp>
    </p:spTree>
    <p:extLst>
      <p:ext uri="{BB962C8B-B14F-4D97-AF65-F5344CB8AC3E}">
        <p14:creationId xmlns:p14="http://schemas.microsoft.com/office/powerpoint/2010/main" val="2174533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Neurodevelopment</a:t>
            </a:r>
            <a:endParaRPr lang="fa-IR" dirty="0"/>
          </a:p>
        </p:txBody>
      </p:sp>
      <p:sp>
        <p:nvSpPr>
          <p:cNvPr id="3" name="Content Placeholder 2"/>
          <p:cNvSpPr>
            <a:spLocks noGrp="1"/>
          </p:cNvSpPr>
          <p:nvPr>
            <p:ph sz="quarter" idx="1"/>
          </p:nvPr>
        </p:nvSpPr>
        <p:spPr/>
        <p:txBody>
          <a:bodyPr/>
          <a:lstStyle/>
          <a:p>
            <a:r>
              <a:rPr lang="fa-IR" sz="2400" dirty="0"/>
              <a:t>نوزادان ترخیص شده از بخش مراقبت‌های ویژه نوزادان </a:t>
            </a:r>
            <a:r>
              <a:rPr lang="fa-IR" sz="2400" dirty="0" smtClean="0"/>
              <a:t>در </a:t>
            </a:r>
            <a:r>
              <a:rPr lang="fa-IR" sz="2400" dirty="0"/>
              <a:t>مقایسه با نوزادان ترم سالم، در معرض خطر بیشتری برای ابتلا به اختلالات تکاملی و همچنین اوتیسم هستند. این خطر با کاهش (</a:t>
            </a:r>
            <a:r>
              <a:rPr lang="en-US" sz="2400" dirty="0"/>
              <a:t>GA</a:t>
            </a:r>
            <a:r>
              <a:rPr lang="fa-IR" sz="2400" dirty="0"/>
              <a:t>) افزایش می‌یابد.</a:t>
            </a:r>
          </a:p>
          <a:p>
            <a:r>
              <a:rPr lang="fa-IR" sz="2400" dirty="0"/>
              <a:t>نظارت بر رشد و تکامل در هر ویزیت مراقبت‌های اولیه توصیه می‌شود. غربالگری رشد با استفاده از ابزارهای </a:t>
            </a:r>
            <a:r>
              <a:rPr lang="fa-IR" sz="2400" dirty="0" smtClean="0"/>
              <a:t>استاندارد </a:t>
            </a:r>
            <a:r>
              <a:rPr lang="fa-IR" sz="2400" dirty="0"/>
              <a:t>باید در سن اصلاح‌شده 9، 18 و 30 ماهگی و غربالگری اختصاصی اوتیسم در سن اصلاح‌شده 18 و 24 ماهگی انجام شود.</a:t>
            </a:r>
          </a:p>
          <a:p>
            <a:r>
              <a:rPr lang="fa-IR" sz="2400" dirty="0"/>
              <a:t>تشویق خانواده به انجام تحریکات رشدی نوزادان از طریق فعالیت‌هایی مانند کتاب خواندن، آواز خواندن، مکالمات مکرر و...</a:t>
            </a:r>
          </a:p>
          <a:p>
            <a:endParaRPr lang="en-US" dirty="0"/>
          </a:p>
          <a:p>
            <a:endParaRPr lang="fa-IR" dirty="0">
              <a:cs typeface="B Badr" panose="00000400000000000000" pitchFamily="2" charset="-78"/>
            </a:endParaRPr>
          </a:p>
        </p:txBody>
      </p:sp>
      <p:sp>
        <p:nvSpPr>
          <p:cNvPr id="5" name="Slide Number Placeholder 4"/>
          <p:cNvSpPr>
            <a:spLocks noGrp="1"/>
          </p:cNvSpPr>
          <p:nvPr>
            <p:ph type="sldNum" sz="quarter" idx="12"/>
          </p:nvPr>
        </p:nvSpPr>
        <p:spPr/>
        <p:txBody>
          <a:bodyPr/>
          <a:lstStyle/>
          <a:p>
            <a:fld id="{8ABB4C3C-DFAD-4B53-880D-DD91E02411E0}" type="slidenum">
              <a:rPr lang="fa-IR" smtClean="0"/>
              <a:t>21</a:t>
            </a:fld>
            <a:endParaRPr lang="fa-IR"/>
          </a:p>
        </p:txBody>
      </p:sp>
    </p:spTree>
    <p:extLst>
      <p:ext uri="{BB962C8B-B14F-4D97-AF65-F5344CB8AC3E}">
        <p14:creationId xmlns:p14="http://schemas.microsoft.com/office/powerpoint/2010/main" val="935984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46930"/>
            <a:ext cx="10363200" cy="1143000"/>
          </a:xfrm>
        </p:spPr>
        <p:txBody>
          <a:bodyPr>
            <a:normAutofit/>
          </a:bodyPr>
          <a:lstStyle/>
          <a:p>
            <a:r>
              <a:rPr lang="en-US" dirty="0">
                <a:solidFill>
                  <a:schemeClr val="tx1"/>
                </a:solidFill>
              </a:rPr>
              <a:t>Psychosocial issues and family support</a:t>
            </a:r>
            <a:endParaRPr lang="fa-IR" dirty="0">
              <a:solidFill>
                <a:schemeClr val="tx1"/>
              </a:solidFill>
            </a:endParaRPr>
          </a:p>
        </p:txBody>
      </p:sp>
      <p:sp>
        <p:nvSpPr>
          <p:cNvPr id="3" name="Content Placeholder 2"/>
          <p:cNvSpPr>
            <a:spLocks noGrp="1"/>
          </p:cNvSpPr>
          <p:nvPr>
            <p:ph sz="quarter" idx="1"/>
          </p:nvPr>
        </p:nvSpPr>
        <p:spPr/>
        <p:txBody>
          <a:bodyPr>
            <a:normAutofit/>
          </a:bodyPr>
          <a:lstStyle/>
          <a:p>
            <a:pPr algn="l" rtl="0">
              <a:buFont typeface="Courier New" panose="02070309020205020404" pitchFamily="49" charset="0"/>
              <a:buChar char="o"/>
            </a:pPr>
            <a:r>
              <a:rPr lang="en-US" dirty="0"/>
              <a:t>Parental depression and anxiety</a:t>
            </a:r>
            <a:r>
              <a:rPr lang="fa-IR" dirty="0" smtClean="0"/>
              <a:t> </a:t>
            </a:r>
          </a:p>
          <a:p>
            <a:r>
              <a:rPr lang="fa-IR" dirty="0" smtClean="0"/>
              <a:t>آوردن </a:t>
            </a:r>
            <a:r>
              <a:rPr lang="fa-IR" dirty="0"/>
              <a:t>یک نوزاد ترخیص شده از بخش مراقبت‌های ویژه نوزادان به خانه می‌تواند به دلیل فشارهای اجتماعی، مالی و روانی برای والدین چالش‌برانگیز </a:t>
            </a:r>
            <a:r>
              <a:rPr lang="fa-IR" dirty="0" smtClean="0"/>
              <a:t>باشد به </a:t>
            </a:r>
            <a:r>
              <a:rPr lang="fa-IR" dirty="0"/>
              <a:t>استرس‌های اضافی والدین نوزادان ترخیص شده </a:t>
            </a:r>
            <a:r>
              <a:rPr lang="fa-IR" dirty="0" smtClean="0"/>
              <a:t>توجه شود.</a:t>
            </a:r>
          </a:p>
          <a:p>
            <a:r>
              <a:rPr lang="fa-IR" dirty="0" smtClean="0"/>
              <a:t>خدمات </a:t>
            </a:r>
            <a:r>
              <a:rPr lang="fa-IR" dirty="0"/>
              <a:t>پشتیبانی، مانند ارجاع برای درمان فردی، ویزیت‌های پرستاری در منزل، مداخلات زودهنگام و گروه‌های حمایتی، باید به والدین این نوزادان ارائه شود</a:t>
            </a:r>
            <a:r>
              <a:rPr lang="fa-IR" dirty="0" smtClean="0"/>
              <a:t>.</a:t>
            </a:r>
          </a:p>
          <a:p>
            <a:pPr algn="l" rtl="0">
              <a:buFont typeface="Courier New" panose="02070309020205020404" pitchFamily="49" charset="0"/>
              <a:buChar char="o"/>
            </a:pPr>
            <a:r>
              <a:rPr lang="en-US" sz="2400" dirty="0"/>
              <a:t>Vulnerable child </a:t>
            </a:r>
            <a:r>
              <a:rPr lang="en-US" sz="2400" dirty="0" smtClean="0"/>
              <a:t>syndrome</a:t>
            </a:r>
            <a:r>
              <a:rPr lang="fa-IR" sz="2400" dirty="0" smtClean="0"/>
              <a:t>(سندرم </a:t>
            </a:r>
            <a:r>
              <a:rPr lang="fa-IR" sz="2400" dirty="0"/>
              <a:t>کودک </a:t>
            </a:r>
            <a:r>
              <a:rPr lang="fa-IR" sz="2400" dirty="0" smtClean="0"/>
              <a:t>آسیب‌پذیر) </a:t>
            </a:r>
            <a:endParaRPr lang="en-US" sz="2400" dirty="0" smtClean="0"/>
          </a:p>
          <a:p>
            <a:pPr algn="r">
              <a:buFont typeface="Courier New" panose="02070309020205020404" pitchFamily="49" charset="0"/>
              <a:buChar char="o"/>
            </a:pPr>
            <a:r>
              <a:rPr lang="fa-IR" dirty="0" smtClean="0"/>
              <a:t>در اثر حمایت </a:t>
            </a:r>
            <a:r>
              <a:rPr lang="fa-IR" dirty="0"/>
              <a:t>بیش از حد والدین </a:t>
            </a:r>
            <a:r>
              <a:rPr lang="fa-IR" dirty="0" smtClean="0"/>
              <a:t>با مشکلاتی مانند اضطراب جدایی شدید، </a:t>
            </a:r>
            <a:r>
              <a:rPr lang="fa-IR" dirty="0"/>
              <a:t>لوس کردن بیش از حد، مشکلات خواب و مشکلات روانی-اجتماعی طولانی مدت (مانند مشکلات رفتاری، روابط ضعیف با همسالان و پیامدهای رشدی ضعیف‌تر) مشخص می‌شود. مشاوره به والدین، به کاهش وقوع آن کمک </a:t>
            </a:r>
            <a:r>
              <a:rPr lang="fa-IR" dirty="0" smtClean="0"/>
              <a:t>کنند</a:t>
            </a:r>
          </a:p>
        </p:txBody>
      </p:sp>
      <p:sp>
        <p:nvSpPr>
          <p:cNvPr id="5" name="Slide Number Placeholder 4"/>
          <p:cNvSpPr>
            <a:spLocks noGrp="1"/>
          </p:cNvSpPr>
          <p:nvPr>
            <p:ph type="sldNum" sz="quarter" idx="12"/>
          </p:nvPr>
        </p:nvSpPr>
        <p:spPr/>
        <p:txBody>
          <a:bodyPr/>
          <a:lstStyle/>
          <a:p>
            <a:fld id="{8ABB4C3C-DFAD-4B53-880D-DD91E02411E0}" type="slidenum">
              <a:rPr lang="fa-IR" smtClean="0"/>
              <a:t>22</a:t>
            </a:fld>
            <a:endParaRPr lang="fa-IR"/>
          </a:p>
        </p:txBody>
      </p:sp>
    </p:spTree>
    <p:extLst>
      <p:ext uri="{BB962C8B-B14F-4D97-AF65-F5344CB8AC3E}">
        <p14:creationId xmlns:p14="http://schemas.microsoft.com/office/powerpoint/2010/main" val="1526836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p:txBody>
          <a:bodyPr/>
          <a:lstStyle/>
          <a:p>
            <a:pPr marL="0" indent="0">
              <a:buNone/>
            </a:pPr>
            <a:endParaRPr lang="fa-IR" sz="2400" dirty="0"/>
          </a:p>
          <a:p>
            <a:r>
              <a:rPr lang="fa-IR" sz="2400" dirty="0"/>
              <a:t>مهدکودک - قبل از فرستادن به مهدکودک، والدین باید مطمئن شوند که نوزاد از نظر هوا/اکسیژن اتاق پایدار است و تغذیه طبق برنامه منظم انجام می‌شود. پرسنل دارای مجوز مهدکودک باید در زمینه احیای قلبی ریوی آموزش دیده باشند. اگر بیماران در معرض خطر بالای عفونت هستند، باید از مهدکودک دور نگه داشته شوند، به خصوص اگر در ماه‌های پاییز یا زمستان </a:t>
            </a:r>
          </a:p>
          <a:p>
            <a:pPr marL="0" indent="0">
              <a:buNone/>
            </a:pPr>
            <a:endParaRPr lang="fa-IR" sz="2400" dirty="0" smtClean="0"/>
          </a:p>
          <a:p>
            <a:r>
              <a:rPr lang="fa-IR" sz="2400" dirty="0" smtClean="0"/>
              <a:t>خطر </a:t>
            </a:r>
            <a:r>
              <a:rPr lang="fa-IR" sz="2400" dirty="0"/>
              <a:t>سندرم مرگ ناگهانی نوزاد - نوزادان نارس در مقایسه با نوزادان رسیده در معرض خطر بیشتری برای سندرم مرگ ناگهانی نوزاد (</a:t>
            </a:r>
            <a:r>
              <a:rPr lang="en-US" sz="2400" dirty="0"/>
              <a:t>SIDS</a:t>
            </a:r>
            <a:r>
              <a:rPr lang="fa-IR" sz="2400" dirty="0"/>
              <a:t>) هستند. ارائه آموزش و مشاوره به والدین/مراقبان در مورد اهمیت شیوه‌های خواب ایمن، از جمله خوابیدن نوزاد به پشت، ضروری است</a:t>
            </a:r>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23</a:t>
            </a:fld>
            <a:endParaRPr lang="fa-IR"/>
          </a:p>
        </p:txBody>
      </p:sp>
    </p:spTree>
    <p:extLst>
      <p:ext uri="{BB962C8B-B14F-4D97-AF65-F5344CB8AC3E}">
        <p14:creationId xmlns:p14="http://schemas.microsoft.com/office/powerpoint/2010/main" val="4245091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000" dirty="0"/>
              <a:t>مسائل پزشکی رایج در مراقبت‌ از نوزادان پس از</a:t>
            </a:r>
            <a:r>
              <a:rPr lang="fa-IR" sz="4000" dirty="0" smtClean="0"/>
              <a:t>ترخیص</a:t>
            </a:r>
            <a:endParaRPr lang="fa-IR" dirty="0"/>
          </a:p>
        </p:txBody>
      </p:sp>
      <p:sp>
        <p:nvSpPr>
          <p:cNvPr id="3" name="Content Placeholder 2"/>
          <p:cNvSpPr>
            <a:spLocks noGrp="1"/>
          </p:cNvSpPr>
          <p:nvPr>
            <p:ph sz="quarter" idx="1"/>
          </p:nvPr>
        </p:nvSpPr>
        <p:spPr/>
        <p:txBody>
          <a:bodyPr>
            <a:normAutofit/>
          </a:bodyPr>
          <a:lstStyle/>
          <a:p>
            <a:r>
              <a:rPr lang="fa-IR" dirty="0"/>
              <a:t>دیسپلازی برونکوپولمونری و سایر بیماری‌های تنفسی - شایع‌ترین مشکل تنفسی در نوزادان نارس، دیسپلازی ریوی است.</a:t>
            </a:r>
            <a:endParaRPr lang="en-US" dirty="0"/>
          </a:p>
          <a:p>
            <a:r>
              <a:rPr lang="fa-IR" dirty="0"/>
              <a:t> نوزادان ترخیص شده از </a:t>
            </a:r>
            <a:r>
              <a:rPr lang="fa-IR" dirty="0" smtClean="0"/>
              <a:t>بخش</a:t>
            </a:r>
            <a:r>
              <a:rPr lang="en-US" dirty="0" smtClean="0"/>
              <a:t>NICU</a:t>
            </a:r>
            <a:r>
              <a:rPr lang="fa-IR" dirty="0" smtClean="0"/>
              <a:t> </a:t>
            </a:r>
            <a:r>
              <a:rPr lang="fa-IR" dirty="0"/>
              <a:t>در معرض خطر ابتلا به بیماری‌های راه هوایی و عفونت‌های تنفسی، به ویژه ویروس سینسیشیال تنفسی، هستند.</a:t>
            </a:r>
            <a:endParaRPr lang="en-US" dirty="0"/>
          </a:p>
          <a:p>
            <a:r>
              <a:rPr lang="fa-IR" dirty="0"/>
              <a:t>آپنه نوزادان نارس - آپنه نوزادان </a:t>
            </a:r>
            <a:r>
              <a:rPr lang="fa-IR" dirty="0" smtClean="0"/>
              <a:t>نارس معمولاً </a:t>
            </a:r>
            <a:r>
              <a:rPr lang="fa-IR" dirty="0"/>
              <a:t>قبل از 37 هفته پس از قاعدگی برطرف می‌شود. </a:t>
            </a:r>
            <a:r>
              <a:rPr lang="fa-IR" dirty="0" smtClean="0"/>
              <a:t>در صورت ادامه ممکن </a:t>
            </a:r>
            <a:r>
              <a:rPr lang="fa-IR" dirty="0"/>
              <a:t>است </a:t>
            </a:r>
            <a:r>
              <a:rPr lang="fa-IR" dirty="0" smtClean="0"/>
              <a:t>این نوزادان با </a:t>
            </a:r>
            <a:r>
              <a:rPr lang="fa-IR" dirty="0"/>
              <a:t>درمان کافئین و/یا با نظارت قلبی تنفسی در منزل مرخص شوند. </a:t>
            </a:r>
            <a:endParaRPr lang="fa-IR" dirty="0" smtClean="0"/>
          </a:p>
          <a:p>
            <a:r>
              <a:rPr lang="fa-IR" dirty="0" smtClean="0"/>
              <a:t>رفلاکس </a:t>
            </a:r>
            <a:r>
              <a:rPr lang="fa-IR" dirty="0"/>
              <a:t>معده به مری - </a:t>
            </a:r>
            <a:r>
              <a:rPr lang="en-US" dirty="0"/>
              <a:t>GER </a:t>
            </a:r>
            <a:r>
              <a:rPr lang="fa-IR" dirty="0"/>
              <a:t>در نوزادان نارس و در نوزادانی که مبتلا به </a:t>
            </a:r>
            <a:r>
              <a:rPr lang="en-US" dirty="0"/>
              <a:t>BPD </a:t>
            </a:r>
            <a:r>
              <a:rPr lang="fa-IR" dirty="0"/>
              <a:t>، اختلال عصبی یا نقص مادرزادی (مانند فیستول نای-مری یا فتق دیافراگم) هستند، شایع است. </a:t>
            </a:r>
            <a:endParaRPr lang="fa-IR" dirty="0" smtClean="0"/>
          </a:p>
          <a:p>
            <a:r>
              <a:rPr lang="fa-IR" dirty="0" smtClean="0"/>
              <a:t>عوارض </a:t>
            </a:r>
            <a:r>
              <a:rPr lang="fa-IR" dirty="0"/>
              <a:t>مرتبط با </a:t>
            </a:r>
            <a:r>
              <a:rPr lang="en-US" dirty="0"/>
              <a:t>GER </a:t>
            </a:r>
            <a:r>
              <a:rPr lang="fa-IR" dirty="0"/>
              <a:t>در نوزاد نارس شامل وزن‌گیری ضعیف به دلیل کاهش کالری دریافتی، آپنه و برادی‌کاردی، آسپیراسیون، خفگی، ازوفاژیت، لارنگواسپاسم و ناراحتی است</a:t>
            </a:r>
          </a:p>
        </p:txBody>
      </p:sp>
      <p:sp>
        <p:nvSpPr>
          <p:cNvPr id="5" name="Slide Number Placeholder 4"/>
          <p:cNvSpPr>
            <a:spLocks noGrp="1"/>
          </p:cNvSpPr>
          <p:nvPr>
            <p:ph type="sldNum" sz="quarter" idx="12"/>
          </p:nvPr>
        </p:nvSpPr>
        <p:spPr/>
        <p:txBody>
          <a:bodyPr/>
          <a:lstStyle/>
          <a:p>
            <a:fld id="{8ABB4C3C-DFAD-4B53-880D-DD91E02411E0}" type="slidenum">
              <a:rPr lang="fa-IR" smtClean="0"/>
              <a:t>24</a:t>
            </a:fld>
            <a:endParaRPr lang="fa-IR"/>
          </a:p>
        </p:txBody>
      </p:sp>
    </p:spTree>
    <p:extLst>
      <p:ext uri="{BB962C8B-B14F-4D97-AF65-F5344CB8AC3E}">
        <p14:creationId xmlns:p14="http://schemas.microsoft.com/office/powerpoint/2010/main" val="2805025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کم‌خونی</a:t>
            </a:r>
          </a:p>
        </p:txBody>
      </p:sp>
      <p:sp>
        <p:nvSpPr>
          <p:cNvPr id="3" name="Content Placeholder 2"/>
          <p:cNvSpPr>
            <a:spLocks noGrp="1"/>
          </p:cNvSpPr>
          <p:nvPr>
            <p:ph sz="quarter" idx="1"/>
          </p:nvPr>
        </p:nvSpPr>
        <p:spPr/>
        <p:txBody>
          <a:bodyPr>
            <a:normAutofit fontScale="77500" lnSpcReduction="20000"/>
          </a:bodyPr>
          <a:lstStyle/>
          <a:p>
            <a:r>
              <a:rPr lang="fa-IR" sz="3100" dirty="0"/>
              <a:t>ناشی از خون‌گیری مکرر حین </a:t>
            </a:r>
            <a:r>
              <a:rPr lang="fa-IR" sz="3100" dirty="0" smtClean="0"/>
              <a:t>بستری و </a:t>
            </a:r>
            <a:r>
              <a:rPr lang="fa-IR" sz="3100" dirty="0"/>
              <a:t>اختلال در تولید </a:t>
            </a:r>
            <a:r>
              <a:rPr lang="fa-IR" sz="3100" dirty="0" smtClean="0"/>
              <a:t>اریتروپویتین </a:t>
            </a:r>
            <a:r>
              <a:rPr lang="fa-IR" sz="3100" dirty="0"/>
              <a:t>است </a:t>
            </a:r>
            <a:r>
              <a:rPr lang="fa-IR" sz="3100" dirty="0" smtClean="0"/>
              <a:t>و با </a:t>
            </a:r>
            <a:r>
              <a:rPr lang="fa-IR" sz="3100" dirty="0"/>
              <a:t>سن حاملگی نسبت معکوس دارد </a:t>
            </a:r>
          </a:p>
          <a:p>
            <a:r>
              <a:rPr lang="fa-IR" sz="3100" dirty="0"/>
              <a:t>شروع و شدت کم‌خونی نوزادان نارس </a:t>
            </a:r>
            <a:r>
              <a:rPr lang="fa-IR" sz="3100" dirty="0" smtClean="0"/>
              <a:t>و </a:t>
            </a:r>
            <a:r>
              <a:rPr lang="fa-IR" sz="3100" dirty="0"/>
              <a:t>همچنین به زمان آخرین تزریق خون در بخش مراقبت‌های ویژه نوزادان بستگی دارد.</a:t>
            </a:r>
          </a:p>
          <a:p>
            <a:r>
              <a:rPr lang="ar-SA" sz="3100" dirty="0"/>
              <a:t>کمبودهای تغذیه‌ای پروتئین، آهن، اسید فولیک یا ویتامین </a:t>
            </a:r>
            <a:r>
              <a:rPr lang="en-US" sz="3100" dirty="0"/>
              <a:t>B12 </a:t>
            </a:r>
            <a:r>
              <a:rPr lang="ar-SA" sz="3100" dirty="0"/>
              <a:t>منجر به کاهش اریتروپوئز می‌شود.</a:t>
            </a:r>
            <a:endParaRPr lang="fa-IR" sz="3100" dirty="0"/>
          </a:p>
          <a:p>
            <a:r>
              <a:rPr lang="ar-SA" sz="3100" dirty="0"/>
              <a:t>کمبود ویتامین</a:t>
            </a:r>
            <a:r>
              <a:rPr lang="en-US" sz="3100" dirty="0"/>
              <a:t>E </a:t>
            </a:r>
            <a:r>
              <a:rPr lang="fa-IR" sz="3100" dirty="0"/>
              <a:t> ک</a:t>
            </a:r>
            <a:r>
              <a:rPr lang="ar-SA" sz="3100" dirty="0"/>
              <a:t>ه در نوزادان نارس شایع است، ممکن است باعث افزایش تخریب گلبول‌های قرمز، به ویژه در نوزادانی که آهن اضافی دریافت می‌کنند، شود</a:t>
            </a:r>
            <a:endParaRPr lang="fa-IR" sz="3100" dirty="0"/>
          </a:p>
          <a:p>
            <a:r>
              <a:rPr lang="ar-SA" sz="3100" dirty="0"/>
              <a:t>عفونت، چه اکتسابی (مثلاً سپسیس باکتریایی یا ویروسی) و چه مادرزادی (مثلاً عفونت‌های </a:t>
            </a:r>
            <a:r>
              <a:rPr lang="en-US" sz="3100" dirty="0"/>
              <a:t>TORCH</a:t>
            </a:r>
            <a:r>
              <a:rPr lang="ar-SA" sz="3100" dirty="0"/>
              <a:t> ، </a:t>
            </a:r>
            <a:r>
              <a:rPr lang="en-US" sz="3100" dirty="0"/>
              <a:t>HIV</a:t>
            </a:r>
            <a:r>
              <a:rPr lang="ar-SA" sz="3100" dirty="0"/>
              <a:t>، مالاریا، زیکا)، ممکن است باعث کاهش تولید گلبول قرمز یا افزایش تخریب گلبول‌های قرمز شود</a:t>
            </a:r>
            <a:r>
              <a:rPr lang="ar-SA" sz="3100" dirty="0" smtClean="0"/>
              <a:t>.</a:t>
            </a:r>
            <a:endParaRPr lang="en-US" sz="3100" dirty="0"/>
          </a:p>
          <a:p>
            <a:r>
              <a:rPr lang="ar-SA" sz="3100" dirty="0"/>
              <a:t>نوزادان نارس همچنین کاهش سریع‌تر و بیشتری در سطح هموگلوبین خود نسبت به </a:t>
            </a:r>
            <a:r>
              <a:rPr lang="ar-SA" sz="3100" dirty="0" smtClean="0"/>
              <a:t>نوزادان</a:t>
            </a:r>
            <a:r>
              <a:rPr lang="fa-IR" sz="3100" dirty="0" smtClean="0"/>
              <a:t> ترم </a:t>
            </a:r>
            <a:r>
              <a:rPr lang="ar-SA" sz="3100" dirty="0" smtClean="0"/>
              <a:t>نشان </a:t>
            </a:r>
            <a:r>
              <a:rPr lang="ar-SA" sz="3100" dirty="0"/>
              <a:t>می‌دهند، که معمولاً به سطح هموگلوبین </a:t>
            </a:r>
            <a:r>
              <a:rPr lang="fa-IR" sz="3100" dirty="0"/>
              <a:t>۷ </a:t>
            </a:r>
            <a:r>
              <a:rPr lang="ar-SA" sz="3100" dirty="0"/>
              <a:t>تا </a:t>
            </a:r>
            <a:r>
              <a:rPr lang="fa-IR" sz="3100" dirty="0"/>
              <a:t>۸ </a:t>
            </a:r>
            <a:r>
              <a:rPr lang="ar-SA" sz="3100" dirty="0"/>
              <a:t>گرم در دسی‌لیتر می‌رسد. </a:t>
            </a:r>
            <a:endParaRPr lang="en-US" sz="3100" dirty="0"/>
          </a:p>
          <a:p>
            <a:r>
              <a:rPr lang="ar-SA" sz="3100" dirty="0"/>
              <a:t>تقریباً </a:t>
            </a:r>
            <a:r>
              <a:rPr lang="fa-IR" sz="3100" dirty="0"/>
              <a:t>۵۰٪ </a:t>
            </a:r>
            <a:r>
              <a:rPr lang="ar-SA" sz="3100" dirty="0"/>
              <a:t>از نوزادان نارسی که در سن حاملگی کمتر از </a:t>
            </a:r>
            <a:r>
              <a:rPr lang="fa-IR" sz="3100" dirty="0"/>
              <a:t>۳۲ </a:t>
            </a:r>
            <a:r>
              <a:rPr lang="ar-SA" sz="3100" dirty="0"/>
              <a:t>هفته متولد می‌شوند، بین </a:t>
            </a:r>
            <a:r>
              <a:rPr lang="fa-IR" sz="3100" dirty="0"/>
              <a:t>۲ </a:t>
            </a:r>
            <a:r>
              <a:rPr lang="ar-SA" sz="3100" dirty="0"/>
              <a:t>تا </a:t>
            </a:r>
            <a:r>
              <a:rPr lang="fa-IR" sz="3100" dirty="0"/>
              <a:t>۴ </a:t>
            </a:r>
            <a:r>
              <a:rPr lang="ar-SA" sz="3100" dirty="0"/>
              <a:t>ماهگی علائم کم‌خونی ناشی از نارسی را نشان می‌دهند. </a:t>
            </a:r>
            <a:endParaRPr lang="en-US" sz="3100" dirty="0"/>
          </a:p>
          <a:p>
            <a:endParaRPr lang="fa-IR" sz="2400" dirty="0"/>
          </a:p>
        </p:txBody>
      </p:sp>
      <p:sp>
        <p:nvSpPr>
          <p:cNvPr id="5" name="Slide Number Placeholder 4"/>
          <p:cNvSpPr>
            <a:spLocks noGrp="1"/>
          </p:cNvSpPr>
          <p:nvPr>
            <p:ph type="sldNum" sz="quarter" idx="12"/>
          </p:nvPr>
        </p:nvSpPr>
        <p:spPr/>
        <p:txBody>
          <a:bodyPr/>
          <a:lstStyle/>
          <a:p>
            <a:fld id="{8ABB4C3C-DFAD-4B53-880D-DD91E02411E0}" type="slidenum">
              <a:rPr lang="fa-IR" smtClean="0"/>
              <a:t>25</a:t>
            </a:fld>
            <a:endParaRPr lang="fa-IR"/>
          </a:p>
        </p:txBody>
      </p:sp>
    </p:spTree>
    <p:extLst>
      <p:ext uri="{BB962C8B-B14F-4D97-AF65-F5344CB8AC3E}">
        <p14:creationId xmlns:p14="http://schemas.microsoft.com/office/powerpoint/2010/main" val="39073406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مکمل آهن</a:t>
            </a:r>
          </a:p>
        </p:txBody>
      </p:sp>
      <p:sp>
        <p:nvSpPr>
          <p:cNvPr id="3" name="Content Placeholder 2"/>
          <p:cNvSpPr>
            <a:spLocks noGrp="1"/>
          </p:cNvSpPr>
          <p:nvPr>
            <p:ph sz="quarter" idx="1"/>
          </p:nvPr>
        </p:nvSpPr>
        <p:spPr/>
        <p:txBody>
          <a:bodyPr>
            <a:noAutofit/>
          </a:bodyPr>
          <a:lstStyle/>
          <a:p>
            <a:r>
              <a:rPr lang="fa-IR" sz="2400" dirty="0"/>
              <a:t>60</a:t>
            </a:r>
            <a:r>
              <a:rPr lang="ar-SA" sz="2400" dirty="0"/>
              <a:t> تا </a:t>
            </a:r>
            <a:r>
              <a:rPr lang="fa-IR" sz="2400" dirty="0"/>
              <a:t>۸۰٪ </a:t>
            </a:r>
            <a:r>
              <a:rPr lang="ar-SA" sz="2400" dirty="0"/>
              <a:t>از نوزادان با وزن بسیار کم هنگام تولد (</a:t>
            </a:r>
            <a:r>
              <a:rPr lang="en-US" sz="2400" dirty="0"/>
              <a:t>VLBW</a:t>
            </a:r>
            <a:r>
              <a:rPr lang="ar-SA" sz="2400" dirty="0"/>
              <a:t>) در طول بستری شدن در بیمارستان حداقل </a:t>
            </a:r>
            <a:r>
              <a:rPr lang="fa-IR" sz="2400" dirty="0"/>
              <a:t>۱ </a:t>
            </a:r>
            <a:r>
              <a:rPr lang="ar-SA" sz="2400" dirty="0"/>
              <a:t>بار تزریق خون دریافت می‌کنند، که بیشتر این زمان در </a:t>
            </a:r>
            <a:r>
              <a:rPr lang="fa-IR" sz="2400" dirty="0"/>
              <a:t>۲ </a:t>
            </a:r>
            <a:r>
              <a:rPr lang="ar-SA" sz="2400" dirty="0"/>
              <a:t>تا </a:t>
            </a:r>
            <a:r>
              <a:rPr lang="fa-IR" sz="2400" dirty="0"/>
              <a:t>۴ </a:t>
            </a:r>
            <a:r>
              <a:rPr lang="ar-SA" sz="2400" dirty="0"/>
              <a:t>هفته‌ی اول پس از تولد است. تعداد تزریق خون در بین </a:t>
            </a:r>
            <a:r>
              <a:rPr lang="ar-SA" sz="2400" dirty="0" smtClean="0"/>
              <a:t>نوزادان کمتر </a:t>
            </a:r>
            <a:r>
              <a:rPr lang="ar-SA" sz="2400" dirty="0"/>
              <a:t>از </a:t>
            </a:r>
            <a:r>
              <a:rPr lang="fa-IR" sz="2400" dirty="0"/>
              <a:t>۲۶ </a:t>
            </a:r>
            <a:r>
              <a:rPr lang="ar-SA" sz="2400" dirty="0" smtClean="0"/>
              <a:t>هفته، </a:t>
            </a:r>
            <a:r>
              <a:rPr lang="ar-SA" sz="2400" dirty="0"/>
              <a:t>بیشترین مقدار است.</a:t>
            </a:r>
            <a:endParaRPr lang="en-US" sz="2400" dirty="0"/>
          </a:p>
          <a:p>
            <a:r>
              <a:rPr lang="ar-SA" sz="2400" dirty="0"/>
              <a:t>همه نوزادان، </a:t>
            </a:r>
            <a:r>
              <a:rPr lang="ar-SA" sz="2400" dirty="0" smtClean="0"/>
              <a:t>در </a:t>
            </a:r>
            <a:r>
              <a:rPr lang="ar-SA" sz="2400" dirty="0"/>
              <a:t>طول سال اول پس از تولد برای جلوگیری از کم‌خونی تغذیه‌ای به مکمل آهن نیاز دارند.</a:t>
            </a:r>
            <a:endParaRPr lang="fa-IR" sz="2400" dirty="0"/>
          </a:p>
          <a:p>
            <a:r>
              <a:rPr lang="fa-IR" sz="2400" dirty="0"/>
              <a:t>نوزادان نارس به نظارت بر </a:t>
            </a:r>
            <a:r>
              <a:rPr lang="fa-IR" sz="2400" dirty="0" err="1"/>
              <a:t>هماتوکریت</a:t>
            </a:r>
            <a:r>
              <a:rPr lang="fa-IR" sz="2400" dirty="0"/>
              <a:t> و تعداد </a:t>
            </a:r>
            <a:r>
              <a:rPr lang="fa-IR" sz="2400" dirty="0" err="1"/>
              <a:t>رتیکولوسیت‌ها</a:t>
            </a:r>
            <a:r>
              <a:rPr lang="fa-IR" sz="2400" dirty="0"/>
              <a:t> و همچنین مصرف طولانی مدت مکمل آهن نیاز دارند.</a:t>
            </a:r>
          </a:p>
          <a:p>
            <a:r>
              <a:rPr lang="ar-SA" sz="2400" dirty="0"/>
              <a:t>مکمل آهن 2 تا 3 میلی‌گرم بر کیلوگرم در روز آهن المنتال را برای نوزادا</a:t>
            </a:r>
            <a:r>
              <a:rPr lang="fa-IR" sz="2400" dirty="0"/>
              <a:t>نی که شیرمادرمی خوررند</a:t>
            </a:r>
            <a:r>
              <a:rPr lang="ar-SA" sz="2400" dirty="0"/>
              <a:t> و نوزادانی که شیر خشک</a:t>
            </a:r>
            <a:r>
              <a:rPr lang="fa-IR" sz="2400" dirty="0"/>
              <a:t>ی</a:t>
            </a:r>
            <a:r>
              <a:rPr lang="ar-SA" sz="2400" dirty="0"/>
              <a:t> </a:t>
            </a:r>
            <a:r>
              <a:rPr lang="fa-IR" sz="2400" dirty="0" smtClean="0"/>
              <a:t> که </a:t>
            </a:r>
            <a:r>
              <a:rPr lang="ar-SA" sz="2400" dirty="0" smtClean="0"/>
              <a:t>مصرف می‌کنند</a:t>
            </a:r>
            <a:r>
              <a:rPr lang="fa-IR" sz="2400" dirty="0" smtClean="0"/>
              <a:t>،</a:t>
            </a:r>
            <a:r>
              <a:rPr lang="ar-SA" sz="2400" dirty="0" smtClean="0"/>
              <a:t> آهن </a:t>
            </a:r>
            <a:r>
              <a:rPr lang="ar-SA" sz="2400" dirty="0"/>
              <a:t>مورد نیاز روزانه آنها را تأمین نمی‌کند</a:t>
            </a:r>
            <a:endParaRPr lang="fa-IR" sz="2400" dirty="0"/>
          </a:p>
          <a:p>
            <a:r>
              <a:rPr lang="ar-SA" sz="2400" dirty="0"/>
              <a:t>نوزادان نارس برای جلوگیری از کم‌خونی فقر آهن به مکمل آهن المنتال در محدوده 4 تا 4.5 میلی‌گرم بر کیلوگرم در روز نیاز دارند.</a:t>
            </a:r>
            <a:endParaRPr lang="fa-IR" sz="2400" dirty="0"/>
          </a:p>
        </p:txBody>
      </p:sp>
      <p:sp>
        <p:nvSpPr>
          <p:cNvPr id="5" name="Slide Number Placeholder 4"/>
          <p:cNvSpPr>
            <a:spLocks noGrp="1"/>
          </p:cNvSpPr>
          <p:nvPr>
            <p:ph type="sldNum" sz="quarter" idx="12"/>
          </p:nvPr>
        </p:nvSpPr>
        <p:spPr/>
        <p:txBody>
          <a:bodyPr/>
          <a:lstStyle/>
          <a:p>
            <a:fld id="{8ABB4C3C-DFAD-4B53-880D-DD91E02411E0}" type="slidenum">
              <a:rPr lang="fa-IR" smtClean="0"/>
              <a:t>26</a:t>
            </a:fld>
            <a:endParaRPr lang="fa-IR"/>
          </a:p>
        </p:txBody>
      </p:sp>
    </p:spTree>
    <p:extLst>
      <p:ext uri="{BB962C8B-B14F-4D97-AF65-F5344CB8AC3E}">
        <p14:creationId xmlns:p14="http://schemas.microsoft.com/office/powerpoint/2010/main" val="5298043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مشکلات بینایی</a:t>
            </a:r>
          </a:p>
        </p:txBody>
      </p:sp>
      <p:sp>
        <p:nvSpPr>
          <p:cNvPr id="3" name="Content Placeholder 2"/>
          <p:cNvSpPr>
            <a:spLocks noGrp="1"/>
          </p:cNvSpPr>
          <p:nvPr>
            <p:ph sz="quarter" idx="1"/>
          </p:nvPr>
        </p:nvSpPr>
        <p:spPr/>
        <p:txBody>
          <a:bodyPr>
            <a:normAutofit lnSpcReduction="10000"/>
          </a:bodyPr>
          <a:lstStyle/>
          <a:p>
            <a:r>
              <a:rPr lang="en-US" sz="2400" dirty="0" smtClean="0"/>
              <a:t>ROP</a:t>
            </a:r>
            <a:endParaRPr lang="fa-IR" sz="2400" dirty="0" smtClean="0"/>
          </a:p>
          <a:p>
            <a:r>
              <a:rPr lang="fa-IR" sz="2400" dirty="0" smtClean="0"/>
              <a:t>استرابیسم </a:t>
            </a:r>
            <a:r>
              <a:rPr lang="fa-IR" sz="2400" dirty="0"/>
              <a:t>- </a:t>
            </a:r>
            <a:r>
              <a:rPr lang="fa-IR" sz="2400" dirty="0" smtClean="0"/>
              <a:t>نوزادان </a:t>
            </a:r>
            <a:r>
              <a:rPr lang="fa-IR" sz="2400" dirty="0"/>
              <a:t>نارس در مقایسه با نوزادان رسیده تقریباً چهار تا پنج برابر بیشتر در معرض خطر ابتلا به استرابیسم هستند. </a:t>
            </a:r>
            <a:endParaRPr lang="en-US" sz="2400" dirty="0"/>
          </a:p>
          <a:p>
            <a:r>
              <a:rPr lang="fa-IR" sz="2400" dirty="0"/>
              <a:t>آنیزومتروپی – آنیزومتروپی به خطای انکساری نامتقارن بین دو چشم اشاره دارد. کودکان مبتلا به آنیزومتروپی در معرض خطر ابتلا به تنبلی چشم (آمبلیوپی) هستند. </a:t>
            </a:r>
            <a:endParaRPr lang="fa-IR" sz="2400" dirty="0" smtClean="0"/>
          </a:p>
          <a:p>
            <a:r>
              <a:rPr lang="fa-IR" sz="2400" dirty="0"/>
              <a:t>سایر عیوب انکساری - </a:t>
            </a:r>
            <a:r>
              <a:rPr lang="fa-IR" sz="2400" dirty="0" smtClean="0"/>
              <a:t>به </a:t>
            </a:r>
            <a:r>
              <a:rPr lang="fa-IR" sz="2400" dirty="0"/>
              <a:t>ویژه نزدیک بینی، </a:t>
            </a:r>
            <a:r>
              <a:rPr lang="fa-IR" sz="2400" dirty="0" smtClean="0"/>
              <a:t>در </a:t>
            </a:r>
            <a:r>
              <a:rPr lang="fa-IR" sz="2400" dirty="0"/>
              <a:t>نوزادان نارس بیشتر از نوزادان ترم شایع است. </a:t>
            </a:r>
            <a:r>
              <a:rPr lang="en-US" sz="2400" dirty="0"/>
              <a:t>GA </a:t>
            </a:r>
            <a:r>
              <a:rPr lang="fa-IR" sz="2400" dirty="0"/>
              <a:t>کم و </a:t>
            </a:r>
            <a:r>
              <a:rPr lang="en-US" sz="2400" dirty="0"/>
              <a:t>ROP </a:t>
            </a:r>
            <a:r>
              <a:rPr lang="fa-IR" sz="2400" dirty="0" smtClean="0"/>
              <a:t> شدید </a:t>
            </a:r>
            <a:r>
              <a:rPr lang="fa-IR" sz="2400" dirty="0"/>
              <a:t>خطر را افزایش می‌دهد. بینایی با عینک یا لنزهای تماسی اصلاح می‌شود.</a:t>
            </a:r>
            <a:endParaRPr lang="en-US" sz="2400" dirty="0"/>
          </a:p>
          <a:p>
            <a:r>
              <a:rPr lang="fa-IR" sz="2400" dirty="0"/>
              <a:t>آمبلیوپی - آمبلیوپی کاهش عملکردی در حدت بینایی است. آمبلیوپی در صورت تشخیص زودهنگام (در حالت ایده‌آل قبل از پنج سالگی) قابل درمان است.</a:t>
            </a:r>
            <a:endParaRPr lang="en-US" sz="2400" dirty="0"/>
          </a:p>
          <a:p>
            <a:r>
              <a:rPr lang="fa-IR" sz="2400" dirty="0"/>
              <a:t>آب مروارید - آب مروارید در کودکان شایع نیست، اما به عنوان یک عارضه نادر درمان </a:t>
            </a:r>
            <a:r>
              <a:rPr lang="en-US" sz="2400" dirty="0" smtClean="0"/>
              <a:t> ROP </a:t>
            </a:r>
            <a:r>
              <a:rPr lang="fa-IR" sz="2400" dirty="0"/>
              <a:t>با لیزر درمانی یا درمان ضد فاکتور رشد اندوتلیال عروقی </a:t>
            </a:r>
            <a:r>
              <a:rPr lang="en-US" sz="2400" dirty="0"/>
              <a:t>anti-vascular endothelial growth factor [anti-VEGF])</a:t>
            </a:r>
            <a:r>
              <a:rPr lang="fa-IR" sz="2400" dirty="0"/>
              <a:t>) گزارش شده است</a:t>
            </a:r>
            <a:r>
              <a:rPr lang="fa-IR" sz="2800" dirty="0"/>
              <a:t>.</a:t>
            </a:r>
            <a:endParaRPr lang="en-US" sz="2800" dirty="0"/>
          </a:p>
          <a:p>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27</a:t>
            </a:fld>
            <a:endParaRPr lang="fa-IR"/>
          </a:p>
        </p:txBody>
      </p:sp>
    </p:spTree>
    <p:extLst>
      <p:ext uri="{BB962C8B-B14F-4D97-AF65-F5344CB8AC3E}">
        <p14:creationId xmlns:p14="http://schemas.microsoft.com/office/powerpoint/2010/main" val="3063997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سلامت استخوان</a:t>
            </a:r>
          </a:p>
        </p:txBody>
      </p:sp>
      <p:sp>
        <p:nvSpPr>
          <p:cNvPr id="3" name="Content Placeholder 2"/>
          <p:cNvSpPr>
            <a:spLocks noGrp="1"/>
          </p:cNvSpPr>
          <p:nvPr>
            <p:ph sz="quarter" idx="1"/>
          </p:nvPr>
        </p:nvSpPr>
        <p:spPr/>
        <p:txBody>
          <a:bodyPr/>
          <a:lstStyle/>
          <a:p>
            <a:r>
              <a:rPr lang="fa-IR" sz="2400" dirty="0"/>
              <a:t>نوزادان نارس به دلیل رشد سریع و </a:t>
            </a:r>
            <a:r>
              <a:rPr lang="fa-IR" sz="2400" u="sng" dirty="0"/>
              <a:t>از دست دادن کلسیم و فسفر در سه ماهه سوم </a:t>
            </a:r>
            <a:r>
              <a:rPr lang="fa-IR" sz="2400" dirty="0"/>
              <a:t>بارداری در معرض خطر پوکی استخوان و شکستگی هستند. نوزادانی که نیاز به </a:t>
            </a:r>
            <a:r>
              <a:rPr lang="fa-IR" sz="2400" dirty="0" smtClean="0"/>
              <a:t>تغذیه وریدی طولانی مدت، </a:t>
            </a:r>
            <a:r>
              <a:rPr lang="fa-IR" sz="2400" dirty="0"/>
              <a:t>داروهای </a:t>
            </a:r>
            <a:r>
              <a:rPr lang="fa-IR" sz="2400" dirty="0" smtClean="0"/>
              <a:t>دیورتیک </a:t>
            </a:r>
            <a:r>
              <a:rPr lang="fa-IR" sz="2400" dirty="0"/>
              <a:t>و/یا </a:t>
            </a:r>
            <a:r>
              <a:rPr lang="fa-IR" sz="2400" u="sng" dirty="0"/>
              <a:t>گلوکوکورتیکوئیدها</a:t>
            </a:r>
            <a:r>
              <a:rPr lang="fa-IR" sz="2400" dirty="0"/>
              <a:t> دارند، به ویژه در معرض خطر بالایی هستند.</a:t>
            </a:r>
          </a:p>
          <a:p>
            <a:r>
              <a:rPr lang="fa-IR" sz="2400" dirty="0"/>
              <a:t> پس از ترخیص، نوزادانی که از شیر مادر تغذیه می‌شوند ممکن است به </a:t>
            </a:r>
            <a:r>
              <a:rPr lang="fa-IR" sz="2400" u="sng" dirty="0"/>
              <a:t>مکمل ویتامین </a:t>
            </a:r>
            <a:r>
              <a:rPr lang="en-US" sz="2400" dirty="0"/>
              <a:t>D </a:t>
            </a:r>
            <a:r>
              <a:rPr lang="fa-IR" sz="2400" dirty="0"/>
              <a:t>و نظارت بر سلامت استخوان با ارزیابی آزمایشگاهی </a:t>
            </a:r>
            <a:r>
              <a:rPr lang="fa-IR" sz="2400" u="sng" dirty="0"/>
              <a:t>سطح آلکالین فسفاتاز سرم </a:t>
            </a:r>
            <a:r>
              <a:rPr lang="fa-IR" sz="2400" dirty="0"/>
              <a:t>نیاز داشته باشند. بسته به سطح آلکالین فسفاتاز، مکمل کلسیم و/یا فسفر نیز ممکن است ضروری باشد.</a:t>
            </a:r>
          </a:p>
          <a:p>
            <a:r>
              <a:rPr lang="fa-IR" sz="2400" dirty="0"/>
              <a:t> نوزادانی که با شیر خشک تغذیه می‌شوند، معمولاً نیازی به نظارت بر سلامت استخوان ندارند زیرا مواد مغذی کافی در شیر خشک وجود دارد.</a:t>
            </a:r>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28</a:t>
            </a:fld>
            <a:endParaRPr lang="fa-IR"/>
          </a:p>
        </p:txBody>
      </p:sp>
    </p:spTree>
    <p:extLst>
      <p:ext uri="{BB962C8B-B14F-4D97-AF65-F5344CB8AC3E}">
        <p14:creationId xmlns:p14="http://schemas.microsoft.com/office/powerpoint/2010/main" val="868677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فشار خون بالا و بیماری کلیوی</a:t>
            </a:r>
          </a:p>
        </p:txBody>
      </p:sp>
      <p:sp>
        <p:nvSpPr>
          <p:cNvPr id="3" name="Content Placeholder 2"/>
          <p:cNvSpPr>
            <a:spLocks noGrp="1"/>
          </p:cNvSpPr>
          <p:nvPr>
            <p:ph sz="quarter" idx="1"/>
          </p:nvPr>
        </p:nvSpPr>
        <p:spPr/>
        <p:txBody>
          <a:bodyPr/>
          <a:lstStyle/>
          <a:p>
            <a:r>
              <a:rPr lang="fa-IR" sz="2400" dirty="0" smtClean="0"/>
              <a:t>اندازه گیری فشارخون کودکان </a:t>
            </a:r>
            <a:r>
              <a:rPr lang="fa-IR" sz="2400" dirty="0"/>
              <a:t>زیر سه سال با سابقه نارس بودن (</a:t>
            </a:r>
            <a:r>
              <a:rPr lang="fa-IR" sz="2400" dirty="0">
                <a:solidFill>
                  <a:srgbClr val="FF0000"/>
                </a:solidFill>
              </a:rPr>
              <a:t>کمتر از 32 هفته بارداری</a:t>
            </a:r>
            <a:r>
              <a:rPr lang="fa-IR" sz="2400" dirty="0"/>
              <a:t>)، </a:t>
            </a:r>
            <a:r>
              <a:rPr lang="fa-IR" sz="2400" dirty="0">
                <a:solidFill>
                  <a:srgbClr val="FF0000"/>
                </a:solidFill>
              </a:rPr>
              <a:t>جثه کوچک </a:t>
            </a:r>
            <a:r>
              <a:rPr lang="fa-IR" sz="2400" dirty="0"/>
              <a:t>برای سن بارداری یا </a:t>
            </a:r>
            <a:r>
              <a:rPr lang="fa-IR" sz="2400" dirty="0" smtClean="0"/>
              <a:t>سابقه </a:t>
            </a:r>
            <a:r>
              <a:rPr lang="fa-IR" sz="2400" dirty="0" smtClean="0">
                <a:solidFill>
                  <a:srgbClr val="FF0000"/>
                </a:solidFill>
              </a:rPr>
              <a:t>کاتتر </a:t>
            </a:r>
            <a:r>
              <a:rPr lang="fa-IR" sz="2400" dirty="0">
                <a:solidFill>
                  <a:srgbClr val="FF0000"/>
                </a:solidFill>
              </a:rPr>
              <a:t>شریان </a:t>
            </a:r>
            <a:r>
              <a:rPr lang="fa-IR" sz="2400" dirty="0" smtClean="0">
                <a:solidFill>
                  <a:srgbClr val="FF0000"/>
                </a:solidFill>
              </a:rPr>
              <a:t>نافی </a:t>
            </a:r>
            <a:r>
              <a:rPr lang="fa-IR" sz="2400" dirty="0" smtClean="0"/>
              <a:t>در </a:t>
            </a:r>
            <a:r>
              <a:rPr lang="fa-IR" sz="2400" dirty="0"/>
              <a:t>ویزیت‌های معمول سلامت </a:t>
            </a:r>
            <a:r>
              <a:rPr lang="fa-IR" sz="2400" dirty="0" smtClean="0"/>
              <a:t>کودک. </a:t>
            </a:r>
            <a:endParaRPr lang="fa-IR" sz="2400" dirty="0"/>
          </a:p>
          <a:p>
            <a:endParaRPr lang="fa-IR" sz="2400" dirty="0"/>
          </a:p>
          <a:p>
            <a:r>
              <a:rPr lang="fa-IR" sz="2400" dirty="0"/>
              <a:t>بیماری مزمن کلیه - </a:t>
            </a:r>
            <a:r>
              <a:rPr lang="fa-IR" sz="2400" dirty="0" smtClean="0"/>
              <a:t>زایمان </a:t>
            </a:r>
            <a:r>
              <a:rPr lang="fa-IR" sz="2400" dirty="0"/>
              <a:t>زودرس با افزایش خطر ابتلا به بیماری مزمن کلیه (</a:t>
            </a:r>
            <a:r>
              <a:rPr lang="en-US" sz="2400" dirty="0"/>
              <a:t>CKD</a:t>
            </a:r>
            <a:r>
              <a:rPr lang="fa-IR" sz="2400" dirty="0"/>
              <a:t>) مرتبط است</a:t>
            </a:r>
          </a:p>
          <a:p>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29</a:t>
            </a:fld>
            <a:endParaRPr lang="fa-IR"/>
          </a:p>
        </p:txBody>
      </p:sp>
    </p:spTree>
    <p:extLst>
      <p:ext uri="{BB962C8B-B14F-4D97-AF65-F5344CB8AC3E}">
        <p14:creationId xmlns:p14="http://schemas.microsoft.com/office/powerpoint/2010/main" val="3788051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a:t>اهمیت </a:t>
            </a:r>
            <a:r>
              <a:rPr lang="ar-SA" dirty="0"/>
              <a:t>آماده‌سازی برای ترخیص</a:t>
            </a:r>
            <a:endParaRPr lang="fa-IR" dirty="0"/>
          </a:p>
        </p:txBody>
      </p:sp>
      <p:sp>
        <p:nvSpPr>
          <p:cNvPr id="3" name="Content Placeholder 2"/>
          <p:cNvSpPr>
            <a:spLocks noGrp="1"/>
          </p:cNvSpPr>
          <p:nvPr>
            <p:ph sz="quarter" idx="1"/>
          </p:nvPr>
        </p:nvSpPr>
        <p:spPr/>
        <p:txBody>
          <a:bodyPr>
            <a:normAutofit fontScale="47500" lnSpcReduction="20000"/>
          </a:bodyPr>
          <a:lstStyle/>
          <a:p>
            <a:pPr marL="0" indent="0">
              <a:buNone/>
            </a:pPr>
            <a:endParaRPr lang="fa-IR" sz="2400" dirty="0"/>
          </a:p>
          <a:p>
            <a:r>
              <a:rPr lang="fa-IR" sz="5100" dirty="0" smtClean="0">
                <a:cs typeface="+mj-cs"/>
              </a:rPr>
              <a:t>شروع </a:t>
            </a:r>
            <a:r>
              <a:rPr lang="ar-SA" sz="5100" dirty="0">
                <a:cs typeface="+mj-cs"/>
              </a:rPr>
              <a:t>آموزش ترخیص بلافاصله پس از پذیرش نوزاد در بخش مراقبت‌های ویژه </a:t>
            </a:r>
            <a:r>
              <a:rPr lang="fa-IR" sz="5100" dirty="0">
                <a:cs typeface="+mj-cs"/>
              </a:rPr>
              <a:t>نوزادان</a:t>
            </a:r>
          </a:p>
          <a:p>
            <a:r>
              <a:rPr lang="fa-IR" sz="5100" dirty="0">
                <a:cs typeface="+mj-cs"/>
              </a:rPr>
              <a:t>مشارکت فعال والدین در مراقبت‌های بیمارستانی و</a:t>
            </a:r>
            <a:r>
              <a:rPr lang="ar-SA" sz="5100" dirty="0">
                <a:cs typeface="+mj-cs"/>
              </a:rPr>
              <a:t> </a:t>
            </a:r>
            <a:r>
              <a:rPr lang="fa-IR" sz="5100" dirty="0">
                <a:cs typeface="+mj-cs"/>
              </a:rPr>
              <a:t>کسب </a:t>
            </a:r>
            <a:r>
              <a:rPr lang="ar-SA" sz="5100" dirty="0">
                <a:cs typeface="+mj-cs"/>
              </a:rPr>
              <a:t>دانش، مهارت‌ها</a:t>
            </a:r>
            <a:r>
              <a:rPr lang="fa-IR" sz="5100" dirty="0">
                <a:cs typeface="+mj-cs"/>
              </a:rPr>
              <a:t>ی پایه</a:t>
            </a:r>
            <a:r>
              <a:rPr lang="ar-SA" sz="5100" dirty="0">
                <a:cs typeface="+mj-cs"/>
              </a:rPr>
              <a:t> و </a:t>
            </a:r>
            <a:r>
              <a:rPr lang="ar-SA" sz="5100" dirty="0" smtClean="0">
                <a:cs typeface="+mj-cs"/>
              </a:rPr>
              <a:t>اعتماد</a:t>
            </a:r>
            <a:r>
              <a:rPr lang="fa-IR" sz="5100" dirty="0" smtClean="0">
                <a:cs typeface="+mj-cs"/>
              </a:rPr>
              <a:t> به نفس</a:t>
            </a:r>
            <a:r>
              <a:rPr lang="ar-SA" sz="5100" dirty="0" smtClean="0">
                <a:cs typeface="+mj-cs"/>
              </a:rPr>
              <a:t> </a:t>
            </a:r>
            <a:r>
              <a:rPr lang="ar-SA" sz="5100" dirty="0">
                <a:cs typeface="+mj-cs"/>
              </a:rPr>
              <a:t>لازم برای </a:t>
            </a:r>
            <a:r>
              <a:rPr lang="ar-SA" sz="5100" dirty="0" smtClean="0">
                <a:cs typeface="+mj-cs"/>
              </a:rPr>
              <a:t>مراقبت</a:t>
            </a:r>
            <a:r>
              <a:rPr lang="fa-IR" sz="5100" dirty="0" smtClean="0">
                <a:cs typeface="+mj-cs"/>
              </a:rPr>
              <a:t>، </a:t>
            </a:r>
            <a:r>
              <a:rPr lang="ar-SA" sz="5100" dirty="0" smtClean="0">
                <a:cs typeface="+mj-cs"/>
              </a:rPr>
              <a:t>معیاری </a:t>
            </a:r>
            <a:r>
              <a:rPr lang="ar-SA" sz="5100" dirty="0">
                <a:cs typeface="+mj-cs"/>
              </a:rPr>
              <a:t>مهم برای ترخیص </a:t>
            </a:r>
            <a:r>
              <a:rPr lang="fa-IR" sz="5100" dirty="0" smtClean="0">
                <a:cs typeface="+mj-cs"/>
              </a:rPr>
              <a:t>و </a:t>
            </a:r>
            <a:r>
              <a:rPr lang="ar-SA" sz="5100" dirty="0" smtClean="0"/>
              <a:t>بهبود </a:t>
            </a:r>
            <a:r>
              <a:rPr lang="ar-SA" sz="5100" dirty="0"/>
              <a:t>گذار از </a:t>
            </a:r>
            <a:r>
              <a:rPr lang="en-US" sz="5100" dirty="0"/>
              <a:t>NICU</a:t>
            </a:r>
            <a:r>
              <a:rPr lang="ar-SA" sz="5100" dirty="0"/>
              <a:t> به </a:t>
            </a:r>
            <a:r>
              <a:rPr lang="ar-SA" sz="5100" dirty="0" smtClean="0"/>
              <a:t>خانه</a:t>
            </a:r>
            <a:r>
              <a:rPr lang="fa-IR" sz="5100" dirty="0" smtClean="0"/>
              <a:t> می باشد.</a:t>
            </a:r>
            <a:endParaRPr lang="fa-IR" sz="5100" dirty="0">
              <a:cs typeface="+mj-cs"/>
            </a:endParaRPr>
          </a:p>
          <a:p>
            <a:r>
              <a:rPr lang="ar-SA" sz="5100" dirty="0">
                <a:cs typeface="+mj-cs"/>
              </a:rPr>
              <a:t>**  مادران باید همان‌قدر که نوزاد آماده ترخیص هستند، آماده باشند</a:t>
            </a:r>
            <a:r>
              <a:rPr lang="fa-IR" sz="5100" dirty="0">
                <a:cs typeface="+mj-cs"/>
              </a:rPr>
              <a:t> </a:t>
            </a:r>
            <a:r>
              <a:rPr lang="ar-SA" sz="5100" dirty="0">
                <a:cs typeface="+mj-cs"/>
              </a:rPr>
              <a:t>** </a:t>
            </a:r>
            <a:r>
              <a:rPr lang="en-US" sz="5100" dirty="0" smtClean="0">
                <a:cs typeface="+mj-cs"/>
              </a:rPr>
              <a:t>.</a:t>
            </a:r>
            <a:endParaRPr lang="fa-IR" sz="5100" dirty="0">
              <a:cs typeface="+mj-cs"/>
            </a:endParaRPr>
          </a:p>
          <a:p>
            <a:r>
              <a:rPr lang="fa-IR" sz="5100" dirty="0" smtClean="0">
                <a:cs typeface="+mj-cs"/>
              </a:rPr>
              <a:t>تدوین </a:t>
            </a:r>
            <a:r>
              <a:rPr lang="fa-IR" sz="5100" dirty="0">
                <a:cs typeface="+mj-cs"/>
              </a:rPr>
              <a:t>یک برنامه آموزشی </a:t>
            </a:r>
            <a:r>
              <a:rPr lang="fa-IR" sz="5100" dirty="0" smtClean="0">
                <a:cs typeface="+mj-cs"/>
              </a:rPr>
              <a:t>فردی در </a:t>
            </a:r>
            <a:r>
              <a:rPr lang="fa-IR" sz="5100" dirty="0">
                <a:cs typeface="+mj-cs"/>
              </a:rPr>
              <a:t>طول بستری شدن در بیمارستان، جهت کسب مهارت‌ها و دانش لازم </a:t>
            </a:r>
            <a:r>
              <a:rPr lang="fa-IR" sz="5100" dirty="0"/>
              <a:t>توسط والدین </a:t>
            </a:r>
            <a:r>
              <a:rPr lang="fa-IR" sz="5100" dirty="0" smtClean="0">
                <a:cs typeface="+mj-cs"/>
              </a:rPr>
              <a:t>برای مراقبت های پس از ترخیص ضروری است.</a:t>
            </a:r>
          </a:p>
          <a:p>
            <a:r>
              <a:rPr lang="fa-IR" sz="5100" dirty="0"/>
              <a:t>ضرورت آگاهی والدین</a:t>
            </a:r>
            <a:r>
              <a:rPr lang="ar-SA" sz="5100" dirty="0"/>
              <a:t> </a:t>
            </a:r>
            <a:r>
              <a:rPr lang="ar-SA" sz="5100" dirty="0" smtClean="0"/>
              <a:t>درباره</a:t>
            </a:r>
            <a:r>
              <a:rPr lang="fa-IR" sz="5100" dirty="0" smtClean="0"/>
              <a:t> </a:t>
            </a:r>
            <a:r>
              <a:rPr lang="ar-SA" sz="5100" dirty="0"/>
              <a:t>والدین اهمیت </a:t>
            </a:r>
            <a:r>
              <a:rPr lang="ar-SA" sz="5100" u="sng" dirty="0"/>
              <a:t>تعویض مکرر پوشک </a:t>
            </a:r>
            <a:r>
              <a:rPr lang="ar-SA" sz="5100" dirty="0"/>
              <a:t>به منظور جلوگیری از رطوبت طولانی، </a:t>
            </a:r>
            <a:r>
              <a:rPr lang="ar-SA" sz="5100" u="sng" dirty="0"/>
              <a:t>مراقبت از پوست</a:t>
            </a:r>
            <a:r>
              <a:rPr lang="ar-SA" sz="5100" dirty="0"/>
              <a:t>، طریق </a:t>
            </a:r>
            <a:r>
              <a:rPr lang="fa-IR" sz="5100" dirty="0"/>
              <a:t>پیشگیری از </a:t>
            </a:r>
            <a:r>
              <a:rPr lang="fa-IR" sz="5100" u="sng" dirty="0"/>
              <a:t>هیپوترمی</a:t>
            </a:r>
            <a:r>
              <a:rPr lang="fa-IR" sz="5100" dirty="0"/>
              <a:t> </a:t>
            </a:r>
            <a:r>
              <a:rPr lang="ar-SA" sz="5100" dirty="0"/>
              <a:t>تمرکز دارند. همچنین به </a:t>
            </a:r>
            <a:r>
              <a:rPr lang="ar-SA" sz="5100" u="sng" dirty="0"/>
              <a:t>تمیزی حفره دهانی و شستشوی بینی </a:t>
            </a:r>
            <a:r>
              <a:rPr lang="ar-SA" sz="5100" dirty="0"/>
              <a:t>به دلیل </a:t>
            </a:r>
            <a:r>
              <a:rPr lang="fa-IR" sz="5100" dirty="0"/>
              <a:t>این</a:t>
            </a:r>
            <a:r>
              <a:rPr lang="ar-SA" sz="5100" dirty="0"/>
              <a:t>که کودکان از طریق بینی نفس می‌کشند و هرگونه انسداد می‌تواند باعث تغییرات تنفسی شود، </a:t>
            </a:r>
            <a:endParaRPr lang="fa-IR" sz="5100" dirty="0"/>
          </a:p>
          <a:p>
            <a:r>
              <a:rPr lang="ar-SA" sz="5100" dirty="0" smtClean="0"/>
              <a:t> </a:t>
            </a:r>
            <a:r>
              <a:rPr lang="ar-SA" sz="5100" dirty="0"/>
              <a:t>نشانه‌های هشداردهنده‌ای که ممکن است نیاز به مداخله و مشاوره </a:t>
            </a:r>
            <a:r>
              <a:rPr lang="fa-IR" sz="5100" dirty="0"/>
              <a:t>داشته باشند</a:t>
            </a:r>
            <a:r>
              <a:rPr lang="ar-SA" sz="5100" dirty="0"/>
              <a:t>، </a:t>
            </a:r>
            <a:r>
              <a:rPr lang="fa-IR" sz="5100" dirty="0"/>
              <a:t>و آموزش علائم </a:t>
            </a:r>
            <a:r>
              <a:rPr lang="ar-SA" sz="5100" dirty="0"/>
              <a:t>هشداردهنده به‌طور واضح و به زبانی که برای آنها قابل فهم </a:t>
            </a:r>
            <a:r>
              <a:rPr lang="fa-IR" sz="5100" dirty="0"/>
              <a:t>باشد</a:t>
            </a:r>
            <a:r>
              <a:rPr lang="ar-SA" sz="5100" dirty="0"/>
              <a:t>.</a:t>
            </a:r>
            <a:r>
              <a:rPr lang="fa-IR" sz="5100" dirty="0"/>
              <a:t> انجام مانورهای احیای پایه </a:t>
            </a:r>
            <a:r>
              <a:rPr lang="ar-SA" sz="5100" dirty="0"/>
              <a:t>مطابق با دستورالعمل‌های مربوط به احیاگران </a:t>
            </a:r>
            <a:r>
              <a:rPr lang="ar-SA" sz="5100" dirty="0" smtClean="0"/>
              <a:t>غیرحرفه‌ای</a:t>
            </a:r>
            <a:endParaRPr lang="fa-IR" sz="5100" dirty="0" smtClean="0"/>
          </a:p>
          <a:p>
            <a:r>
              <a:rPr lang="fa-IR" sz="5100" dirty="0"/>
              <a:t>شناسایی نزدیک ترین مرکز درمانی جهت مراجعه </a:t>
            </a:r>
            <a:r>
              <a:rPr lang="ar-SA" sz="5100" dirty="0"/>
              <a:t>در صورت نیاز</a:t>
            </a:r>
            <a:r>
              <a:rPr lang="fa-IR" sz="5100" dirty="0" smtClean="0"/>
              <a:t>.</a:t>
            </a:r>
            <a:endParaRPr lang="fa-IR" sz="5100" dirty="0" smtClean="0">
              <a:cs typeface="+mj-cs"/>
            </a:endParaRPr>
          </a:p>
          <a:p>
            <a:endParaRPr lang="fa-IR" sz="2400" dirty="0"/>
          </a:p>
          <a:p>
            <a:endParaRPr lang="en-US" sz="2400" dirty="0"/>
          </a:p>
        </p:txBody>
      </p:sp>
      <p:sp>
        <p:nvSpPr>
          <p:cNvPr id="5" name="Slide Number Placeholder 4"/>
          <p:cNvSpPr>
            <a:spLocks noGrp="1"/>
          </p:cNvSpPr>
          <p:nvPr>
            <p:ph type="sldNum" sz="quarter" idx="12"/>
          </p:nvPr>
        </p:nvSpPr>
        <p:spPr/>
        <p:txBody>
          <a:bodyPr/>
          <a:lstStyle/>
          <a:p>
            <a:fld id="{8ABB4C3C-DFAD-4B53-880D-DD91E02411E0}" type="slidenum">
              <a:rPr lang="fa-IR" smtClean="0"/>
              <a:t>3</a:t>
            </a:fld>
            <a:endParaRPr lang="fa-IR"/>
          </a:p>
        </p:txBody>
      </p:sp>
    </p:spTree>
    <p:extLst>
      <p:ext uri="{BB962C8B-B14F-4D97-AF65-F5344CB8AC3E}">
        <p14:creationId xmlns:p14="http://schemas.microsoft.com/office/powerpoint/2010/main" val="1931294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Neurodevelopmental disorders</a:t>
            </a:r>
            <a:endParaRPr lang="fa-IR" dirty="0"/>
          </a:p>
        </p:txBody>
      </p:sp>
      <p:sp>
        <p:nvSpPr>
          <p:cNvPr id="3" name="Content Placeholder 2"/>
          <p:cNvSpPr>
            <a:spLocks noGrp="1"/>
          </p:cNvSpPr>
          <p:nvPr>
            <p:ph sz="quarter" idx="1"/>
          </p:nvPr>
        </p:nvSpPr>
        <p:spPr/>
        <p:txBody>
          <a:bodyPr>
            <a:normAutofit/>
          </a:bodyPr>
          <a:lstStyle/>
          <a:p>
            <a:r>
              <a:rPr lang="fa-IR" sz="2400" dirty="0"/>
              <a:t>اختلالات عصبی-تکاملی - در مقایسه با نوزادان سالم، نوزادان ترخیص شده از بخش </a:t>
            </a:r>
            <a:r>
              <a:rPr lang="en-US" sz="2400" dirty="0" smtClean="0"/>
              <a:t>NICU</a:t>
            </a:r>
            <a:r>
              <a:rPr lang="fa-IR" sz="2400" dirty="0" smtClean="0"/>
              <a:t> </a:t>
            </a:r>
            <a:r>
              <a:rPr lang="fa-IR" sz="2400" dirty="0"/>
              <a:t>در معرض خطر بیشتری برای اختلالات عصبی-تکاملی هستند</a:t>
            </a:r>
          </a:p>
          <a:p>
            <a:r>
              <a:rPr lang="fa-IR" sz="2400" dirty="0"/>
              <a:t>تمام نوزادان ترخیص شده از بخش </a:t>
            </a:r>
            <a:r>
              <a:rPr lang="en-US" sz="2400" dirty="0" smtClean="0"/>
              <a:t>NICU</a:t>
            </a:r>
            <a:r>
              <a:rPr lang="fa-IR" sz="2400" dirty="0" smtClean="0"/>
              <a:t> </a:t>
            </a:r>
            <a:r>
              <a:rPr lang="fa-IR" sz="2400" dirty="0"/>
              <a:t>باید تحت نظارت روتین تکامل عصبی قرار گیرند.</a:t>
            </a:r>
          </a:p>
          <a:p>
            <a:r>
              <a:rPr lang="fa-IR" sz="2400" dirty="0"/>
              <a:t>تأخیر در رشد حرکتی و فلج مغزی</a:t>
            </a:r>
            <a:endParaRPr lang="en-US" sz="2400" dirty="0"/>
          </a:p>
          <a:p>
            <a:r>
              <a:rPr lang="fa-IR" sz="2400" dirty="0"/>
              <a:t> اختلال شناختی</a:t>
            </a:r>
            <a:endParaRPr lang="en-US" sz="2400" dirty="0"/>
          </a:p>
          <a:p>
            <a:r>
              <a:rPr lang="fa-IR" sz="2400" dirty="0"/>
              <a:t>تأخیرگفتار</a:t>
            </a:r>
            <a:endParaRPr lang="en-US" sz="2400" dirty="0"/>
          </a:p>
          <a:p>
            <a:r>
              <a:rPr lang="fa-IR" sz="2400" dirty="0"/>
              <a:t>ناتوانی‌های یادگیری </a:t>
            </a:r>
            <a:endParaRPr lang="en-US" sz="2400" dirty="0"/>
          </a:p>
          <a:p>
            <a:r>
              <a:rPr lang="fa-IR" sz="2400" dirty="0"/>
              <a:t>اختلال طیف اوتیسم </a:t>
            </a:r>
            <a:endParaRPr lang="en-US" sz="2400" dirty="0"/>
          </a:p>
          <a:p>
            <a:r>
              <a:rPr lang="fa-IR" sz="2400" dirty="0"/>
              <a:t>سایر اختلالات رفتاری و سلامت روان (به عنوان مثال، اختلال بیش‌فعالی کمبود توجه</a:t>
            </a:r>
            <a:r>
              <a:rPr lang="fa-IR" dirty="0"/>
              <a:t>)</a:t>
            </a:r>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30</a:t>
            </a:fld>
            <a:endParaRPr lang="fa-IR"/>
          </a:p>
        </p:txBody>
      </p:sp>
    </p:spTree>
    <p:extLst>
      <p:ext uri="{BB962C8B-B14F-4D97-AF65-F5344CB8AC3E}">
        <p14:creationId xmlns:p14="http://schemas.microsoft.com/office/powerpoint/2010/main" val="2573257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Orthopedic disorders</a:t>
            </a:r>
            <a:endParaRPr lang="fa-IR" dirty="0"/>
          </a:p>
        </p:txBody>
      </p:sp>
      <p:sp>
        <p:nvSpPr>
          <p:cNvPr id="3" name="Content Placeholder 2"/>
          <p:cNvSpPr>
            <a:spLocks noGrp="1"/>
          </p:cNvSpPr>
          <p:nvPr>
            <p:ph sz="quarter" idx="1"/>
          </p:nvPr>
        </p:nvSpPr>
        <p:spPr/>
        <p:txBody>
          <a:bodyPr>
            <a:normAutofit/>
          </a:bodyPr>
          <a:lstStyle/>
          <a:p>
            <a:r>
              <a:rPr lang="fa-IR" sz="2400" dirty="0"/>
              <a:t>تورتیکولی و پلاژیوسفالی وضعیتی بیشتر در نوزادان نارس دیده می‌شود. این عارضه بیشتر مربوط به وضعیت قرارگیری بدن در رحم و پس از </a:t>
            </a:r>
            <a:r>
              <a:rPr lang="fa-IR" sz="2400" dirty="0" smtClean="0"/>
              <a:t>تولد در بخش </a:t>
            </a:r>
            <a:r>
              <a:rPr lang="en-US" sz="2400" dirty="0" smtClean="0"/>
              <a:t>NICU</a:t>
            </a:r>
            <a:r>
              <a:rPr lang="fa-IR" sz="2400" dirty="0" smtClean="0"/>
              <a:t> </a:t>
            </a:r>
            <a:r>
              <a:rPr lang="fa-IR" sz="2400" dirty="0"/>
              <a:t>است و همچنین می‌تواند به آسیب به عضله استرنوکلیدوماستوئید همراه با کوتاه شدن عضله مربوط باشد.</a:t>
            </a:r>
            <a:endParaRPr lang="en-US" sz="2400" dirty="0"/>
          </a:p>
          <a:p>
            <a:r>
              <a:rPr lang="fa-IR" sz="2400" dirty="0"/>
              <a:t>نوزادانی که با تورتیکولی شناسایی می‌شوند باید برای راهنمایی در مورد کشش‌ها و وضعیت قرارگیری بدن به فیزیوتراپی ارجاع داده شوند. </a:t>
            </a:r>
          </a:p>
          <a:p>
            <a:r>
              <a:rPr lang="fa-IR" sz="2400" dirty="0"/>
              <a:t>پلاژیوسفالی وضعیتی را می‌توان با تغییر وضعیت نوزاد درمان کرد، اگرچه در برخی موارد از </a:t>
            </a:r>
            <a:r>
              <a:rPr lang="en-US" sz="2400" dirty="0" smtClean="0"/>
              <a:t>helmets  </a:t>
            </a:r>
            <a:r>
              <a:rPr lang="fa-IR" sz="2400" dirty="0" smtClean="0"/>
              <a:t> استفاده </a:t>
            </a:r>
            <a:r>
              <a:rPr lang="fa-IR" sz="2400" dirty="0"/>
              <a:t>می‌شود.</a:t>
            </a:r>
          </a:p>
        </p:txBody>
      </p:sp>
      <p:sp>
        <p:nvSpPr>
          <p:cNvPr id="5" name="Slide Number Placeholder 4"/>
          <p:cNvSpPr>
            <a:spLocks noGrp="1"/>
          </p:cNvSpPr>
          <p:nvPr>
            <p:ph type="sldNum" sz="quarter" idx="12"/>
          </p:nvPr>
        </p:nvSpPr>
        <p:spPr/>
        <p:txBody>
          <a:bodyPr/>
          <a:lstStyle/>
          <a:p>
            <a:fld id="{8ABB4C3C-DFAD-4B53-880D-DD91E02411E0}" type="slidenum">
              <a:rPr lang="fa-IR" smtClean="0"/>
              <a:t>31</a:t>
            </a:fld>
            <a:endParaRPr lang="fa-IR"/>
          </a:p>
        </p:txBody>
      </p:sp>
    </p:spTree>
    <p:extLst>
      <p:ext uri="{BB962C8B-B14F-4D97-AF65-F5344CB8AC3E}">
        <p14:creationId xmlns:p14="http://schemas.microsoft.com/office/powerpoint/2010/main" val="36097575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Hernias</a:t>
            </a:r>
            <a:endParaRPr lang="fa-IR" dirty="0"/>
          </a:p>
        </p:txBody>
      </p:sp>
      <p:sp>
        <p:nvSpPr>
          <p:cNvPr id="3" name="Content Placeholder 2"/>
          <p:cNvSpPr>
            <a:spLocks noGrp="1"/>
          </p:cNvSpPr>
          <p:nvPr>
            <p:ph sz="quarter" idx="1"/>
          </p:nvPr>
        </p:nvSpPr>
        <p:spPr/>
        <p:txBody>
          <a:bodyPr>
            <a:normAutofit/>
          </a:bodyPr>
          <a:lstStyle/>
          <a:p>
            <a:r>
              <a:rPr lang="fa-IR" sz="2400" dirty="0"/>
              <a:t>فتق نافی - گزارش شده است که فتق نافی در 75 درصد از نوزادان نارس با وزن بدن بین 1000 تا 1500 گرم رخ می‌دهد. فتق زمانی که نوزاد گریه می‌کند یا زور می‌زند (مثلاً هنگام اجابت مزاج) بیشتر قابل توجه است. اکثر موارد تا دو سالگی خود به خود برطرف می‌شوند. جراحی معمولاً ضروری نیست، مگر اینکه علائمی از گیر افتادن وجود داشته باشد.</a:t>
            </a:r>
            <a:endParaRPr lang="en-US" sz="2400" dirty="0"/>
          </a:p>
          <a:p>
            <a:r>
              <a:rPr lang="fa-IR" sz="2400" dirty="0"/>
              <a:t>فتق کشاله ران - فتق کشاله ران در نوزادان نارس شایع‌تر از نوزادان </a:t>
            </a:r>
            <a:r>
              <a:rPr lang="fa-IR" sz="2400" dirty="0" smtClean="0"/>
              <a:t>ترم </a:t>
            </a:r>
            <a:r>
              <a:rPr lang="fa-IR" sz="2400" dirty="0"/>
              <a:t>است و نوزادان نارس </a:t>
            </a:r>
            <a:r>
              <a:rPr lang="fa-IR" sz="2400" dirty="0" smtClean="0"/>
              <a:t>مستعدگیرافتادگی در ناحیه فتق </a:t>
            </a:r>
            <a:r>
              <a:rPr lang="fa-IR" sz="2400" dirty="0"/>
              <a:t>هستند..، باید به جراحی اطفال ارجاع داده شود. والدین باید در مورد علائم و نشانه‌های گیرافتادگی و نحوه جا انداختن فتق به صورت روزانه تا زمان ترمیم، آموزش ببینند.</a:t>
            </a:r>
          </a:p>
        </p:txBody>
      </p:sp>
      <p:sp>
        <p:nvSpPr>
          <p:cNvPr id="5" name="Slide Number Placeholder 4"/>
          <p:cNvSpPr>
            <a:spLocks noGrp="1"/>
          </p:cNvSpPr>
          <p:nvPr>
            <p:ph type="sldNum" sz="quarter" idx="12"/>
          </p:nvPr>
        </p:nvSpPr>
        <p:spPr/>
        <p:txBody>
          <a:bodyPr/>
          <a:lstStyle/>
          <a:p>
            <a:fld id="{8ABB4C3C-DFAD-4B53-880D-DD91E02411E0}" type="slidenum">
              <a:rPr lang="fa-IR" smtClean="0"/>
              <a:t>32</a:t>
            </a:fld>
            <a:endParaRPr lang="fa-IR"/>
          </a:p>
        </p:txBody>
      </p:sp>
    </p:spTree>
    <p:extLst>
      <p:ext uri="{BB962C8B-B14F-4D97-AF65-F5344CB8AC3E}">
        <p14:creationId xmlns:p14="http://schemas.microsoft.com/office/powerpoint/2010/main" val="32062034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surgical issues</a:t>
            </a:r>
            <a:endParaRPr lang="fa-IR" dirty="0"/>
          </a:p>
        </p:txBody>
      </p:sp>
      <p:sp>
        <p:nvSpPr>
          <p:cNvPr id="3" name="Content Placeholder 2"/>
          <p:cNvSpPr>
            <a:spLocks noGrp="1"/>
          </p:cNvSpPr>
          <p:nvPr>
            <p:ph sz="quarter" idx="1"/>
          </p:nvPr>
        </p:nvSpPr>
        <p:spPr/>
        <p:txBody>
          <a:bodyPr/>
          <a:lstStyle/>
          <a:p>
            <a:r>
              <a:rPr lang="fa-IR" sz="2400" dirty="0" smtClean="0"/>
              <a:t>نمونه‌های </a:t>
            </a:r>
            <a:r>
              <a:rPr lang="fa-IR" sz="2400" dirty="0"/>
              <a:t>رایج شامل برداشتن روده بزرگ برای درمان انتروکولیت </a:t>
            </a:r>
            <a:r>
              <a:rPr lang="fa-IR" sz="2400" dirty="0" smtClean="0"/>
              <a:t>نکروزان</a:t>
            </a:r>
          </a:p>
          <a:p>
            <a:r>
              <a:rPr lang="fa-IR" sz="2400" dirty="0" smtClean="0"/>
              <a:t>قرار </a:t>
            </a:r>
            <a:r>
              <a:rPr lang="fa-IR" sz="2400" dirty="0"/>
              <a:t>دادن لوله </a:t>
            </a:r>
            <a:r>
              <a:rPr lang="fa-IR" sz="2400" dirty="0" smtClean="0"/>
              <a:t>گاستروستومی</a:t>
            </a:r>
          </a:p>
          <a:p>
            <a:r>
              <a:rPr lang="fa-IR" sz="2400" dirty="0" smtClean="0"/>
              <a:t> </a:t>
            </a:r>
            <a:r>
              <a:rPr lang="fa-IR" sz="2400" dirty="0"/>
              <a:t>قرار دادن لوله </a:t>
            </a:r>
            <a:r>
              <a:rPr lang="fa-IR" sz="2400" dirty="0" smtClean="0"/>
              <a:t>تراکئوستومی</a:t>
            </a:r>
          </a:p>
          <a:p>
            <a:r>
              <a:rPr lang="fa-IR" sz="2400" dirty="0" smtClean="0"/>
              <a:t> </a:t>
            </a:r>
            <a:r>
              <a:rPr lang="fa-IR" sz="2400" dirty="0"/>
              <a:t>قرار دادن شانت بطنی-صفاقی برای درمان هیدروسفالی </a:t>
            </a:r>
            <a:endParaRPr lang="fa-IR" sz="2400" dirty="0" smtClean="0"/>
          </a:p>
          <a:p>
            <a:r>
              <a:rPr lang="fa-IR" sz="2400" dirty="0" smtClean="0"/>
              <a:t>جراحی </a:t>
            </a:r>
            <a:r>
              <a:rPr lang="fa-IR" sz="2400" dirty="0"/>
              <a:t>برای اصلاح یا تسکین بیماری مادرزادی قلب است</a:t>
            </a:r>
            <a:r>
              <a:rPr lang="fa-IR" sz="2400" dirty="0" smtClean="0"/>
              <a:t>.</a:t>
            </a:r>
          </a:p>
          <a:p>
            <a:pPr marL="0" indent="0">
              <a:buNone/>
            </a:pPr>
            <a:r>
              <a:rPr lang="fa-IR" sz="2400" dirty="0" smtClean="0"/>
              <a:t> </a:t>
            </a:r>
            <a:r>
              <a:rPr lang="fa-IR" sz="2400" dirty="0"/>
              <a:t>والدین باید در مورد مراقبت‌های پس از عمل پس از ترخیص نوزاد به خانه آموزش ببینند. پیگیری پس از ترخیص باید توسط بخش مراقبت‌های ویژه نوزادان </a:t>
            </a:r>
            <a:r>
              <a:rPr lang="fa-IR" sz="2400" dirty="0" smtClean="0"/>
              <a:t>و </a:t>
            </a:r>
            <a:r>
              <a:rPr lang="fa-IR" sz="2400" dirty="0"/>
              <a:t>تیم‌های جراحی ترتیب داده شود.</a:t>
            </a:r>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33</a:t>
            </a:fld>
            <a:endParaRPr lang="fa-IR"/>
          </a:p>
        </p:txBody>
      </p:sp>
    </p:spTree>
    <p:extLst>
      <p:ext uri="{BB962C8B-B14F-4D97-AF65-F5344CB8AC3E}">
        <p14:creationId xmlns:p14="http://schemas.microsoft.com/office/powerpoint/2010/main" val="38397539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Dental problems</a:t>
            </a:r>
            <a:endParaRPr lang="fa-IR" dirty="0"/>
          </a:p>
        </p:txBody>
      </p:sp>
      <p:sp>
        <p:nvSpPr>
          <p:cNvPr id="3" name="Content Placeholder 2"/>
          <p:cNvSpPr>
            <a:spLocks noGrp="1"/>
          </p:cNvSpPr>
          <p:nvPr>
            <p:ph sz="quarter" idx="1"/>
          </p:nvPr>
        </p:nvSpPr>
        <p:spPr/>
        <p:txBody>
          <a:bodyPr>
            <a:normAutofit/>
          </a:bodyPr>
          <a:lstStyle/>
          <a:p>
            <a:r>
              <a:rPr lang="fa-IR" sz="2400" dirty="0"/>
              <a:t> نوزادان نارس، </a:t>
            </a:r>
            <a:r>
              <a:rPr lang="fa-IR" sz="2400" u="sng" dirty="0"/>
              <a:t>نوزادان ترمی که به شدت بیمار </a:t>
            </a:r>
            <a:r>
              <a:rPr lang="fa-IR" sz="2400" dirty="0"/>
              <a:t>بوده‌اند ویا نوزادانی که سابقه </a:t>
            </a:r>
            <a:r>
              <a:rPr lang="fa-IR" sz="2400" u="sng" dirty="0"/>
              <a:t>اینتوباسیون طولانی </a:t>
            </a:r>
            <a:r>
              <a:rPr lang="fa-IR" sz="2400" dirty="0"/>
              <a:t>مدت داشته اند و نوزادانی که </a:t>
            </a:r>
            <a:r>
              <a:rPr lang="fa-IR" sz="2400" u="sng" dirty="0" smtClean="0"/>
              <a:t>بیماری‌هایی دارندکه </a:t>
            </a:r>
            <a:r>
              <a:rPr lang="fa-IR" sz="2400" u="sng" dirty="0"/>
              <a:t>با هیپوپلازی مینای دندان </a:t>
            </a:r>
            <a:r>
              <a:rPr lang="fa-IR" sz="2400" dirty="0" smtClean="0"/>
              <a:t>مرتبط </a:t>
            </a:r>
            <a:r>
              <a:rPr lang="fa-IR" sz="2400" dirty="0"/>
              <a:t>است (مثلاً </a:t>
            </a:r>
            <a:r>
              <a:rPr lang="en-US" sz="2400" dirty="0"/>
              <a:t>CMV </a:t>
            </a:r>
            <a:r>
              <a:rPr lang="fa-IR" sz="2400" dirty="0"/>
              <a:t>مادرزادی)، در معرض خطر بیشتری برای ابتلا به مشکلات دندانی هستند. </a:t>
            </a:r>
            <a:endParaRPr lang="fa-IR" sz="2400" dirty="0" smtClean="0"/>
          </a:p>
          <a:p>
            <a:r>
              <a:rPr lang="fa-IR" sz="2400" dirty="0" smtClean="0"/>
              <a:t>هیپوپلازی </a:t>
            </a:r>
            <a:r>
              <a:rPr lang="fa-IR" sz="2400" dirty="0"/>
              <a:t>مینای دندان خطر پوسیدگی دندان، تأخیر در رویش دندان، تغییر رنگ دندان، </a:t>
            </a:r>
            <a:r>
              <a:rPr lang="fa-IR" sz="2400" dirty="0" smtClean="0"/>
              <a:t>ایجاد شیارهایی در سطوح داخلی دندان و نامرتبی دندان را افزایش می دهد.</a:t>
            </a:r>
          </a:p>
          <a:p>
            <a:r>
              <a:rPr lang="fa-IR" sz="2400" dirty="0" smtClean="0"/>
              <a:t> به علاوه نوزادانی که سابقه اینتوباسیون طولانی دارند  ممکن است کام وی شکل پیدا کنند و دچار مشکل  عدم تطابق دندان ها</a:t>
            </a:r>
            <a:r>
              <a:rPr lang="en-US" sz="2400" dirty="0"/>
              <a:t> posterior cross bites)</a:t>
            </a:r>
            <a:r>
              <a:rPr lang="fa-IR" sz="2400" dirty="0" smtClean="0"/>
              <a:t>)، دفرمه شدن لبه دندان های جلویی و عدم رویش دندان شوند.</a:t>
            </a:r>
          </a:p>
          <a:p>
            <a:endParaRPr lang="fa-IR" sz="2400" dirty="0"/>
          </a:p>
        </p:txBody>
      </p:sp>
      <p:sp>
        <p:nvSpPr>
          <p:cNvPr id="5" name="Slide Number Placeholder 4"/>
          <p:cNvSpPr>
            <a:spLocks noGrp="1"/>
          </p:cNvSpPr>
          <p:nvPr>
            <p:ph type="sldNum" sz="quarter" idx="12"/>
          </p:nvPr>
        </p:nvSpPr>
        <p:spPr/>
        <p:txBody>
          <a:bodyPr/>
          <a:lstStyle/>
          <a:p>
            <a:fld id="{8ABB4C3C-DFAD-4B53-880D-DD91E02411E0}" type="slidenum">
              <a:rPr lang="fa-IR" smtClean="0"/>
              <a:t>34</a:t>
            </a:fld>
            <a:endParaRPr lang="fa-IR"/>
          </a:p>
        </p:txBody>
      </p:sp>
    </p:spTree>
    <p:extLst>
      <p:ext uri="{BB962C8B-B14F-4D97-AF65-F5344CB8AC3E}">
        <p14:creationId xmlns:p14="http://schemas.microsoft.com/office/powerpoint/2010/main" val="32694037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abuse</a:t>
            </a:r>
            <a:endParaRPr lang="fa-IR" dirty="0"/>
          </a:p>
        </p:txBody>
      </p:sp>
      <p:sp>
        <p:nvSpPr>
          <p:cNvPr id="3" name="Content Placeholder 2"/>
          <p:cNvSpPr>
            <a:spLocks noGrp="1"/>
          </p:cNvSpPr>
          <p:nvPr>
            <p:ph sz="quarter" idx="1"/>
          </p:nvPr>
        </p:nvSpPr>
        <p:spPr/>
        <p:txBody>
          <a:bodyPr/>
          <a:lstStyle/>
          <a:p>
            <a:r>
              <a:rPr lang="fa-IR" sz="2400" dirty="0"/>
              <a:t>نوزادان نارس در معرض خطر بیشتری برای آزار جسمی هستند، احتمالاً به دلیل </a:t>
            </a:r>
            <a:r>
              <a:rPr lang="fa-IR" sz="2400" u="sng" dirty="0"/>
              <a:t>تحریک پذیری بیش از حد </a:t>
            </a:r>
            <a:r>
              <a:rPr lang="fa-IR" sz="2400" dirty="0"/>
              <a:t>و افزایش </a:t>
            </a:r>
            <a:r>
              <a:rPr lang="fa-IR" sz="2400" u="sng" dirty="0"/>
              <a:t>استرس خانوادگی </a:t>
            </a:r>
            <a:r>
              <a:rPr lang="fa-IR" sz="2400" dirty="0"/>
              <a:t>پس از بستری طولانی مدت در بیمارستان. </a:t>
            </a:r>
          </a:p>
          <a:p>
            <a:r>
              <a:rPr lang="fa-IR" sz="2400" dirty="0"/>
              <a:t>علاوه بر این، احتمال زایمان زودرس در بین مادرانی که مراقبت های دوران بارداری ضعیفی دارند، مواد مخدر مصرف می کنند و خشونت خانگی دارند، بیشتر است. پزشکان مراقبت های اولیه باید از این افزایش خطر آگاه باشند و هرگونه سوءظن در مورد غفلت یا سوءاستفاده را ارزیابی کنند</a:t>
            </a:r>
            <a:r>
              <a:rPr lang="fa-IR" dirty="0"/>
              <a:t>.</a:t>
            </a:r>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35</a:t>
            </a:fld>
            <a:endParaRPr lang="fa-IR"/>
          </a:p>
        </p:txBody>
      </p:sp>
    </p:spTree>
    <p:extLst>
      <p:ext uri="{BB962C8B-B14F-4D97-AF65-F5344CB8AC3E}">
        <p14:creationId xmlns:p14="http://schemas.microsoft.com/office/powerpoint/2010/main" val="16638398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dirty="0" smtClean="0"/>
              <a:t>HOSPITAL </a:t>
            </a:r>
            <a:r>
              <a:rPr lang="en-US" dirty="0"/>
              <a:t>READMISSIONS</a:t>
            </a:r>
            <a:endParaRPr lang="fa-IR" dirty="0"/>
          </a:p>
        </p:txBody>
      </p:sp>
      <p:sp>
        <p:nvSpPr>
          <p:cNvPr id="3" name="Content Placeholder 2"/>
          <p:cNvSpPr>
            <a:spLocks noGrp="1"/>
          </p:cNvSpPr>
          <p:nvPr>
            <p:ph sz="quarter" idx="1"/>
          </p:nvPr>
        </p:nvSpPr>
        <p:spPr/>
        <p:txBody>
          <a:bodyPr>
            <a:normAutofit fontScale="92500" lnSpcReduction="10000"/>
          </a:bodyPr>
          <a:lstStyle/>
          <a:p>
            <a:r>
              <a:rPr lang="fa-IR" dirty="0" smtClean="0"/>
              <a:t>نوزادان </a:t>
            </a:r>
            <a:r>
              <a:rPr lang="fa-IR" dirty="0"/>
              <a:t>نارس در مقایسه با نوزادان رسیده، دو تا سه برابر بیشتر در طول سال اول زندگی خود بستری می‌شوند. </a:t>
            </a:r>
            <a:endParaRPr lang="fa-IR" dirty="0" smtClean="0"/>
          </a:p>
          <a:p>
            <a:r>
              <a:rPr lang="fa-IR" dirty="0" smtClean="0"/>
              <a:t>خطر </a:t>
            </a:r>
            <a:r>
              <a:rPr lang="fa-IR" dirty="0"/>
              <a:t>بستری مجدد با کاهش سن حاملگی (</a:t>
            </a:r>
            <a:r>
              <a:rPr lang="en-US" dirty="0"/>
              <a:t>GA</a:t>
            </a:r>
            <a:r>
              <a:rPr lang="fa-IR" dirty="0"/>
              <a:t>) افزایش می‌یابد، و بیشترین میزان در نوزادان </a:t>
            </a:r>
            <a:r>
              <a:rPr lang="fa-IR" dirty="0" smtClean="0"/>
              <a:t>(</a:t>
            </a:r>
            <a:r>
              <a:rPr lang="en-US" dirty="0"/>
              <a:t>EPT</a:t>
            </a:r>
            <a:r>
              <a:rPr lang="fa-IR" dirty="0"/>
              <a:t>) بسیار </a:t>
            </a:r>
            <a:r>
              <a:rPr lang="fa-IR" dirty="0" smtClean="0"/>
              <a:t>نارس </a:t>
            </a:r>
            <a:r>
              <a:rPr lang="fa-IR" dirty="0"/>
              <a:t>(</a:t>
            </a:r>
            <a:r>
              <a:rPr lang="en-US" dirty="0"/>
              <a:t>GA &lt;28 </a:t>
            </a:r>
            <a:r>
              <a:rPr lang="fa-IR" dirty="0"/>
              <a:t>هفته) </a:t>
            </a:r>
            <a:r>
              <a:rPr lang="fa-IR" dirty="0" smtClean="0"/>
              <a:t>رخ </a:t>
            </a:r>
            <a:r>
              <a:rPr lang="fa-IR" dirty="0"/>
              <a:t>می‌دهد. </a:t>
            </a:r>
          </a:p>
          <a:p>
            <a:r>
              <a:rPr lang="fa-IR" dirty="0"/>
              <a:t>میزان بستری </a:t>
            </a:r>
            <a:r>
              <a:rPr lang="fa-IR" dirty="0" smtClean="0"/>
              <a:t>مجدد </a:t>
            </a:r>
            <a:r>
              <a:rPr lang="fa-IR" dirty="0"/>
              <a:t>در </a:t>
            </a:r>
            <a:r>
              <a:rPr lang="fa-IR" dirty="0" smtClean="0"/>
              <a:t>نوزادانی </a:t>
            </a:r>
            <a:r>
              <a:rPr lang="fa-IR" dirty="0"/>
              <a:t>که دارای بیماری‌های نوزادی هستند (مانند </a:t>
            </a:r>
            <a:r>
              <a:rPr lang="fa-IR" dirty="0" smtClean="0"/>
              <a:t>انتروکولیت نکروزان [</a:t>
            </a:r>
            <a:r>
              <a:rPr lang="en-US" dirty="0" smtClean="0"/>
              <a:t>NEC</a:t>
            </a:r>
            <a:r>
              <a:rPr lang="fa-IR" dirty="0"/>
              <a:t>] که نیاز به جراحی دارد، خونریزی </a:t>
            </a:r>
            <a:r>
              <a:rPr lang="fa-IR" dirty="0" smtClean="0"/>
              <a:t>بطنی [</a:t>
            </a:r>
            <a:r>
              <a:rPr lang="en-US" dirty="0" smtClean="0"/>
              <a:t>IVH</a:t>
            </a:r>
            <a:r>
              <a:rPr lang="fa-IR" dirty="0" smtClean="0"/>
              <a:t>] </a:t>
            </a:r>
            <a:r>
              <a:rPr lang="fa-IR" dirty="0"/>
              <a:t>گرید 3 یا </a:t>
            </a:r>
            <a:r>
              <a:rPr lang="fa-IR" dirty="0" smtClean="0"/>
              <a:t>4، </a:t>
            </a:r>
            <a:r>
              <a:rPr lang="fa-IR" dirty="0"/>
              <a:t>دیسپلازی برونکوپولمونری [</a:t>
            </a:r>
            <a:r>
              <a:rPr lang="en-US" dirty="0"/>
              <a:t>BPD</a:t>
            </a:r>
            <a:r>
              <a:rPr lang="fa-IR" dirty="0"/>
              <a:t>] و رتینوپاتی نارسی </a:t>
            </a:r>
            <a:r>
              <a:rPr lang="en-US" dirty="0"/>
              <a:t>[ROP]</a:t>
            </a:r>
            <a:r>
              <a:rPr lang="fa-IR" dirty="0"/>
              <a:t>) نیز بیشتر است.</a:t>
            </a:r>
            <a:endParaRPr lang="en-US" dirty="0"/>
          </a:p>
          <a:p>
            <a:r>
              <a:rPr lang="fa-IR" dirty="0"/>
              <a:t>خطر بستری مجدد در بیمارستان در طول دوران کودکی و نوجوانی ادامه دارد.</a:t>
            </a:r>
          </a:p>
          <a:p>
            <a:r>
              <a:rPr lang="fa-IR" dirty="0"/>
              <a:t>شایع‌ترین علل بستری مجدد شامل عفونت‌ها (به‌ویژه ویروس سین‌سیشیال تنفسی و سایر عفونت‌های ویروسی تنفسی)، مشکلات تنفسی (خس خس سینه، آسم)، مشکلات تغذیه‌ای با رشد ناکافی و مشکلات جراحی است. والدین باید از افزایش احتمال بستری مجدد نوزاد نارس خود آگاه شوند</a:t>
            </a:r>
            <a:r>
              <a:rPr lang="fa-IR" dirty="0" smtClean="0"/>
              <a:t>.</a:t>
            </a:r>
          </a:p>
          <a:p>
            <a:r>
              <a:rPr lang="fa-IR" dirty="0"/>
              <a:t>نوزادان ترخیص شده </a:t>
            </a:r>
            <a:r>
              <a:rPr lang="fa-IR" dirty="0" smtClean="0"/>
              <a:t>که </a:t>
            </a:r>
            <a:r>
              <a:rPr lang="fa-IR" dirty="0"/>
              <a:t>​​مبتلا به </a:t>
            </a:r>
            <a:r>
              <a:rPr lang="en-US" dirty="0"/>
              <a:t>BPD </a:t>
            </a:r>
            <a:r>
              <a:rPr lang="fa-IR" dirty="0"/>
              <a:t>هستند، در معرض خطر بیشتری برای بیماری‌های تنفسی هستند و خطر مراجعه به اورژانس و استفاده از کورتیکواستروئیدهای سیستمیک و آنتی‌بیوتیک‌ها در آنها افزایش می‌یابد.</a:t>
            </a:r>
            <a:endParaRPr lang="en-US" dirty="0"/>
          </a:p>
          <a:p>
            <a:endParaRPr lang="en-US"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36</a:t>
            </a:fld>
            <a:endParaRPr lang="fa-IR"/>
          </a:p>
        </p:txBody>
      </p:sp>
    </p:spTree>
    <p:extLst>
      <p:ext uri="{BB962C8B-B14F-4D97-AF65-F5344CB8AC3E}">
        <p14:creationId xmlns:p14="http://schemas.microsoft.com/office/powerpoint/2010/main" val="13279692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 </a:t>
            </a:r>
            <a:r>
              <a:rPr lang="en-US" dirty="0" smtClean="0"/>
              <a:t>READMISSIONS…</a:t>
            </a:r>
            <a:endParaRPr lang="fa-IR" dirty="0"/>
          </a:p>
        </p:txBody>
      </p:sp>
      <p:sp>
        <p:nvSpPr>
          <p:cNvPr id="3" name="Content Placeholder 2"/>
          <p:cNvSpPr>
            <a:spLocks noGrp="1"/>
          </p:cNvSpPr>
          <p:nvPr>
            <p:ph sz="quarter" idx="1"/>
          </p:nvPr>
        </p:nvSpPr>
        <p:spPr/>
        <p:txBody>
          <a:bodyPr/>
          <a:lstStyle/>
          <a:p>
            <a:r>
              <a:rPr lang="ar-SA" sz="2400" dirty="0"/>
              <a:t>اگرچه اکثر مادران نوزادان نارس احساس آمادگی برای ترخیص دارند، </a:t>
            </a:r>
            <a:r>
              <a:rPr lang="ar-SA" sz="2400" dirty="0" smtClean="0"/>
              <a:t>تقریباً </a:t>
            </a:r>
            <a:r>
              <a:rPr lang="ar-SA" sz="2400" dirty="0"/>
              <a:t>نیمی از آن‌ها پس از شروع مراقبت از نوزاد در خانه دوباره در بیمارستان بستری می‌شوند و به دلیل مشکلات سلامتی به بیمارستان مراجعه می‌کنند. </a:t>
            </a:r>
            <a:endParaRPr lang="en-US" sz="2400" dirty="0" smtClean="0"/>
          </a:p>
          <a:p>
            <a:r>
              <a:rPr lang="ar-SA" sz="2400" dirty="0" smtClean="0"/>
              <a:t>حمایت </a:t>
            </a:r>
            <a:r>
              <a:rPr lang="ar-SA" sz="2400" dirty="0"/>
              <a:t>ارائه‌شده توسط یک پرستار توانایی مادران در مراقبت از نوزادان نارس را افزایش می‌دهد، خطر بستری مجدد نوزاد را کاهش می‌دهد و در شش ماه اول رشد و </a:t>
            </a:r>
            <a:r>
              <a:rPr lang="ar-SA" sz="2400" dirty="0" smtClean="0"/>
              <a:t>ت</a:t>
            </a:r>
            <a:r>
              <a:rPr lang="fa-IR" sz="2400" dirty="0" smtClean="0"/>
              <a:t>کامل</a:t>
            </a:r>
            <a:r>
              <a:rPr lang="ar-SA" sz="2400" dirty="0" smtClean="0"/>
              <a:t> </a:t>
            </a:r>
            <a:r>
              <a:rPr lang="ar-SA" sz="2400" dirty="0"/>
              <a:t>نوزاد را حمایت می‌کند</a:t>
            </a:r>
            <a:r>
              <a:rPr lang="ar-SA" sz="2400" dirty="0" smtClean="0"/>
              <a:t>.</a:t>
            </a:r>
            <a:endParaRPr lang="en-US" sz="2400" dirty="0" smtClean="0"/>
          </a:p>
          <a:p>
            <a:r>
              <a:rPr lang="ar-SA" sz="2400" dirty="0" smtClean="0"/>
              <a:t>بازدیدهای </a:t>
            </a:r>
            <a:r>
              <a:rPr lang="ar-SA" sz="2400" dirty="0"/>
              <a:t>خانگی از مادران نوزادان نارس پس از ترخیص، تحمل و تاب‌آوری مادر و تکامل نوزاد نارس را به‌طور مثبت حمایت می‌کند</a:t>
            </a:r>
            <a:r>
              <a:rPr lang="ar-SA" sz="2400" dirty="0" smtClean="0"/>
              <a:t>.</a:t>
            </a:r>
            <a:endParaRPr lang="en-US" sz="2400" dirty="0" smtClean="0"/>
          </a:p>
          <a:p>
            <a:r>
              <a:rPr lang="ar-SA" sz="2400" dirty="0" smtClean="0"/>
              <a:t> </a:t>
            </a:r>
            <a:r>
              <a:rPr lang="ar-SA" sz="2400" dirty="0"/>
              <a:t>تعیین نیازهای نوزاد نارس و والدین در خانه پس از ترخیص و ارائه مراقبت پرستاری با رویکردی جامع و فردی، از اقدامات مهم در بهبود سلامت نوزاد و مادر است</a:t>
            </a:r>
            <a:r>
              <a:rPr lang="en-US" sz="2400" dirty="0"/>
              <a:t>.</a:t>
            </a:r>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37</a:t>
            </a:fld>
            <a:endParaRPr lang="fa-IR"/>
          </a:p>
        </p:txBody>
      </p:sp>
    </p:spTree>
    <p:extLst>
      <p:ext uri="{BB962C8B-B14F-4D97-AF65-F5344CB8AC3E}">
        <p14:creationId xmlns:p14="http://schemas.microsoft.com/office/powerpoint/2010/main" val="17583762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Elements of follow-up care after neonatal intensive care unit (NICU) graduation.</a:t>
            </a:r>
            <a:endParaRPr lang="fa-IR" dirty="0"/>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Developmental monitoring </a:t>
            </a:r>
          </a:p>
          <a:p>
            <a:pPr algn="l" rtl="0"/>
            <a:r>
              <a:rPr lang="en-US" dirty="0"/>
              <a:t> Routine developmental surveillance  </a:t>
            </a:r>
          </a:p>
          <a:p>
            <a:pPr algn="l" rtl="0"/>
            <a:r>
              <a:rPr lang="en-US" dirty="0"/>
              <a:t>Remote monitoring of preterms growth parameters, developmental milestones </a:t>
            </a:r>
          </a:p>
          <a:p>
            <a:pPr algn="l" rtl="0"/>
            <a:r>
              <a:rPr lang="en-US" dirty="0"/>
              <a:t> Check of weight, length, and head circumference</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38</a:t>
            </a:fld>
            <a:endParaRPr lang="fa-IR"/>
          </a:p>
        </p:txBody>
      </p:sp>
    </p:spTree>
    <p:extLst>
      <p:ext uri="{BB962C8B-B14F-4D97-AF65-F5344CB8AC3E}">
        <p14:creationId xmlns:p14="http://schemas.microsoft.com/office/powerpoint/2010/main" val="4201346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Growth and developmental support:</a:t>
            </a:r>
          </a:p>
          <a:p>
            <a:pPr algn="l" rtl="0"/>
            <a:r>
              <a:rPr lang="en-US" dirty="0"/>
              <a:t>Motor development </a:t>
            </a:r>
          </a:p>
          <a:p>
            <a:pPr algn="l" rtl="0"/>
            <a:r>
              <a:rPr lang="en-US" dirty="0"/>
              <a:t>Cognitive development </a:t>
            </a:r>
          </a:p>
          <a:p>
            <a:pPr algn="l" rtl="0"/>
            <a:r>
              <a:rPr lang="en-US" dirty="0"/>
              <a:t>Catch-up growth </a:t>
            </a:r>
          </a:p>
          <a:p>
            <a:pPr algn="l" rtl="0"/>
            <a:r>
              <a:rPr lang="en-US" dirty="0"/>
              <a:t> Gross/fine motor, cognitive/linguistic, behavior/social interaction  Stimulating activities and toy safety</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39</a:t>
            </a:fld>
            <a:endParaRPr lang="fa-IR"/>
          </a:p>
        </p:txBody>
      </p:sp>
    </p:spTree>
    <p:extLst>
      <p:ext uri="{BB962C8B-B14F-4D97-AF65-F5344CB8AC3E}">
        <p14:creationId xmlns:p14="http://schemas.microsoft.com/office/powerpoint/2010/main" val="2033736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dirty="0"/>
              <a:t>حمایت پس از ترخیص</a:t>
            </a:r>
            <a:endParaRPr lang="fa-IR" dirty="0"/>
          </a:p>
        </p:txBody>
      </p:sp>
      <p:sp>
        <p:nvSpPr>
          <p:cNvPr id="3" name="Content Placeholder 2"/>
          <p:cNvSpPr>
            <a:spLocks noGrp="1"/>
          </p:cNvSpPr>
          <p:nvPr>
            <p:ph sz="quarter" idx="1"/>
          </p:nvPr>
        </p:nvSpPr>
        <p:spPr/>
        <p:txBody>
          <a:bodyPr>
            <a:normAutofit fontScale="70000" lnSpcReduction="20000"/>
          </a:bodyPr>
          <a:lstStyle/>
          <a:p>
            <a:r>
              <a:rPr lang="ar-SA" sz="3800" dirty="0">
                <a:cs typeface="+mj-cs"/>
              </a:rPr>
              <a:t>نبود نظام منسجم پیگیری پس از ترخیص یکی از ضعف‌های عمده سیستم مراقبت است.  </a:t>
            </a:r>
            <a:endParaRPr lang="fa-IR" sz="3800" dirty="0">
              <a:cs typeface="+mj-cs"/>
            </a:endParaRPr>
          </a:p>
          <a:p>
            <a:r>
              <a:rPr lang="ar-SA" sz="3800" dirty="0" smtClean="0">
                <a:cs typeface="+mj-cs"/>
              </a:rPr>
              <a:t>حتی </a:t>
            </a:r>
            <a:r>
              <a:rPr lang="ar-SA" sz="3800" dirty="0">
                <a:cs typeface="+mj-cs"/>
              </a:rPr>
              <a:t>والدین با تجربه نیز ممکن است برای انجام مراقبت‌های روزانه و شیر دادن به نوزاد نیاز به حمایت داشته باشند</a:t>
            </a:r>
            <a:r>
              <a:rPr lang="fa-IR" sz="3800" dirty="0">
                <a:cs typeface="+mj-cs"/>
              </a:rPr>
              <a:t> و </a:t>
            </a:r>
            <a:r>
              <a:rPr lang="ar-SA" sz="3800" dirty="0">
                <a:cs typeface="+mj-cs"/>
              </a:rPr>
              <a:t>خواستار خطوط ارتباطی پیوسته با پرستاران و امکان مشاوره تلفنی یا (</a:t>
            </a:r>
            <a:r>
              <a:rPr lang="en-US" sz="3800" dirty="0">
                <a:cs typeface="+mj-cs"/>
              </a:rPr>
              <a:t>Telehealth</a:t>
            </a:r>
            <a:r>
              <a:rPr lang="ar-SA" sz="3800" dirty="0">
                <a:cs typeface="+mj-cs"/>
              </a:rPr>
              <a:t>)</a:t>
            </a:r>
            <a:r>
              <a:rPr lang="fa-IR" sz="3800" dirty="0">
                <a:cs typeface="+mj-cs"/>
              </a:rPr>
              <a:t> و بازدید های خانگی </a:t>
            </a:r>
            <a:r>
              <a:rPr lang="ar-SA" sz="3800" dirty="0">
                <a:cs typeface="+mj-cs"/>
              </a:rPr>
              <a:t>هستند.  </a:t>
            </a:r>
            <a:endParaRPr lang="fa-IR" sz="3800" dirty="0">
              <a:cs typeface="+mj-cs"/>
            </a:endParaRPr>
          </a:p>
          <a:p>
            <a:r>
              <a:rPr lang="fa-IR" sz="3800" dirty="0" smtClean="0">
                <a:cs typeface="+mj-cs"/>
              </a:rPr>
              <a:t>حمایت</a:t>
            </a:r>
            <a:r>
              <a:rPr lang="ar-SA" sz="3800" dirty="0" smtClean="0">
                <a:cs typeface="+mj-cs"/>
              </a:rPr>
              <a:t> </a:t>
            </a:r>
            <a:r>
              <a:rPr lang="ar-SA" sz="3800" dirty="0">
                <a:cs typeface="+mj-cs"/>
              </a:rPr>
              <a:t>روانی و عاطفی والدین</a:t>
            </a:r>
            <a:r>
              <a:rPr lang="fa-IR" sz="3800" dirty="0">
                <a:cs typeface="+mj-cs"/>
              </a:rPr>
              <a:t>:  </a:t>
            </a:r>
            <a:r>
              <a:rPr lang="ar-SA" sz="3800" dirty="0">
                <a:cs typeface="+mj-cs"/>
              </a:rPr>
              <a:t>استرس شدید و افزایش یافته می‌تواند توانایی والدین را </a:t>
            </a:r>
            <a:r>
              <a:rPr lang="ar-SA" sz="3800" dirty="0" smtClean="0">
                <a:cs typeface="+mj-cs"/>
              </a:rPr>
              <a:t>در </a:t>
            </a:r>
            <a:r>
              <a:rPr lang="ar-SA" sz="3800" dirty="0">
                <a:cs typeface="+mj-cs"/>
              </a:rPr>
              <a:t>مراقبت از </a:t>
            </a:r>
            <a:r>
              <a:rPr lang="ar-SA" sz="3800" dirty="0" smtClean="0">
                <a:cs typeface="+mj-cs"/>
              </a:rPr>
              <a:t>کودک</a:t>
            </a:r>
            <a:r>
              <a:rPr lang="en-US" sz="3800" dirty="0" smtClean="0">
                <a:cs typeface="+mj-cs"/>
              </a:rPr>
              <a:t> </a:t>
            </a:r>
            <a:r>
              <a:rPr lang="ar-SA" sz="3800" dirty="0" smtClean="0">
                <a:cs typeface="+mj-cs"/>
              </a:rPr>
              <a:t>کاهش دهد</a:t>
            </a:r>
            <a:r>
              <a:rPr lang="fa-IR" sz="3800" dirty="0" smtClean="0">
                <a:cs typeface="+mj-cs"/>
              </a:rPr>
              <a:t>.</a:t>
            </a:r>
            <a:r>
              <a:rPr lang="en-US" sz="3800" dirty="0" smtClean="0">
                <a:cs typeface="+mj-cs"/>
              </a:rPr>
              <a:t> </a:t>
            </a:r>
          </a:p>
          <a:p>
            <a:r>
              <a:rPr lang="ar-SA" sz="3800" dirty="0" smtClean="0"/>
              <a:t>ادامه </a:t>
            </a:r>
            <a:r>
              <a:rPr lang="ar-SA" sz="3800" dirty="0"/>
              <a:t>ارتباط پرستار</a:t>
            </a:r>
            <a:r>
              <a:rPr lang="en-US" sz="3800" dirty="0"/>
              <a:t>_</a:t>
            </a:r>
            <a:r>
              <a:rPr lang="ar-SA" sz="3800" dirty="0"/>
              <a:t>خانواده از طریق تماس یا بازدید خانگی باعث کاهش اضطراب والدین و بستری مجدد نوزاد </a:t>
            </a:r>
            <a:r>
              <a:rPr lang="ar-SA" sz="3800" dirty="0" smtClean="0"/>
              <a:t>می‌شود</a:t>
            </a:r>
            <a:r>
              <a:rPr lang="fa-IR" sz="3800" dirty="0" smtClean="0"/>
              <a:t>.</a:t>
            </a:r>
            <a:endParaRPr lang="fa-IR" sz="3800" dirty="0">
              <a:cs typeface="+mj-cs"/>
            </a:endParaRPr>
          </a:p>
          <a:p>
            <a:r>
              <a:rPr lang="ar-SA" sz="3800" dirty="0" smtClean="0">
                <a:cs typeface="+mj-cs"/>
              </a:rPr>
              <a:t>ارائه </a:t>
            </a:r>
            <a:r>
              <a:rPr lang="ar-SA" sz="3800" dirty="0">
                <a:cs typeface="+mj-cs"/>
              </a:rPr>
              <a:t>آموزش‌ها و راهنمایی متناسب با زبان و فرهنگ خانواده‌ها بسیار مهم است.</a:t>
            </a:r>
            <a:endParaRPr lang="fa-IR" sz="3800" dirty="0">
              <a:cs typeface="+mj-cs"/>
            </a:endParaRPr>
          </a:p>
          <a:p>
            <a:r>
              <a:rPr lang="ar-SA" sz="3800" dirty="0">
                <a:cs typeface="+mj-cs"/>
              </a:rPr>
              <a:t> خانواده‌های اقلیت‌های قومی یا با وضعیت اقتصادی پایین،</a:t>
            </a:r>
            <a:r>
              <a:rPr lang="fa-IR" sz="3800" dirty="0">
                <a:cs typeface="+mj-cs"/>
              </a:rPr>
              <a:t> </a:t>
            </a:r>
            <a:r>
              <a:rPr lang="ar-SA" sz="3800" dirty="0">
                <a:cs typeface="+mj-cs"/>
              </a:rPr>
              <a:t>معمولاً در فرآیند ترخیص آمادگی کمتری </a:t>
            </a:r>
            <a:r>
              <a:rPr lang="ar-SA" sz="3800" dirty="0" smtClean="0">
                <a:cs typeface="+mj-cs"/>
              </a:rPr>
              <a:t>دارند</a:t>
            </a:r>
            <a:endParaRPr lang="fa-IR" sz="3800" dirty="0" smtClean="0">
              <a:cs typeface="+mj-cs"/>
            </a:endParaRPr>
          </a:p>
          <a:p>
            <a:r>
              <a:rPr lang="fa-IR" sz="4000" dirty="0"/>
              <a:t>شناسایی </a:t>
            </a:r>
            <a:r>
              <a:rPr lang="fa-IR" sz="4000" dirty="0">
                <a:solidFill>
                  <a:srgbClr val="FF0000"/>
                </a:solidFill>
              </a:rPr>
              <a:t>عوامل خطر </a:t>
            </a:r>
            <a:r>
              <a:rPr lang="fa-IR" sz="4000" dirty="0"/>
              <a:t>و در صورت نیاز، ارجاع به خدمات اجتماعی برای پشتیبانی بیشتر پس از ترخیص</a:t>
            </a:r>
          </a:p>
          <a:p>
            <a:endParaRPr lang="en-US" sz="3800" dirty="0">
              <a:cs typeface="+mj-cs"/>
            </a:endParaRPr>
          </a:p>
          <a:p>
            <a:endParaRPr lang="fa-IR" dirty="0"/>
          </a:p>
        </p:txBody>
      </p:sp>
      <p:sp>
        <p:nvSpPr>
          <p:cNvPr id="6" name="Slide Number Placeholder 5"/>
          <p:cNvSpPr>
            <a:spLocks noGrp="1"/>
          </p:cNvSpPr>
          <p:nvPr>
            <p:ph type="sldNum" sz="quarter" idx="12"/>
          </p:nvPr>
        </p:nvSpPr>
        <p:spPr/>
        <p:txBody>
          <a:bodyPr/>
          <a:lstStyle/>
          <a:p>
            <a:fld id="{8ABB4C3C-DFAD-4B53-880D-DD91E02411E0}" type="slidenum">
              <a:rPr lang="fa-IR" smtClean="0"/>
              <a:t>4</a:t>
            </a:fld>
            <a:endParaRPr lang="fa-IR"/>
          </a:p>
        </p:txBody>
      </p:sp>
    </p:spTree>
    <p:extLst>
      <p:ext uri="{BB962C8B-B14F-4D97-AF65-F5344CB8AC3E}">
        <p14:creationId xmlns:p14="http://schemas.microsoft.com/office/powerpoint/2010/main" val="5881411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Feeding &amp; nutrition:</a:t>
            </a:r>
          </a:p>
          <a:p>
            <a:pPr algn="l" rtl="0"/>
            <a:r>
              <a:rPr lang="en-US" dirty="0"/>
              <a:t>Support for breastfeeding  </a:t>
            </a:r>
          </a:p>
          <a:p>
            <a:pPr algn="l" rtl="0"/>
            <a:r>
              <a:rPr lang="en-US" dirty="0"/>
              <a:t> Feeding, breastfeeding </a:t>
            </a:r>
          </a:p>
          <a:p>
            <a:pPr algn="l" rtl="0"/>
            <a:r>
              <a:rPr lang="en-US" dirty="0"/>
              <a:t> Nutrition: achieving energy, protein, and mineral needs </a:t>
            </a:r>
          </a:p>
          <a:p>
            <a:pPr algn="l" rtl="0"/>
            <a:r>
              <a:rPr lang="en-US" dirty="0"/>
              <a:t> Monitoring the breastfeeding </a:t>
            </a:r>
          </a:p>
          <a:p>
            <a:pPr algn="l" rtl="0"/>
            <a:r>
              <a:rPr lang="en-US" dirty="0"/>
              <a:t>Complementary feeding practice</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40</a:t>
            </a:fld>
            <a:endParaRPr lang="fa-IR"/>
          </a:p>
        </p:txBody>
      </p:sp>
    </p:spTree>
    <p:extLst>
      <p:ext uri="{BB962C8B-B14F-4D97-AF65-F5344CB8AC3E}">
        <p14:creationId xmlns:p14="http://schemas.microsoft.com/office/powerpoint/2010/main" val="37357356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Parenting support</a:t>
            </a:r>
          </a:p>
          <a:p>
            <a:pPr algn="l" rtl="0"/>
            <a:r>
              <a:rPr lang="en-US" dirty="0"/>
              <a:t>Learning caregiving and parenting </a:t>
            </a:r>
          </a:p>
          <a:p>
            <a:pPr algn="l" rtl="0"/>
            <a:r>
              <a:rPr lang="en-US" dirty="0"/>
              <a:t> Home carryover activities </a:t>
            </a:r>
          </a:p>
          <a:p>
            <a:pPr algn="l" rtl="0"/>
            <a:r>
              <a:rPr lang="en-US" dirty="0"/>
              <a:t> Hygiene practices including bath, massage and diaper care </a:t>
            </a:r>
          </a:p>
          <a:p>
            <a:pPr algn="l" rtl="0"/>
            <a:r>
              <a:rPr lang="en-US" dirty="0"/>
              <a:t>Facilitating early recognition of danger signs</a:t>
            </a:r>
          </a:p>
          <a:p>
            <a:pPr algn="l" rtl="0"/>
            <a:r>
              <a:rPr lang="en-US" dirty="0"/>
              <a:t> How to care infant</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41</a:t>
            </a:fld>
            <a:endParaRPr lang="fa-IR"/>
          </a:p>
        </p:txBody>
      </p:sp>
    </p:spTree>
    <p:extLst>
      <p:ext uri="{BB962C8B-B14F-4D97-AF65-F5344CB8AC3E}">
        <p14:creationId xmlns:p14="http://schemas.microsoft.com/office/powerpoint/2010/main" val="27671597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Parent care</a:t>
            </a:r>
          </a:p>
          <a:p>
            <a:pPr algn="l" rtl="0"/>
            <a:r>
              <a:rPr lang="en-US" dirty="0"/>
              <a:t>Parental role </a:t>
            </a:r>
            <a:r>
              <a:rPr lang="en-US" dirty="0" smtClean="0"/>
              <a:t>development</a:t>
            </a:r>
            <a:endParaRPr lang="en-US" dirty="0"/>
          </a:p>
          <a:p>
            <a:pPr algn="l" rtl="0"/>
            <a:r>
              <a:rPr lang="en-US" dirty="0"/>
              <a:t> Psychological consequences of a preterm birth and infant </a:t>
            </a:r>
            <a:r>
              <a:rPr lang="en-US" dirty="0" smtClean="0"/>
              <a:t>hospitalization</a:t>
            </a:r>
            <a:endParaRPr lang="en-US" dirty="0"/>
          </a:p>
          <a:p>
            <a:pPr algn="l" rtl="0"/>
            <a:r>
              <a:rPr lang="en-US" dirty="0"/>
              <a:t> Need for social and professional supports which appear to reflect parental </a:t>
            </a:r>
            <a:r>
              <a:rPr lang="en-US" dirty="0" smtClean="0"/>
              <a:t>challenges</a:t>
            </a:r>
            <a:endParaRPr lang="en-US" dirty="0"/>
          </a:p>
          <a:p>
            <a:pPr algn="l" rtl="0"/>
            <a:r>
              <a:rPr lang="en-US" dirty="0"/>
              <a:t>Parents’ mental </a:t>
            </a:r>
            <a:r>
              <a:rPr lang="en-US" dirty="0" smtClean="0"/>
              <a:t>health</a:t>
            </a:r>
            <a:endParaRPr lang="en-US" dirty="0"/>
          </a:p>
          <a:p>
            <a:pPr algn="l" rtl="0"/>
            <a:r>
              <a:rPr lang="en-US" dirty="0"/>
              <a:t> Parents’ questions and concerns</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42</a:t>
            </a:fld>
            <a:endParaRPr lang="fa-IR"/>
          </a:p>
        </p:txBody>
      </p:sp>
    </p:spTree>
    <p:extLst>
      <p:ext uri="{BB962C8B-B14F-4D97-AF65-F5344CB8AC3E}">
        <p14:creationId xmlns:p14="http://schemas.microsoft.com/office/powerpoint/2010/main" val="1911913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Attachment</a:t>
            </a:r>
          </a:p>
          <a:p>
            <a:pPr algn="l" rtl="0"/>
            <a:r>
              <a:rPr lang="en-US" dirty="0"/>
              <a:t>Development of parent-infant </a:t>
            </a:r>
            <a:r>
              <a:rPr lang="en-US" dirty="0" smtClean="0"/>
              <a:t>relationships</a:t>
            </a:r>
            <a:endParaRPr lang="en-US" dirty="0"/>
          </a:p>
          <a:p>
            <a:pPr algn="l" rtl="0"/>
            <a:r>
              <a:rPr lang="en-US" dirty="0"/>
              <a:t> Parent-infant </a:t>
            </a:r>
            <a:r>
              <a:rPr lang="en-US" dirty="0" smtClean="0"/>
              <a:t>interaction</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43</a:t>
            </a:fld>
            <a:endParaRPr lang="fa-IR"/>
          </a:p>
        </p:txBody>
      </p:sp>
    </p:spTree>
    <p:extLst>
      <p:ext uri="{BB962C8B-B14F-4D97-AF65-F5344CB8AC3E}">
        <p14:creationId xmlns:p14="http://schemas.microsoft.com/office/powerpoint/2010/main" val="19321152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Family centered care</a:t>
            </a:r>
          </a:p>
          <a:p>
            <a:pPr algn="l" rtl="0"/>
            <a:r>
              <a:rPr lang="en-US" dirty="0"/>
              <a:t>Person centered </a:t>
            </a:r>
            <a:r>
              <a:rPr lang="en-US" dirty="0" smtClean="0"/>
              <a:t>care</a:t>
            </a:r>
            <a:endParaRPr lang="en-US" dirty="0"/>
          </a:p>
          <a:p>
            <a:pPr algn="l" rtl="0"/>
            <a:r>
              <a:rPr lang="en-US" dirty="0"/>
              <a:t>Individualized </a:t>
            </a:r>
            <a:r>
              <a:rPr lang="en-US" dirty="0" smtClean="0"/>
              <a:t>family-centered</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44</a:t>
            </a:fld>
            <a:endParaRPr lang="fa-IR"/>
          </a:p>
        </p:txBody>
      </p:sp>
    </p:spTree>
    <p:extLst>
      <p:ext uri="{BB962C8B-B14F-4D97-AF65-F5344CB8AC3E}">
        <p14:creationId xmlns:p14="http://schemas.microsoft.com/office/powerpoint/2010/main" val="21290743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endParaRPr lang="fa-IR" dirty="0"/>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Continuity of care from the NICU</a:t>
            </a:r>
          </a:p>
          <a:p>
            <a:pPr algn="l" rtl="0"/>
            <a:r>
              <a:rPr lang="en-US" dirty="0"/>
              <a:t>Continuity of care from the NICU to primary </a:t>
            </a:r>
            <a:r>
              <a:rPr lang="en-US" dirty="0" smtClean="0"/>
              <a:t>care</a:t>
            </a:r>
            <a:endParaRPr lang="en-US" dirty="0"/>
          </a:p>
          <a:p>
            <a:pPr algn="l" rtl="0"/>
            <a:r>
              <a:rPr lang="en-US" dirty="0"/>
              <a:t> Technology dependence: oxygen, apnea monitor, tracheostomy and home ventilator, feeding tube </a:t>
            </a:r>
            <a:endParaRPr lang="en-US" dirty="0" smtClean="0"/>
          </a:p>
          <a:p>
            <a:pPr algn="l" rtl="0"/>
            <a:r>
              <a:rPr lang="en-US" dirty="0" smtClean="0"/>
              <a:t>Prescribed medication</a:t>
            </a:r>
            <a:endParaRPr lang="en-US" dirty="0"/>
          </a:p>
          <a:p>
            <a:pPr algn="l" rtl="0"/>
            <a:r>
              <a:rPr lang="en-US" dirty="0"/>
              <a:t> Tracking immunization status</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45</a:t>
            </a:fld>
            <a:endParaRPr lang="fa-IR"/>
          </a:p>
        </p:txBody>
      </p:sp>
    </p:spTree>
    <p:extLst>
      <p:ext uri="{BB962C8B-B14F-4D97-AF65-F5344CB8AC3E}">
        <p14:creationId xmlns:p14="http://schemas.microsoft.com/office/powerpoint/2010/main" val="33679065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normAutofit/>
          </a:bodyPr>
          <a:lstStyle/>
          <a:p>
            <a:pPr algn="l" rtl="0">
              <a:buFont typeface="Wingdings" panose="05000000000000000000" pitchFamily="2" charset="2"/>
              <a:buChar char="q"/>
            </a:pPr>
            <a:r>
              <a:rPr lang="en-US" dirty="0"/>
              <a:t>Multidisciplinary team</a:t>
            </a:r>
          </a:p>
          <a:p>
            <a:pPr algn="l" rtl="0"/>
            <a:r>
              <a:rPr lang="en-US" dirty="0"/>
              <a:t>Care coordination </a:t>
            </a:r>
            <a:endParaRPr lang="en-US" dirty="0" smtClean="0"/>
          </a:p>
          <a:p>
            <a:pPr algn="l" rtl="0"/>
            <a:r>
              <a:rPr lang="en-US" dirty="0" smtClean="0"/>
              <a:t>Subspecialty </a:t>
            </a:r>
            <a:r>
              <a:rPr lang="en-US" dirty="0"/>
              <a:t>clinic referrals: neurologic problems (malformations of the CNS, ischemic brain injury, hemorrhagic brain injury, other neurologic problems), muscle tone abnormalities, CP, sensory impairment (vision, hearing), developmental delay </a:t>
            </a:r>
          </a:p>
          <a:p>
            <a:pPr algn="l" rtl="0"/>
            <a:r>
              <a:rPr lang="en-US" dirty="0"/>
              <a:t> Referrals for necessary therapeutic interventions  </a:t>
            </a:r>
          </a:p>
          <a:p>
            <a:pPr algn="l" rtl="0"/>
            <a:r>
              <a:rPr lang="en-US" dirty="0"/>
              <a:t>An interdisciplinary team of physicians, nurse practitioners, social workers, and family resource specialists </a:t>
            </a:r>
          </a:p>
          <a:p>
            <a:pPr algn="l" rtl="0"/>
            <a:r>
              <a:rPr lang="en-US" dirty="0"/>
              <a:t>Occupational therapy</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46</a:t>
            </a:fld>
            <a:endParaRPr lang="fa-IR"/>
          </a:p>
        </p:txBody>
      </p:sp>
    </p:spTree>
    <p:extLst>
      <p:ext uri="{BB962C8B-B14F-4D97-AF65-F5344CB8AC3E}">
        <p14:creationId xmlns:p14="http://schemas.microsoft.com/office/powerpoint/2010/main" val="34249887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Home nursing</a:t>
            </a:r>
          </a:p>
          <a:p>
            <a:pPr algn="l" rtl="0"/>
            <a:r>
              <a:rPr lang="en-US" dirty="0"/>
              <a:t>Home nursing service</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47</a:t>
            </a:fld>
            <a:endParaRPr lang="fa-IR"/>
          </a:p>
        </p:txBody>
      </p:sp>
    </p:spTree>
    <p:extLst>
      <p:ext uri="{BB962C8B-B14F-4D97-AF65-F5344CB8AC3E}">
        <p14:creationId xmlns:p14="http://schemas.microsoft.com/office/powerpoint/2010/main" val="39411090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p:txBody>
          <a:bodyPr/>
          <a:lstStyle/>
          <a:p>
            <a:pPr algn="l" rtl="0">
              <a:buFont typeface="Wingdings" panose="05000000000000000000" pitchFamily="2" charset="2"/>
              <a:buChar char="q"/>
            </a:pPr>
            <a:r>
              <a:rPr lang="en-US" dirty="0"/>
              <a:t>Support for various needs</a:t>
            </a:r>
          </a:p>
          <a:p>
            <a:pPr algn="l" rtl="0"/>
            <a:r>
              <a:rPr lang="en-US" dirty="0"/>
              <a:t>Proactive screening to address medical and social needs </a:t>
            </a:r>
            <a:r>
              <a:rPr lang="en-US" dirty="0" smtClean="0"/>
              <a:t>Financial resources</a:t>
            </a:r>
            <a:endParaRPr lang="en-US" dirty="0"/>
          </a:p>
          <a:p>
            <a:pPr algn="l" rtl="0"/>
            <a:r>
              <a:rPr lang="en-US" dirty="0"/>
              <a:t>Culturally sensitive support </a:t>
            </a:r>
            <a:r>
              <a:rPr lang="en-US" dirty="0" smtClean="0"/>
              <a:t>Link </a:t>
            </a:r>
            <a:r>
              <a:rPr lang="en-US" dirty="0"/>
              <a:t>the family to appropriate community resources </a:t>
            </a: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48</a:t>
            </a:fld>
            <a:endParaRPr lang="fa-IR"/>
          </a:p>
        </p:txBody>
      </p:sp>
    </p:spTree>
    <p:extLst>
      <p:ext uri="{BB962C8B-B14F-4D97-AF65-F5344CB8AC3E}">
        <p14:creationId xmlns:p14="http://schemas.microsoft.com/office/powerpoint/2010/main" val="40916054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ABB4C3C-DFAD-4B53-880D-DD91E02411E0}" type="slidenum">
              <a:rPr lang="fa-IR" smtClean="0"/>
              <a:t>49</a:t>
            </a:fld>
            <a:endParaRPr lang="fa-IR"/>
          </a:p>
        </p:txBody>
      </p:sp>
      <p:pic>
        <p:nvPicPr>
          <p:cNvPr id="3" name="Content Placeholder 2"/>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336800" y="1447800"/>
            <a:ext cx="8128000" cy="4572000"/>
          </a:xfrm>
        </p:spPr>
      </p:pic>
    </p:spTree>
    <p:extLst>
      <p:ext uri="{BB962C8B-B14F-4D97-AF65-F5344CB8AC3E}">
        <p14:creationId xmlns:p14="http://schemas.microsoft.com/office/powerpoint/2010/main" val="3338450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INITIAL </a:t>
            </a:r>
            <a:r>
              <a:rPr lang="en-US" dirty="0"/>
              <a:t>VISIT</a:t>
            </a:r>
            <a:endParaRPr lang="fa-IR" dirty="0"/>
          </a:p>
        </p:txBody>
      </p:sp>
      <p:sp>
        <p:nvSpPr>
          <p:cNvPr id="3" name="Content Placeholder 2"/>
          <p:cNvSpPr>
            <a:spLocks noGrp="1"/>
          </p:cNvSpPr>
          <p:nvPr>
            <p:ph sz="quarter" idx="1"/>
          </p:nvPr>
        </p:nvSpPr>
        <p:spPr/>
        <p:txBody>
          <a:bodyPr>
            <a:normAutofit/>
          </a:bodyPr>
          <a:lstStyle/>
          <a:p>
            <a:r>
              <a:rPr lang="fa-IR" sz="2400" dirty="0"/>
              <a:t>اولین ویزیت باید ظرف ۴۸ تا ۷۲ ساعت پس از ترخیص از بیمارستان انجام شود. این ویزیت شامل موارد زیر است</a:t>
            </a:r>
            <a:r>
              <a:rPr lang="fa-IR" sz="2400" dirty="0" smtClean="0"/>
              <a:t>:</a:t>
            </a:r>
          </a:p>
          <a:p>
            <a:pPr>
              <a:buFont typeface="Wingdings" panose="05000000000000000000" pitchFamily="2" charset="2"/>
              <a:buChar char="q"/>
            </a:pPr>
            <a:r>
              <a:rPr lang="en-US" sz="2400" dirty="0" smtClean="0"/>
              <a:t>Review </a:t>
            </a:r>
            <a:r>
              <a:rPr lang="en-US" sz="2400" dirty="0"/>
              <a:t>NICU </a:t>
            </a:r>
            <a:r>
              <a:rPr lang="en-US" sz="2400" dirty="0" smtClean="0"/>
              <a:t>course</a:t>
            </a:r>
            <a:endParaRPr lang="fa-IR" sz="2400" dirty="0" smtClean="0"/>
          </a:p>
          <a:p>
            <a:r>
              <a:rPr lang="fa-IR" sz="2400" dirty="0"/>
              <a:t>اطلاعاتی که باید با خانواده مرور </a:t>
            </a:r>
            <a:r>
              <a:rPr lang="fa-IR" sz="2400" dirty="0" smtClean="0"/>
              <a:t>شود</a:t>
            </a:r>
            <a:endParaRPr lang="en-US" sz="2400" dirty="0" smtClean="0"/>
          </a:p>
          <a:p>
            <a:r>
              <a:rPr lang="fa-IR" sz="2400" dirty="0" smtClean="0"/>
              <a:t>پارامترهای </a:t>
            </a:r>
            <a:r>
              <a:rPr lang="fa-IR" sz="2400" dirty="0"/>
              <a:t>رشد - منحنی رشد در طول </a:t>
            </a:r>
            <a:r>
              <a:rPr lang="fa-IR" sz="2400" dirty="0" smtClean="0"/>
              <a:t>مدت </a:t>
            </a:r>
            <a:r>
              <a:rPr lang="fa-IR" sz="2400" dirty="0"/>
              <a:t>بستری </a:t>
            </a:r>
            <a:r>
              <a:rPr lang="fa-IR" sz="2400" dirty="0" smtClean="0"/>
              <a:t>در </a:t>
            </a:r>
            <a:r>
              <a:rPr lang="fa-IR" sz="2400" dirty="0"/>
              <a:t>بیمارستان و دور سر، قد و وزن در زمان ترخیص</a:t>
            </a:r>
            <a:endParaRPr lang="en-US" sz="2400" dirty="0"/>
          </a:p>
          <a:p>
            <a:r>
              <a:rPr lang="fa-IR" sz="2400" dirty="0"/>
              <a:t>وضعیت بالینی و عوارض - مشکلات خاص نوزاد، از جمله وضعیت او در زمان ترخیص، باید مستند شود.</a:t>
            </a:r>
            <a:endParaRPr lang="en-US" sz="2400" dirty="0"/>
          </a:p>
          <a:p>
            <a:r>
              <a:rPr lang="fa-IR" sz="2400" dirty="0"/>
              <a:t>تغذیه – نوع تغذیه، حجم و دفعات تغذیه، و جدیدترین نتایج آزمایشگاهی مرتبط با تغذیه (هماتوکریت، تعداد رتیکولوسیت‌ها و سطح سرمی کلسیم، فسفات و آلکالین فسفاتاز). </a:t>
            </a:r>
          </a:p>
        </p:txBody>
      </p:sp>
      <p:sp>
        <p:nvSpPr>
          <p:cNvPr id="5" name="Slide Number Placeholder 4"/>
          <p:cNvSpPr>
            <a:spLocks noGrp="1"/>
          </p:cNvSpPr>
          <p:nvPr>
            <p:ph type="sldNum" sz="quarter" idx="12"/>
          </p:nvPr>
        </p:nvSpPr>
        <p:spPr/>
        <p:txBody>
          <a:bodyPr/>
          <a:lstStyle/>
          <a:p>
            <a:fld id="{8ABB4C3C-DFAD-4B53-880D-DD91E02411E0}" type="slidenum">
              <a:rPr lang="fa-IR" smtClean="0"/>
              <a:t>5</a:t>
            </a:fld>
            <a:endParaRPr lang="fa-IR"/>
          </a:p>
        </p:txBody>
      </p:sp>
    </p:spTree>
    <p:extLst>
      <p:ext uri="{BB962C8B-B14F-4D97-AF65-F5344CB8AC3E}">
        <p14:creationId xmlns:p14="http://schemas.microsoft.com/office/powerpoint/2010/main" val="2896266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Review </a:t>
            </a:r>
            <a:r>
              <a:rPr lang="en-US" sz="3600" dirty="0"/>
              <a:t>NICU</a:t>
            </a:r>
            <a:r>
              <a:rPr lang="en-US" dirty="0"/>
              <a:t> </a:t>
            </a:r>
            <a:r>
              <a:rPr lang="en-US" dirty="0" smtClean="0"/>
              <a:t>course</a:t>
            </a:r>
            <a:endParaRPr lang="fa-IR" dirty="0"/>
          </a:p>
        </p:txBody>
      </p:sp>
      <p:sp>
        <p:nvSpPr>
          <p:cNvPr id="3" name="Content Placeholder 2"/>
          <p:cNvSpPr>
            <a:spLocks noGrp="1"/>
          </p:cNvSpPr>
          <p:nvPr>
            <p:ph sz="quarter" idx="1"/>
          </p:nvPr>
        </p:nvSpPr>
        <p:spPr/>
        <p:txBody>
          <a:bodyPr>
            <a:normAutofit lnSpcReduction="10000"/>
          </a:bodyPr>
          <a:lstStyle/>
          <a:p>
            <a:pPr>
              <a:buFont typeface="Wingdings" panose="05000000000000000000" pitchFamily="2" charset="2"/>
              <a:buChar char="q"/>
            </a:pPr>
            <a:r>
              <a:rPr lang="fa-IR" sz="2800" dirty="0"/>
              <a:t>رشد و تکامل</a:t>
            </a:r>
            <a:endParaRPr lang="fa-IR" sz="2800" dirty="0" smtClean="0"/>
          </a:p>
          <a:p>
            <a:r>
              <a:rPr lang="fa-IR" sz="2400" dirty="0" smtClean="0"/>
              <a:t>هدف </a:t>
            </a:r>
            <a:r>
              <a:rPr lang="fa-IR" sz="2400" dirty="0"/>
              <a:t>کلی، دستیابی به ترکیب بدن و سرعت رشد یک نوزاد طبیعی در همان سن پس از قاعدگی </a:t>
            </a:r>
            <a:r>
              <a:rPr lang="en-US" sz="2400" dirty="0"/>
              <a:t>PMA) </a:t>
            </a:r>
            <a:r>
              <a:rPr lang="fa-IR" sz="2400" dirty="0"/>
              <a:t>) در طول سال اول زندگی است. در نتیجه، نظارت مداوم بر رشد، اولین گام اساسی در مدیریت رشد این نوزادان است.</a:t>
            </a:r>
          </a:p>
          <a:p>
            <a:r>
              <a:rPr lang="fa-IR" sz="2400" dirty="0"/>
              <a:t>ارزیابی وضعیت تکامل عصبی نوزاد، </a:t>
            </a:r>
            <a:r>
              <a:rPr lang="fa-IR" sz="2400" dirty="0" smtClean="0"/>
              <a:t> مستندسازی </a:t>
            </a:r>
            <a:r>
              <a:rPr lang="fa-IR" sz="2400" dirty="0"/>
              <a:t>هرگونه ناهنجاری مشاهده شده در تون عضلانی، رفلکس‌ها</a:t>
            </a:r>
            <a:r>
              <a:rPr lang="fa-IR" sz="2400" dirty="0" smtClean="0"/>
              <a:t>،</a:t>
            </a:r>
          </a:p>
          <a:p>
            <a:r>
              <a:rPr lang="fa-IR" sz="2400" dirty="0" smtClean="0"/>
              <a:t> نتایج </a:t>
            </a:r>
            <a:r>
              <a:rPr lang="fa-IR" sz="2400" dirty="0"/>
              <a:t>آزمایشگاهی : </a:t>
            </a:r>
            <a:r>
              <a:rPr lang="fa-IR" sz="2400" dirty="0" smtClean="0"/>
              <a:t>بررسی نتایج آزمایشاتی که پس از ترخیص آماده شده و </a:t>
            </a:r>
            <a:r>
              <a:rPr lang="fa-IR" sz="2400" dirty="0"/>
              <a:t>مواردی که در زمان ترخیص انجام نشده است. این موارد می تواند شامل موارد زیر باشد:</a:t>
            </a:r>
            <a:endParaRPr lang="en-US" sz="2400" dirty="0"/>
          </a:p>
          <a:p>
            <a:r>
              <a:rPr lang="fa-IR" sz="2400" dirty="0"/>
              <a:t>تست‌های آزمایشگاهی برای ارزیابی وضعیت تغذیه و سلامت استخوان </a:t>
            </a:r>
          </a:p>
          <a:p>
            <a:r>
              <a:rPr lang="fa-IR" sz="2400" dirty="0"/>
              <a:t>سایر تست های آزمایشگاهی (به عنوان مثال، آزمایش سیتومگالوویروس، آزمایش ژنتیک، مطالعات آنتی‌بادی تیروئید مادر)</a:t>
            </a:r>
            <a:endParaRPr lang="en-US" sz="2400" dirty="0"/>
          </a:p>
          <a:p>
            <a:r>
              <a:rPr lang="fa-IR" sz="2400" dirty="0"/>
              <a:t>داروها و تجهیزات پزشکی فعلی</a:t>
            </a:r>
            <a:endParaRPr lang="en-US" sz="2400" dirty="0"/>
          </a:p>
          <a:p>
            <a:r>
              <a:rPr lang="fa-IR" sz="2400" dirty="0"/>
              <a:t> سابقه واکسیناسیون</a:t>
            </a:r>
          </a:p>
        </p:txBody>
      </p:sp>
      <p:sp>
        <p:nvSpPr>
          <p:cNvPr id="5" name="Slide Number Placeholder 4"/>
          <p:cNvSpPr>
            <a:spLocks noGrp="1"/>
          </p:cNvSpPr>
          <p:nvPr>
            <p:ph type="sldNum" sz="quarter" idx="12"/>
          </p:nvPr>
        </p:nvSpPr>
        <p:spPr/>
        <p:txBody>
          <a:bodyPr/>
          <a:lstStyle/>
          <a:p>
            <a:fld id="{8ABB4C3C-DFAD-4B53-880D-DD91E02411E0}" type="slidenum">
              <a:rPr lang="fa-IR" smtClean="0"/>
              <a:t>6</a:t>
            </a:fld>
            <a:endParaRPr lang="fa-IR"/>
          </a:p>
        </p:txBody>
      </p:sp>
    </p:spTree>
    <p:extLst>
      <p:ext uri="{BB962C8B-B14F-4D97-AF65-F5344CB8AC3E}">
        <p14:creationId xmlns:p14="http://schemas.microsoft.com/office/powerpoint/2010/main" val="374683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Review </a:t>
            </a:r>
            <a:r>
              <a:rPr lang="en-US" sz="3600" dirty="0"/>
              <a:t>NICU</a:t>
            </a:r>
            <a:r>
              <a:rPr lang="en-US" dirty="0"/>
              <a:t> </a:t>
            </a:r>
            <a:r>
              <a:rPr lang="en-US" dirty="0" smtClean="0"/>
              <a:t>course…</a:t>
            </a:r>
            <a:r>
              <a:rPr lang="fa-IR" dirty="0"/>
              <a:t/>
            </a:r>
            <a:br>
              <a:rPr lang="fa-IR" dirty="0"/>
            </a:br>
            <a:endParaRPr lang="fa-IR" dirty="0"/>
          </a:p>
        </p:txBody>
      </p:sp>
      <p:sp>
        <p:nvSpPr>
          <p:cNvPr id="3" name="Content Placeholder 2"/>
          <p:cNvSpPr>
            <a:spLocks noGrp="1"/>
          </p:cNvSpPr>
          <p:nvPr>
            <p:ph sz="quarter" idx="1"/>
          </p:nvPr>
        </p:nvSpPr>
        <p:spPr>
          <a:xfrm>
            <a:off x="1219200" y="1457036"/>
            <a:ext cx="10363200" cy="4572000"/>
          </a:xfrm>
        </p:spPr>
        <p:txBody>
          <a:bodyPr/>
          <a:lstStyle/>
          <a:p>
            <a:pPr>
              <a:buFont typeface="Wingdings" panose="05000000000000000000" pitchFamily="2" charset="2"/>
              <a:buChar char="q"/>
            </a:pPr>
            <a:r>
              <a:rPr lang="fa-IR" sz="2400" dirty="0"/>
              <a:t>غربالگری حسی-عصبی نوزادان :</a:t>
            </a:r>
            <a:endParaRPr lang="fa-IR" sz="2400" dirty="0" smtClean="0"/>
          </a:p>
          <a:p>
            <a:r>
              <a:rPr lang="fa-IR" sz="2400" dirty="0" smtClean="0"/>
              <a:t>غربالگری روتین نوزادان برای کم شنوایی </a:t>
            </a:r>
            <a:endParaRPr lang="en-US" sz="2400" dirty="0" smtClean="0"/>
          </a:p>
          <a:p>
            <a:r>
              <a:rPr lang="fa-IR" sz="2400" dirty="0" smtClean="0"/>
              <a:t> </a:t>
            </a:r>
            <a:r>
              <a:rPr lang="fa-IR" sz="2400" dirty="0"/>
              <a:t>تصویربرداری جمجمه </a:t>
            </a:r>
            <a:endParaRPr lang="en-US" sz="2400" dirty="0"/>
          </a:p>
          <a:p>
            <a:r>
              <a:rPr lang="fa-IR" sz="2400" dirty="0"/>
              <a:t>ارزیابی چشم پزشکی </a:t>
            </a:r>
            <a:r>
              <a:rPr lang="fa-IR" sz="2400" dirty="0" err="1"/>
              <a:t>رتینوپاتی</a:t>
            </a:r>
            <a:r>
              <a:rPr lang="fa-IR" sz="2400" dirty="0"/>
              <a:t> نارسی (</a:t>
            </a:r>
            <a:r>
              <a:rPr lang="en-US" sz="2400" dirty="0"/>
              <a:t>ROP</a:t>
            </a:r>
            <a:r>
              <a:rPr lang="fa-IR" sz="2400" dirty="0"/>
              <a:t>)</a:t>
            </a:r>
            <a:endParaRPr lang="en-US" sz="2400" dirty="0"/>
          </a:p>
          <a:p>
            <a:r>
              <a:rPr lang="fa-IR" sz="2400" dirty="0"/>
              <a:t>بررسی پیشرفت از زمان ترخیص - ارزیابی پیشرفت نوزاد از زمان ترخیص، از جمله رشد و ارزیابی مشکلات بالینی خاص نوزاد و بررسی دقیق تغذیه و محیط خواب. </a:t>
            </a:r>
            <a:endParaRPr lang="fa-IR" sz="2400" dirty="0" smtClean="0"/>
          </a:p>
          <a:p>
            <a:pPr marL="0" indent="0">
              <a:buNone/>
            </a:pPr>
            <a:r>
              <a:rPr lang="fa-IR" sz="2400" dirty="0"/>
              <a:t> </a:t>
            </a:r>
            <a:r>
              <a:rPr lang="fa-IR" sz="2400" dirty="0" smtClean="0"/>
              <a:t> ارائه </a:t>
            </a:r>
            <a:r>
              <a:rPr lang="fa-IR" sz="2400" dirty="0"/>
              <a:t>راهنمایی‌های بیشتر در مورد تغذیه، به ویژه اگر نگرانی در مورد افزایش وزن وجود دارد، و تمرین خواب ایمن، از </a:t>
            </a:r>
            <a:r>
              <a:rPr lang="fa-IR" sz="2400" dirty="0" smtClean="0"/>
              <a:t>  جمله </a:t>
            </a:r>
            <a:r>
              <a:rPr lang="fa-IR" sz="2400" dirty="0"/>
              <a:t>اجتناب از وسایل خواب غیرمجاز.</a:t>
            </a:r>
            <a:endParaRPr lang="en-US" sz="2400"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7</a:t>
            </a:fld>
            <a:endParaRPr lang="fa-IR"/>
          </a:p>
        </p:txBody>
      </p:sp>
    </p:spTree>
    <p:extLst>
      <p:ext uri="{BB962C8B-B14F-4D97-AF65-F5344CB8AC3E}">
        <p14:creationId xmlns:p14="http://schemas.microsoft.com/office/powerpoint/2010/main" val="244472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Review </a:t>
            </a:r>
            <a:r>
              <a:rPr lang="en-US" sz="3200" dirty="0"/>
              <a:t>NICU</a:t>
            </a:r>
            <a:r>
              <a:rPr lang="en-US" dirty="0"/>
              <a:t> </a:t>
            </a:r>
            <a:r>
              <a:rPr lang="en-US" dirty="0" smtClean="0"/>
              <a:t>course…</a:t>
            </a:r>
            <a:r>
              <a:rPr lang="fa-IR" dirty="0" smtClean="0"/>
              <a:t> </a:t>
            </a:r>
            <a:endParaRPr lang="fa-IR" dirty="0"/>
          </a:p>
        </p:txBody>
      </p:sp>
      <p:sp>
        <p:nvSpPr>
          <p:cNvPr id="3" name="Content Placeholder 2"/>
          <p:cNvSpPr>
            <a:spLocks noGrp="1"/>
          </p:cNvSpPr>
          <p:nvPr>
            <p:ph sz="quarter" idx="1"/>
          </p:nvPr>
        </p:nvSpPr>
        <p:spPr/>
        <p:txBody>
          <a:bodyPr>
            <a:normAutofit/>
          </a:bodyPr>
          <a:lstStyle/>
          <a:p>
            <a:pPr>
              <a:buFont typeface="Wingdings" panose="05000000000000000000" pitchFamily="2" charset="2"/>
              <a:buChar char="q"/>
            </a:pPr>
            <a:r>
              <a:rPr lang="fa-IR" sz="2800" dirty="0"/>
              <a:t>بررسی قرارهای ملاقات آینده</a:t>
            </a:r>
          </a:p>
          <a:p>
            <a:r>
              <a:rPr lang="fa-IR" sz="2400" dirty="0" smtClean="0"/>
              <a:t>به </a:t>
            </a:r>
            <a:r>
              <a:rPr lang="fa-IR" sz="2400" dirty="0"/>
              <a:t>هرگونه نگرانی جدید والدین رسیدگی کنید. همچنین باید بررسی شود خانواده چگونه مسئولیت و استرس آوردن نوزاد از بخش مراقبت‌های ویژه نوزادان به خانه را مدیریت می‌کنند</a:t>
            </a:r>
            <a:r>
              <a:rPr lang="fa-IR" sz="2400" dirty="0" smtClean="0"/>
              <a:t>.</a:t>
            </a:r>
          </a:p>
          <a:p>
            <a:pPr>
              <a:buFont typeface="Arial" panose="020B0604020202020204" pitchFamily="34" charset="0"/>
              <a:buChar char="•"/>
            </a:pPr>
            <a:r>
              <a:rPr lang="fa-IR" sz="2400" dirty="0" smtClean="0"/>
              <a:t>مراقبت‌های </a:t>
            </a:r>
            <a:r>
              <a:rPr lang="fa-IR" sz="2400" dirty="0"/>
              <a:t>اولیه معمول (مثلاً ایمن‌سازی و رشد</a:t>
            </a:r>
            <a:r>
              <a:rPr lang="fa-IR" sz="2400" dirty="0" smtClean="0"/>
              <a:t>).</a:t>
            </a:r>
          </a:p>
          <a:p>
            <a:pPr>
              <a:buFont typeface="Arial" panose="020B0604020202020204" pitchFamily="34" charset="0"/>
              <a:buChar char="•"/>
            </a:pPr>
            <a:r>
              <a:rPr lang="fa-IR" sz="2400" dirty="0" smtClean="0"/>
              <a:t> </a:t>
            </a:r>
            <a:r>
              <a:rPr lang="fa-IR" sz="2400" dirty="0"/>
              <a:t>مراقبت‌های عمومی مختص نوزادان ترخیص شده از بخش مراقبت‌های ویژه نوزادان (مثلاً غربالگری شنوایی، بینایی و رشد عصبی</a:t>
            </a:r>
            <a:r>
              <a:rPr lang="fa-IR" sz="2400" dirty="0" smtClean="0"/>
              <a:t>). </a:t>
            </a:r>
          </a:p>
          <a:p>
            <a:pPr>
              <a:buFont typeface="Arial" panose="020B0604020202020204" pitchFamily="34" charset="0"/>
              <a:buChar char="•"/>
            </a:pPr>
            <a:r>
              <a:rPr lang="fa-IR" sz="2400" dirty="0" smtClean="0"/>
              <a:t>مدیریت </a:t>
            </a:r>
            <a:r>
              <a:rPr lang="fa-IR" sz="2400" dirty="0"/>
              <a:t>مشکلات خاص </a:t>
            </a:r>
            <a:r>
              <a:rPr lang="fa-IR" sz="2400" dirty="0" smtClean="0"/>
              <a:t>نوزاد.</a:t>
            </a:r>
          </a:p>
          <a:p>
            <a:pPr>
              <a:buFont typeface="Arial" panose="020B0604020202020204" pitchFamily="34" charset="0"/>
              <a:buChar char="•"/>
            </a:pPr>
            <a:r>
              <a:rPr lang="fa-IR" sz="2400" dirty="0" smtClean="0"/>
              <a:t> </a:t>
            </a:r>
            <a:r>
              <a:rPr lang="fa-IR" sz="2400" dirty="0"/>
              <a:t>برنامه زمانی به وضعیت  نوزاد بستگی دارد، اما به طور کلی، ویزیت‌های مراقبت‌های اولیه در ابتدا بیشتر خواهد بود (مثلاً هر یک تا دو هفته) تا رشد کافی پایش و تثبیت شود.</a:t>
            </a:r>
            <a:endParaRPr lang="en-US" sz="2400" dirty="0"/>
          </a:p>
          <a:p>
            <a:endParaRPr lang="en-US" sz="2400" dirty="0"/>
          </a:p>
          <a:p>
            <a:pPr marL="0" indent="0">
              <a:buNone/>
            </a:pPr>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8</a:t>
            </a:fld>
            <a:endParaRPr lang="fa-IR"/>
          </a:p>
        </p:txBody>
      </p:sp>
    </p:spTree>
    <p:extLst>
      <p:ext uri="{BB962C8B-B14F-4D97-AF65-F5344CB8AC3E}">
        <p14:creationId xmlns:p14="http://schemas.microsoft.com/office/powerpoint/2010/main" val="2921739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Growth and nutrition</a:t>
            </a:r>
            <a:endParaRPr lang="fa-IR" dirty="0"/>
          </a:p>
        </p:txBody>
      </p:sp>
      <p:sp>
        <p:nvSpPr>
          <p:cNvPr id="3" name="Content Placeholder 2"/>
          <p:cNvSpPr>
            <a:spLocks noGrp="1"/>
          </p:cNvSpPr>
          <p:nvPr>
            <p:ph sz="quarter" idx="1"/>
          </p:nvPr>
        </p:nvSpPr>
        <p:spPr/>
        <p:txBody>
          <a:bodyPr>
            <a:normAutofit/>
          </a:bodyPr>
          <a:lstStyle/>
          <a:p>
            <a:r>
              <a:rPr lang="fa-IR" sz="2400" dirty="0"/>
              <a:t>نوع تغذیه - هدف دریافت شیر ​​مادردر طول سال اول زندگی </a:t>
            </a:r>
            <a:endParaRPr lang="en-US" sz="2400" dirty="0"/>
          </a:p>
          <a:p>
            <a:r>
              <a:rPr lang="fa-IR" sz="2400" dirty="0"/>
              <a:t>ترخیص نوزادان نارس با شیر مادر غنی شده </a:t>
            </a:r>
            <a:r>
              <a:rPr lang="fa-IR" sz="2400" dirty="0" smtClean="0"/>
              <a:t>(</a:t>
            </a:r>
            <a:r>
              <a:rPr lang="en-US" sz="2400" dirty="0" smtClean="0"/>
              <a:t>fortified </a:t>
            </a:r>
            <a:r>
              <a:rPr lang="en-US" sz="2400" dirty="0"/>
              <a:t>breast </a:t>
            </a:r>
            <a:r>
              <a:rPr lang="en-US" sz="2400" dirty="0" smtClean="0"/>
              <a:t>milk</a:t>
            </a:r>
            <a:r>
              <a:rPr lang="fa-IR" sz="2400" dirty="0" smtClean="0"/>
              <a:t>)یا </a:t>
            </a:r>
            <a:r>
              <a:rPr lang="fa-IR" sz="2400" dirty="0"/>
              <a:t>شیر خشک </a:t>
            </a:r>
            <a:r>
              <a:rPr lang="fa-IR" sz="2400" dirty="0" smtClean="0"/>
              <a:t>مکمل</a:t>
            </a:r>
            <a:r>
              <a:rPr lang="en-US" sz="2400" dirty="0" smtClean="0"/>
              <a:t>supplemental) </a:t>
            </a:r>
            <a:r>
              <a:rPr lang="en-US" sz="2400" dirty="0"/>
              <a:t>formula</a:t>
            </a:r>
            <a:r>
              <a:rPr lang="fa-IR" sz="2400" dirty="0" smtClean="0"/>
              <a:t> )جهت </a:t>
            </a:r>
            <a:r>
              <a:rPr lang="fa-IR" sz="2400" dirty="0"/>
              <a:t>اطمینان از دریافت کالری کافی برای رشد</a:t>
            </a:r>
          </a:p>
          <a:p>
            <a:r>
              <a:rPr lang="fa-IR" sz="2400" dirty="0"/>
              <a:t>مشکلات </a:t>
            </a:r>
            <a:r>
              <a:rPr lang="fa-IR" sz="2400" dirty="0" err="1"/>
              <a:t>تغذیه‌ای</a:t>
            </a:r>
            <a:r>
              <a:rPr lang="fa-IR" sz="2400" dirty="0"/>
              <a:t> - مشکلات </a:t>
            </a:r>
            <a:r>
              <a:rPr lang="fa-IR" sz="2400" dirty="0" err="1"/>
              <a:t>تغذیه‌ای</a:t>
            </a:r>
            <a:r>
              <a:rPr lang="fa-IR" sz="2400" dirty="0"/>
              <a:t> در رشد ضعیف نقش دارند و در بین کودکانی که بسیار نارس (</a:t>
            </a:r>
            <a:r>
              <a:rPr lang="en-US" sz="2400" dirty="0"/>
              <a:t>[EPT]extremely preterm</a:t>
            </a:r>
            <a:r>
              <a:rPr lang="fa-IR" sz="2400" dirty="0"/>
              <a:t>، سن حاملگی </a:t>
            </a:r>
            <a:r>
              <a:rPr lang="en-US" sz="2400" dirty="0"/>
              <a:t>[GA] ≤28 </a:t>
            </a:r>
            <a:r>
              <a:rPr lang="fa-IR" sz="2400" dirty="0"/>
              <a:t>هفته) </a:t>
            </a:r>
            <a:r>
              <a:rPr lang="fa-IR" sz="2400" dirty="0" err="1"/>
              <a:t>بوده‌اند</a:t>
            </a:r>
            <a:r>
              <a:rPr lang="fa-IR" sz="2400" dirty="0"/>
              <a:t>، </a:t>
            </a:r>
            <a:r>
              <a:rPr lang="fa-IR" sz="2400" dirty="0" err="1"/>
              <a:t>شایع‌تر</a:t>
            </a:r>
            <a:r>
              <a:rPr lang="fa-IR" sz="2400" dirty="0"/>
              <a:t> هستند.</a:t>
            </a:r>
          </a:p>
          <a:p>
            <a:r>
              <a:rPr lang="fa-IR" sz="2400" dirty="0"/>
              <a:t>نوزادانی که با تغذیه از طریق </a:t>
            </a:r>
            <a:r>
              <a:rPr lang="fa-IR" sz="2400" dirty="0" err="1"/>
              <a:t>فیدینگ</a:t>
            </a:r>
            <a:r>
              <a:rPr lang="fa-IR" sz="2400" dirty="0"/>
              <a:t> </a:t>
            </a:r>
            <a:r>
              <a:rPr lang="fa-IR" sz="2400" dirty="0" err="1"/>
              <a:t>تیوب</a:t>
            </a:r>
            <a:r>
              <a:rPr lang="fa-IR" sz="2400" dirty="0"/>
              <a:t> (بینی-</a:t>
            </a:r>
            <a:r>
              <a:rPr lang="fa-IR" sz="2400" dirty="0" err="1"/>
              <a:t>معدی</a:t>
            </a:r>
            <a:r>
              <a:rPr lang="fa-IR" sz="2400" dirty="0"/>
              <a:t> یا از طریق لوله </a:t>
            </a:r>
            <a:r>
              <a:rPr lang="fa-IR" sz="2400" dirty="0" err="1"/>
              <a:t>گاستروستومی</a:t>
            </a:r>
            <a:r>
              <a:rPr lang="fa-IR" sz="2400" dirty="0"/>
              <a:t>) به خانه ترخیص </a:t>
            </a:r>
            <a:r>
              <a:rPr lang="fa-IR" sz="2400" dirty="0" err="1"/>
              <a:t>می‌شوند</a:t>
            </a:r>
            <a:r>
              <a:rPr lang="fa-IR" sz="2400" dirty="0"/>
              <a:t>، در معرض خطر عوارضی از جمله نیاز به مراجعه به اورژانس و بستری مجدد در بیمارستان هستند.</a:t>
            </a:r>
          </a:p>
          <a:p>
            <a:endParaRPr lang="fa-IR" dirty="0"/>
          </a:p>
          <a:p>
            <a:endParaRPr lang="fa-IR" dirty="0"/>
          </a:p>
        </p:txBody>
      </p:sp>
      <p:sp>
        <p:nvSpPr>
          <p:cNvPr id="5" name="Slide Number Placeholder 4"/>
          <p:cNvSpPr>
            <a:spLocks noGrp="1"/>
          </p:cNvSpPr>
          <p:nvPr>
            <p:ph type="sldNum" sz="quarter" idx="12"/>
          </p:nvPr>
        </p:nvSpPr>
        <p:spPr/>
        <p:txBody>
          <a:bodyPr/>
          <a:lstStyle/>
          <a:p>
            <a:fld id="{8ABB4C3C-DFAD-4B53-880D-DD91E02411E0}" type="slidenum">
              <a:rPr lang="fa-IR" smtClean="0"/>
              <a:t>9</a:t>
            </a:fld>
            <a:endParaRPr lang="fa-IR"/>
          </a:p>
        </p:txBody>
      </p:sp>
    </p:spTree>
    <p:extLst>
      <p:ext uri="{BB962C8B-B14F-4D97-AF65-F5344CB8AC3E}">
        <p14:creationId xmlns:p14="http://schemas.microsoft.com/office/powerpoint/2010/main" val="37866760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Theme13">
  <a:themeElements>
    <a:clrScheme name="Custom 5">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FFD965"/>
      </a:folHlink>
    </a:clrScheme>
    <a:fontScheme name="Custom 5">
      <a:majorFont>
        <a:latin typeface="Times New Roman"/>
        <a:ea typeface=""/>
        <a:cs typeface="B Mitra"/>
      </a:majorFont>
      <a:minorFont>
        <a:latin typeface="Calibri"/>
        <a:ea typeface=""/>
        <a:cs typeface="B Mitra"/>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3" id="{87E041A0-DBB5-4162-B00D-0F6FAAF549A3}" vid="{F9D41071-74B6-4A32-A89C-86B22AB8A3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3069</TotalTime>
  <Words>5137</Words>
  <Application>Microsoft Office PowerPoint</Application>
  <PresentationFormat>Widescreen</PresentationFormat>
  <Paragraphs>320</Paragraphs>
  <Slides>49</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49</vt:i4>
      </vt:variant>
    </vt:vector>
  </HeadingPairs>
  <TitlesOfParts>
    <vt:vector size="58" baseType="lpstr">
      <vt:lpstr>Arial</vt:lpstr>
      <vt:lpstr>B Badr</vt:lpstr>
      <vt:lpstr>B Mitra</vt:lpstr>
      <vt:lpstr>Calibri</vt:lpstr>
      <vt:lpstr>Courier New</vt:lpstr>
      <vt:lpstr>Times New Roman</vt:lpstr>
      <vt:lpstr>Wingdings</vt:lpstr>
      <vt:lpstr>Wingdings 2</vt:lpstr>
      <vt:lpstr>Theme13</vt:lpstr>
      <vt:lpstr>پرستار پی گیری</vt:lpstr>
      <vt:lpstr>مقدمه</vt:lpstr>
      <vt:lpstr>اهمیت آماده‌سازی برای ترخیص</vt:lpstr>
      <vt:lpstr>حمایت پس از ترخیص</vt:lpstr>
      <vt:lpstr>INITIAL VISIT</vt:lpstr>
      <vt:lpstr>Review NICU course</vt:lpstr>
      <vt:lpstr>Review NICU course… </vt:lpstr>
      <vt:lpstr>Review NICU course… </vt:lpstr>
      <vt:lpstr> Growth and nutrition</vt:lpstr>
      <vt:lpstr> Monitoring growth</vt:lpstr>
      <vt:lpstr>Monitoring growth…</vt:lpstr>
      <vt:lpstr>Monitoring growth…</vt:lpstr>
      <vt:lpstr>Monitoring growth…</vt:lpstr>
      <vt:lpstr>Monitoring growth…</vt:lpstr>
      <vt:lpstr>مکمل ویتامین D</vt:lpstr>
      <vt:lpstr>Immunizations</vt:lpstr>
      <vt:lpstr>واکسیناسیون... </vt:lpstr>
      <vt:lpstr>واکسیناسیون...</vt:lpstr>
      <vt:lpstr>Screening</vt:lpstr>
      <vt:lpstr>Vision</vt:lpstr>
      <vt:lpstr>Neurodevelopment</vt:lpstr>
      <vt:lpstr>Psychosocial issues and family support</vt:lpstr>
      <vt:lpstr>PowerPoint Presentation</vt:lpstr>
      <vt:lpstr>مسائل پزشکی رایج در مراقبت‌ از نوزادان پس ازترخیص</vt:lpstr>
      <vt:lpstr>کم‌خونی</vt:lpstr>
      <vt:lpstr>مکمل آهن</vt:lpstr>
      <vt:lpstr>مشکلات بینایی</vt:lpstr>
      <vt:lpstr>سلامت استخوان</vt:lpstr>
      <vt:lpstr>فشار خون بالا و بیماری کلیوی</vt:lpstr>
      <vt:lpstr>Neurodevelopmental disorders</vt:lpstr>
      <vt:lpstr>Orthopedic disorders</vt:lpstr>
      <vt:lpstr>Hernias</vt:lpstr>
      <vt:lpstr>Other surgical issues</vt:lpstr>
      <vt:lpstr>Dental problems</vt:lpstr>
      <vt:lpstr>Child abuse</vt:lpstr>
      <vt:lpstr>HOSPITAL READMISSIONS</vt:lpstr>
      <vt:lpstr>HOSPITAL READMISSIONS…</vt:lpstr>
      <vt:lpstr>Elements of follow-up care after neonatal intensive care unit (NICU) graduation.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parvaneh</dc:creator>
  <cp:lastModifiedBy>parvaneh</cp:lastModifiedBy>
  <cp:revision>231</cp:revision>
  <dcterms:created xsi:type="dcterms:W3CDTF">2025-11-08T13:51:38Z</dcterms:created>
  <dcterms:modified xsi:type="dcterms:W3CDTF">2025-11-20T04:43:29Z</dcterms:modified>
</cp:coreProperties>
</file>