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2" r:id="rId3"/>
    <p:sldId id="289" r:id="rId4"/>
    <p:sldId id="273" r:id="rId5"/>
    <p:sldId id="276" r:id="rId6"/>
    <p:sldId id="257" r:id="rId7"/>
    <p:sldId id="281" r:id="rId8"/>
    <p:sldId id="282" r:id="rId9"/>
    <p:sldId id="264" r:id="rId10"/>
    <p:sldId id="265" r:id="rId11"/>
    <p:sldId id="280" r:id="rId12"/>
    <p:sldId id="266" r:id="rId13"/>
    <p:sldId id="258" r:id="rId14"/>
    <p:sldId id="295" r:id="rId15"/>
    <p:sldId id="259" r:id="rId16"/>
    <p:sldId id="260" r:id="rId17"/>
    <p:sldId id="270" r:id="rId18"/>
    <p:sldId id="284" r:id="rId19"/>
    <p:sldId id="292" r:id="rId20"/>
    <p:sldId id="291" r:id="rId21"/>
    <p:sldId id="293" r:id="rId22"/>
    <p:sldId id="294" r:id="rId23"/>
    <p:sldId id="285" r:id="rId24"/>
    <p:sldId id="28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4660"/>
  </p:normalViewPr>
  <p:slideViewPr>
    <p:cSldViewPr>
      <p:cViewPr>
        <p:scale>
          <a:sx n="80" d="100"/>
          <a:sy n="80" d="100"/>
        </p:scale>
        <p:origin x="31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0B10D-8D3D-43B7-A573-F5A1F80D8CA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6C629-4D02-4C43-891E-C40B4B944D7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Crying</a:t>
          </a:r>
          <a:endParaRPr lang="en-US" dirty="0"/>
        </a:p>
      </dgm:t>
    </dgm:pt>
    <dgm:pt modelId="{3D80419E-162F-40AD-83AD-612632D8EF53}" type="parTrans" cxnId="{B9402705-1906-42EA-9CB2-553C3E2D31EC}">
      <dgm:prSet/>
      <dgm:spPr/>
      <dgm:t>
        <a:bodyPr/>
        <a:lstStyle/>
        <a:p>
          <a:endParaRPr lang="en-US"/>
        </a:p>
      </dgm:t>
    </dgm:pt>
    <dgm:pt modelId="{6C04B4F2-3AA0-4C3F-ACF4-5568C5594A8C}" type="sibTrans" cxnId="{B9402705-1906-42EA-9CB2-553C3E2D31EC}">
      <dgm:prSet/>
      <dgm:spPr/>
      <dgm:t>
        <a:bodyPr/>
        <a:lstStyle/>
        <a:p>
          <a:endParaRPr lang="en-US"/>
        </a:p>
      </dgm:t>
    </dgm:pt>
    <dgm:pt modelId="{A3E40620-9183-4769-BE7A-C5B97F52A9F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Behavioral disturbances</a:t>
          </a:r>
          <a:endParaRPr lang="en-US" dirty="0"/>
        </a:p>
      </dgm:t>
    </dgm:pt>
    <dgm:pt modelId="{5437C7EC-169A-46D8-9F9E-9FAABDF74E27}" type="parTrans" cxnId="{22B45413-2039-4AC7-BB31-8EEC73167FE6}">
      <dgm:prSet/>
      <dgm:spPr/>
      <dgm:t>
        <a:bodyPr/>
        <a:lstStyle/>
        <a:p>
          <a:endParaRPr lang="en-US"/>
        </a:p>
      </dgm:t>
    </dgm:pt>
    <dgm:pt modelId="{D048AD2E-B482-41BA-8D53-582A179A2F21}" type="sibTrans" cxnId="{22B45413-2039-4AC7-BB31-8EEC73167FE6}">
      <dgm:prSet/>
      <dgm:spPr/>
      <dgm:t>
        <a:bodyPr/>
        <a:lstStyle/>
        <a:p>
          <a:endParaRPr lang="en-US"/>
        </a:p>
      </dgm:t>
    </dgm:pt>
    <dgm:pt modelId="{27761418-10DC-4244-8847-E66CAC62D3D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Autonomic changes</a:t>
          </a:r>
          <a:endParaRPr lang="en-US" dirty="0"/>
        </a:p>
      </dgm:t>
    </dgm:pt>
    <dgm:pt modelId="{295B7885-0B53-4D0A-87BA-7015DDC242CC}" type="parTrans" cxnId="{4E8FE7F2-C6C2-4C66-ADBB-B351DC19F566}">
      <dgm:prSet/>
      <dgm:spPr/>
      <dgm:t>
        <a:bodyPr/>
        <a:lstStyle/>
        <a:p>
          <a:endParaRPr lang="en-US"/>
        </a:p>
      </dgm:t>
    </dgm:pt>
    <dgm:pt modelId="{B9F58C94-01AC-4DDD-94C1-5D0E2CC2337D}" type="sibTrans" cxnId="{4E8FE7F2-C6C2-4C66-ADBB-B351DC19F566}">
      <dgm:prSet/>
      <dgm:spPr/>
      <dgm:t>
        <a:bodyPr/>
        <a:lstStyle/>
        <a:p>
          <a:endParaRPr lang="en-US"/>
        </a:p>
      </dgm:t>
    </dgm:pt>
    <dgm:pt modelId="{9AAE70D4-0652-488A-9FC6-339CFEC5408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Language or auditory disorders </a:t>
          </a:r>
          <a:endParaRPr lang="en-US" dirty="0">
            <a:solidFill>
              <a:srgbClr val="C00000"/>
            </a:solidFill>
          </a:endParaRPr>
        </a:p>
      </dgm:t>
    </dgm:pt>
    <dgm:pt modelId="{D987FF0B-5F55-4FFC-89A2-879C87270F4A}" type="parTrans" cxnId="{E5A84D6C-6794-4116-9665-D2976C29FBAC}">
      <dgm:prSet/>
      <dgm:spPr/>
      <dgm:t>
        <a:bodyPr/>
        <a:lstStyle/>
        <a:p>
          <a:endParaRPr lang="en-US"/>
        </a:p>
      </dgm:t>
    </dgm:pt>
    <dgm:pt modelId="{E65E6BB4-EA0A-4ECE-A014-5B66A166BE99}" type="sibTrans" cxnId="{E5A84D6C-6794-4116-9665-D2976C29FBAC}">
      <dgm:prSet/>
      <dgm:spPr/>
      <dgm:t>
        <a:bodyPr/>
        <a:lstStyle/>
        <a:p>
          <a:endParaRPr lang="en-US"/>
        </a:p>
      </dgm:t>
    </dgm:pt>
    <dgm:pt modelId="{E4FDD78A-3CAA-4AE8-8A7C-0F7EF065CFF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Apnea</a:t>
          </a:r>
          <a:endParaRPr lang="en-US" dirty="0">
            <a:solidFill>
              <a:schemeClr val="tx1"/>
            </a:solidFill>
          </a:endParaRPr>
        </a:p>
      </dgm:t>
    </dgm:pt>
    <dgm:pt modelId="{556E36BC-D03D-47BE-B7D1-E0DC2B95C742}" type="parTrans" cxnId="{CD6B87E7-EFAC-4547-A635-F3A611559D1E}">
      <dgm:prSet/>
      <dgm:spPr/>
      <dgm:t>
        <a:bodyPr/>
        <a:lstStyle/>
        <a:p>
          <a:endParaRPr lang="en-US"/>
        </a:p>
      </dgm:t>
    </dgm:pt>
    <dgm:pt modelId="{FDE50A14-A53F-48F8-BA1C-F2F15D609768}" type="sibTrans" cxnId="{CD6B87E7-EFAC-4547-A635-F3A611559D1E}">
      <dgm:prSet/>
      <dgm:spPr/>
      <dgm:t>
        <a:bodyPr/>
        <a:lstStyle/>
        <a:p>
          <a:endParaRPr lang="en-US"/>
        </a:p>
      </dgm:t>
    </dgm:pt>
    <dgm:pt modelId="{935C6C1D-E1BF-4282-9508-0826CCDB670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Sleep deprivation</a:t>
          </a:r>
          <a:endParaRPr lang="en-US" dirty="0"/>
        </a:p>
      </dgm:t>
    </dgm:pt>
    <dgm:pt modelId="{002C9888-8320-4E08-9037-97DF95D29B8B}" type="parTrans" cxnId="{CDDE67F5-7B06-4C90-BE1C-A44F8D38F140}">
      <dgm:prSet/>
      <dgm:spPr/>
      <dgm:t>
        <a:bodyPr/>
        <a:lstStyle/>
        <a:p>
          <a:endParaRPr lang="en-US"/>
        </a:p>
      </dgm:t>
    </dgm:pt>
    <dgm:pt modelId="{3512E713-0961-4A60-BE5A-4FD5219A2914}" type="sibTrans" cxnId="{CDDE67F5-7B06-4C90-BE1C-A44F8D38F140}">
      <dgm:prSet/>
      <dgm:spPr/>
      <dgm:t>
        <a:bodyPr/>
        <a:lstStyle/>
        <a:p>
          <a:endParaRPr lang="en-US"/>
        </a:p>
      </dgm:t>
    </dgm:pt>
    <dgm:pt modelId="{EC93598E-5F2F-42A8-9CCB-D26AE5B06F1F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US" dirty="0" smtClean="0"/>
            <a:t>Tachycardia</a:t>
          </a:r>
        </a:p>
      </dgm:t>
    </dgm:pt>
    <dgm:pt modelId="{19BD37BA-D586-4985-AD2D-C28C54D4E70C}" type="parTrans" cxnId="{CA4A7877-F48F-4866-9618-BEBFD17B6651}">
      <dgm:prSet/>
      <dgm:spPr/>
      <dgm:t>
        <a:bodyPr/>
        <a:lstStyle/>
        <a:p>
          <a:endParaRPr lang="en-US"/>
        </a:p>
      </dgm:t>
    </dgm:pt>
    <dgm:pt modelId="{511C135F-44D1-4DBC-ADDC-B99B2072DE9E}" type="sibTrans" cxnId="{CA4A7877-F48F-4866-9618-BEBFD17B6651}">
      <dgm:prSet/>
      <dgm:spPr/>
      <dgm:t>
        <a:bodyPr/>
        <a:lstStyle/>
        <a:p>
          <a:endParaRPr lang="en-US"/>
        </a:p>
      </dgm:t>
    </dgm:pt>
    <dgm:pt modelId="{F2841C8C-209F-4F6F-8B8F-60BD4CAD643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ICH</a:t>
          </a:r>
          <a:endParaRPr lang="en-US" dirty="0"/>
        </a:p>
      </dgm:t>
    </dgm:pt>
    <dgm:pt modelId="{6CF31D26-D4C2-41DA-94CF-E2F16E5BEE4B}" type="parTrans" cxnId="{A07FE8BA-CC0C-4D7A-8C02-211C1AA13D3F}">
      <dgm:prSet/>
      <dgm:spPr/>
      <dgm:t>
        <a:bodyPr/>
        <a:lstStyle/>
        <a:p>
          <a:endParaRPr lang="en-US"/>
        </a:p>
      </dgm:t>
    </dgm:pt>
    <dgm:pt modelId="{6F278411-F34E-4CBE-94BB-A97DFB2E5097}" type="sibTrans" cxnId="{A07FE8BA-CC0C-4D7A-8C02-211C1AA13D3F}">
      <dgm:prSet/>
      <dgm:spPr/>
      <dgm:t>
        <a:bodyPr/>
        <a:lstStyle/>
        <a:p>
          <a:endParaRPr lang="en-US"/>
        </a:p>
      </dgm:t>
    </dgm:pt>
    <dgm:pt modelId="{FB53AFAC-8A40-458C-86E1-572523CAB20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Hypoxia</a:t>
          </a:r>
          <a:endParaRPr lang="en-US" dirty="0"/>
        </a:p>
      </dgm:t>
    </dgm:pt>
    <dgm:pt modelId="{40C4938D-F423-40EE-BE20-87A91B892C4C}" type="parTrans" cxnId="{1F1DA4ED-9F97-4895-BEBC-3A2FC38BF39F}">
      <dgm:prSet/>
      <dgm:spPr/>
      <dgm:t>
        <a:bodyPr/>
        <a:lstStyle/>
        <a:p>
          <a:endParaRPr lang="en-US"/>
        </a:p>
      </dgm:t>
    </dgm:pt>
    <dgm:pt modelId="{6A495C6A-84C4-4F9E-ADCD-4BBA126310CB}" type="sibTrans" cxnId="{1F1DA4ED-9F97-4895-BEBC-3A2FC38BF39F}">
      <dgm:prSet/>
      <dgm:spPr/>
      <dgm:t>
        <a:bodyPr/>
        <a:lstStyle/>
        <a:p>
          <a:endParaRPr lang="en-US"/>
        </a:p>
      </dgm:t>
    </dgm:pt>
    <dgm:pt modelId="{D6E6518E-991F-48DD-84FC-AA81653D69A1}" type="pres">
      <dgm:prSet presAssocID="{18E0B10D-8D3D-43B7-A573-F5A1F80D8CA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5654660-EAEA-4FF8-A06D-15B13BA12305}" type="pres">
      <dgm:prSet presAssocID="{1A96C629-4D02-4C43-891E-C40B4B944D76}" presName="compNode" presStyleCnt="0"/>
      <dgm:spPr/>
    </dgm:pt>
    <dgm:pt modelId="{40A6DBAF-CD2F-44B1-AE07-281538D3150E}" type="pres">
      <dgm:prSet presAssocID="{1A96C629-4D02-4C43-891E-C40B4B944D76}" presName="dummyConnPt" presStyleCnt="0"/>
      <dgm:spPr/>
    </dgm:pt>
    <dgm:pt modelId="{41A4D5E8-9277-4565-B935-7766C2000C85}" type="pres">
      <dgm:prSet presAssocID="{1A96C629-4D02-4C43-891E-C40B4B944D7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8E02E-166C-4A90-86BA-71AFB89E2579}" type="pres">
      <dgm:prSet presAssocID="{6C04B4F2-3AA0-4C3F-ACF4-5568C5594A8C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43CD1AA-5927-4DC0-AED2-29083A82EB8B}" type="pres">
      <dgm:prSet presAssocID="{A3E40620-9183-4769-BE7A-C5B97F52A9F0}" presName="compNode" presStyleCnt="0"/>
      <dgm:spPr/>
    </dgm:pt>
    <dgm:pt modelId="{965F4BC6-D914-408D-9939-78183B9D9ED7}" type="pres">
      <dgm:prSet presAssocID="{A3E40620-9183-4769-BE7A-C5B97F52A9F0}" presName="dummyConnPt" presStyleCnt="0"/>
      <dgm:spPr/>
    </dgm:pt>
    <dgm:pt modelId="{0DE4AD32-EE59-4982-AE12-D95E112F7811}" type="pres">
      <dgm:prSet presAssocID="{A3E40620-9183-4769-BE7A-C5B97F52A9F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B0FC-C799-45A6-85A3-29D28B09AADB}" type="pres">
      <dgm:prSet presAssocID="{D048AD2E-B482-41BA-8D53-582A179A2F2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F1088C0-8A47-472A-8ECF-E81F2D98586D}" type="pres">
      <dgm:prSet presAssocID="{27761418-10DC-4244-8847-E66CAC62D3D3}" presName="compNode" presStyleCnt="0"/>
      <dgm:spPr/>
    </dgm:pt>
    <dgm:pt modelId="{DECEBC68-C9FF-41C4-9E93-0BD2DBDD15F2}" type="pres">
      <dgm:prSet presAssocID="{27761418-10DC-4244-8847-E66CAC62D3D3}" presName="dummyConnPt" presStyleCnt="0"/>
      <dgm:spPr/>
    </dgm:pt>
    <dgm:pt modelId="{389A2D78-C922-45F4-ACE1-C0450E2AEA4D}" type="pres">
      <dgm:prSet presAssocID="{27761418-10DC-4244-8847-E66CAC62D3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DE9EF-D8DD-437B-ADF1-4ADD2157C460}" type="pres">
      <dgm:prSet presAssocID="{B9F58C94-01AC-4DDD-94C1-5D0E2CC2337D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34F61880-3478-43B7-9B99-EA38F5C1B6DB}" type="pres">
      <dgm:prSet presAssocID="{9AAE70D4-0652-488A-9FC6-339CFEC5408D}" presName="compNode" presStyleCnt="0"/>
      <dgm:spPr/>
    </dgm:pt>
    <dgm:pt modelId="{40D75268-85E8-49BF-AE45-0F1765006C1D}" type="pres">
      <dgm:prSet presAssocID="{9AAE70D4-0652-488A-9FC6-339CFEC5408D}" presName="dummyConnPt" presStyleCnt="0"/>
      <dgm:spPr/>
    </dgm:pt>
    <dgm:pt modelId="{5917D695-133F-44C2-92EF-639DD1243500}" type="pres">
      <dgm:prSet presAssocID="{9AAE70D4-0652-488A-9FC6-339CFEC5408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0CA94-6014-4395-AAC4-40F46D2388EE}" type="pres">
      <dgm:prSet presAssocID="{E65E6BB4-EA0A-4ECE-A014-5B66A166BE9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7FDDEE0-E838-4D39-A5F3-9A1B94DBE749}" type="pres">
      <dgm:prSet presAssocID="{E4FDD78A-3CAA-4AE8-8A7C-0F7EF065CFF4}" presName="compNode" presStyleCnt="0"/>
      <dgm:spPr/>
    </dgm:pt>
    <dgm:pt modelId="{EA8A5D27-1135-407B-AE0C-663F33EF7BCA}" type="pres">
      <dgm:prSet presAssocID="{E4FDD78A-3CAA-4AE8-8A7C-0F7EF065CFF4}" presName="dummyConnPt" presStyleCnt="0"/>
      <dgm:spPr/>
    </dgm:pt>
    <dgm:pt modelId="{3AA8086B-F50E-48EB-874E-764689CA85B4}" type="pres">
      <dgm:prSet presAssocID="{E4FDD78A-3CAA-4AE8-8A7C-0F7EF065CFF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4F21-8238-4643-8656-5A8FDA9138AD}" type="pres">
      <dgm:prSet presAssocID="{FDE50A14-A53F-48F8-BA1C-F2F15D60976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558D7934-99BB-442B-9C54-E99516FB9607}" type="pres">
      <dgm:prSet presAssocID="{935C6C1D-E1BF-4282-9508-0826CCDB6701}" presName="compNode" presStyleCnt="0"/>
      <dgm:spPr/>
    </dgm:pt>
    <dgm:pt modelId="{096093F2-BB6B-4F95-8C0F-E683D719574A}" type="pres">
      <dgm:prSet presAssocID="{935C6C1D-E1BF-4282-9508-0826CCDB6701}" presName="dummyConnPt" presStyleCnt="0"/>
      <dgm:spPr/>
    </dgm:pt>
    <dgm:pt modelId="{796A4780-2401-41ED-93C5-4BFBFAA7A8D0}" type="pres">
      <dgm:prSet presAssocID="{935C6C1D-E1BF-4282-9508-0826CCDB67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4B60F-FF37-416C-A0A4-FA77E2279894}" type="pres">
      <dgm:prSet presAssocID="{3512E713-0961-4A60-BE5A-4FD5219A2914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94119FEE-F932-4FD9-82DD-8682F014F804}" type="pres">
      <dgm:prSet presAssocID="{EC93598E-5F2F-42A8-9CCB-D26AE5B06F1F}" presName="compNode" presStyleCnt="0"/>
      <dgm:spPr/>
    </dgm:pt>
    <dgm:pt modelId="{AE367291-B9EB-4D15-A242-DE00380CCFBE}" type="pres">
      <dgm:prSet presAssocID="{EC93598E-5F2F-42A8-9CCB-D26AE5B06F1F}" presName="dummyConnPt" presStyleCnt="0"/>
      <dgm:spPr/>
    </dgm:pt>
    <dgm:pt modelId="{6647ABFC-EC5F-446B-97AA-8AC159D86903}" type="pres">
      <dgm:prSet presAssocID="{EC93598E-5F2F-42A8-9CCB-D26AE5B06F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30947-587A-4381-BEF7-27AB82D9532A}" type="pres">
      <dgm:prSet presAssocID="{511C135F-44D1-4DBC-ADDC-B99B2072DE9E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28B71D2F-0491-45FD-8E2F-1DB45B03E93A}" type="pres">
      <dgm:prSet presAssocID="{F2841C8C-209F-4F6F-8B8F-60BD4CAD643F}" presName="compNode" presStyleCnt="0"/>
      <dgm:spPr/>
    </dgm:pt>
    <dgm:pt modelId="{276AD60D-B366-42F1-B771-A5AC3F701021}" type="pres">
      <dgm:prSet presAssocID="{F2841C8C-209F-4F6F-8B8F-60BD4CAD643F}" presName="dummyConnPt" presStyleCnt="0"/>
      <dgm:spPr/>
    </dgm:pt>
    <dgm:pt modelId="{2EBD86D9-BBDC-4C55-BEF2-6CC3B0D049D4}" type="pres">
      <dgm:prSet presAssocID="{F2841C8C-209F-4F6F-8B8F-60BD4CAD643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364C2-4DB8-41A5-B8F1-CDC8CAE2D153}" type="pres">
      <dgm:prSet presAssocID="{6F278411-F34E-4CBE-94BB-A97DFB2E5097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A7791BCC-DBB6-4EC0-A235-745D7FF77E60}" type="pres">
      <dgm:prSet presAssocID="{FB53AFAC-8A40-458C-86E1-572523CAB204}" presName="compNode" presStyleCnt="0"/>
      <dgm:spPr/>
    </dgm:pt>
    <dgm:pt modelId="{5FF36D2C-10BB-48FB-9AF8-F34896AB97F0}" type="pres">
      <dgm:prSet presAssocID="{FB53AFAC-8A40-458C-86E1-572523CAB204}" presName="dummyConnPt" presStyleCnt="0"/>
      <dgm:spPr/>
    </dgm:pt>
    <dgm:pt modelId="{E649569B-8BCD-4AAE-BC33-E9B99255857F}" type="pres">
      <dgm:prSet presAssocID="{FB53AFAC-8A40-458C-86E1-572523CAB2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B87E7-EFAC-4547-A635-F3A611559D1E}" srcId="{18E0B10D-8D3D-43B7-A573-F5A1F80D8CA1}" destId="{E4FDD78A-3CAA-4AE8-8A7C-0F7EF065CFF4}" srcOrd="4" destOrd="0" parTransId="{556E36BC-D03D-47BE-B7D1-E0DC2B95C742}" sibTransId="{FDE50A14-A53F-48F8-BA1C-F2F15D609768}"/>
    <dgm:cxn modelId="{4E8FE7F2-C6C2-4C66-ADBB-B351DC19F566}" srcId="{18E0B10D-8D3D-43B7-A573-F5A1F80D8CA1}" destId="{27761418-10DC-4244-8847-E66CAC62D3D3}" srcOrd="2" destOrd="0" parTransId="{295B7885-0B53-4D0A-87BA-7015DDC242CC}" sibTransId="{B9F58C94-01AC-4DDD-94C1-5D0E2CC2337D}"/>
    <dgm:cxn modelId="{9E033F7A-1D0B-4AA2-82D4-3618F9519990}" type="presOf" srcId="{27761418-10DC-4244-8847-E66CAC62D3D3}" destId="{389A2D78-C922-45F4-ACE1-C0450E2AEA4D}" srcOrd="0" destOrd="0" presId="urn:microsoft.com/office/officeart/2005/8/layout/bProcess4"/>
    <dgm:cxn modelId="{22FD53AC-B6EB-47E2-ACC7-5B3A6ABCAF34}" type="presOf" srcId="{9AAE70D4-0652-488A-9FC6-339CFEC5408D}" destId="{5917D695-133F-44C2-92EF-639DD1243500}" srcOrd="0" destOrd="0" presId="urn:microsoft.com/office/officeart/2005/8/layout/bProcess4"/>
    <dgm:cxn modelId="{81713541-450B-43B8-91CA-B77EE2B8B992}" type="presOf" srcId="{A3E40620-9183-4769-BE7A-C5B97F52A9F0}" destId="{0DE4AD32-EE59-4982-AE12-D95E112F7811}" srcOrd="0" destOrd="0" presId="urn:microsoft.com/office/officeart/2005/8/layout/bProcess4"/>
    <dgm:cxn modelId="{598BE77A-0758-4D2C-B705-38F49DA5A218}" type="presOf" srcId="{6C04B4F2-3AA0-4C3F-ACF4-5568C5594A8C}" destId="{5668E02E-166C-4A90-86BA-71AFB89E2579}" srcOrd="0" destOrd="0" presId="urn:microsoft.com/office/officeart/2005/8/layout/bProcess4"/>
    <dgm:cxn modelId="{A07FE8BA-CC0C-4D7A-8C02-211C1AA13D3F}" srcId="{18E0B10D-8D3D-43B7-A573-F5A1F80D8CA1}" destId="{F2841C8C-209F-4F6F-8B8F-60BD4CAD643F}" srcOrd="7" destOrd="0" parTransId="{6CF31D26-D4C2-41DA-94CF-E2F16E5BEE4B}" sibTransId="{6F278411-F34E-4CBE-94BB-A97DFB2E5097}"/>
    <dgm:cxn modelId="{2219CCC9-CFED-4D9A-9E4B-714DBE04716E}" type="presOf" srcId="{18E0B10D-8D3D-43B7-A573-F5A1F80D8CA1}" destId="{D6E6518E-991F-48DD-84FC-AA81653D69A1}" srcOrd="0" destOrd="0" presId="urn:microsoft.com/office/officeart/2005/8/layout/bProcess4"/>
    <dgm:cxn modelId="{1F1DA4ED-9F97-4895-BEBC-3A2FC38BF39F}" srcId="{18E0B10D-8D3D-43B7-A573-F5A1F80D8CA1}" destId="{FB53AFAC-8A40-458C-86E1-572523CAB204}" srcOrd="8" destOrd="0" parTransId="{40C4938D-F423-40EE-BE20-87A91B892C4C}" sibTransId="{6A495C6A-84C4-4F9E-ADCD-4BBA126310CB}"/>
    <dgm:cxn modelId="{EFF75EBA-73CA-446E-8676-8501AADE230A}" type="presOf" srcId="{F2841C8C-209F-4F6F-8B8F-60BD4CAD643F}" destId="{2EBD86D9-BBDC-4C55-BEF2-6CC3B0D049D4}" srcOrd="0" destOrd="0" presId="urn:microsoft.com/office/officeart/2005/8/layout/bProcess4"/>
    <dgm:cxn modelId="{F700DE48-2B23-4FB1-8C42-8EED7F3FB07B}" type="presOf" srcId="{EC93598E-5F2F-42A8-9CCB-D26AE5B06F1F}" destId="{6647ABFC-EC5F-446B-97AA-8AC159D86903}" srcOrd="0" destOrd="0" presId="urn:microsoft.com/office/officeart/2005/8/layout/bProcess4"/>
    <dgm:cxn modelId="{E5A84D6C-6794-4116-9665-D2976C29FBAC}" srcId="{18E0B10D-8D3D-43B7-A573-F5A1F80D8CA1}" destId="{9AAE70D4-0652-488A-9FC6-339CFEC5408D}" srcOrd="3" destOrd="0" parTransId="{D987FF0B-5F55-4FFC-89A2-879C87270F4A}" sibTransId="{E65E6BB4-EA0A-4ECE-A014-5B66A166BE99}"/>
    <dgm:cxn modelId="{36796DDD-63A4-4BA4-9B7D-304E4F5926C5}" type="presOf" srcId="{6F278411-F34E-4CBE-94BB-A97DFB2E5097}" destId="{12A364C2-4DB8-41A5-B8F1-CDC8CAE2D153}" srcOrd="0" destOrd="0" presId="urn:microsoft.com/office/officeart/2005/8/layout/bProcess4"/>
    <dgm:cxn modelId="{EFDC777C-E6E5-40A9-B4D5-7FFD942FB3BF}" type="presOf" srcId="{E4FDD78A-3CAA-4AE8-8A7C-0F7EF065CFF4}" destId="{3AA8086B-F50E-48EB-874E-764689CA85B4}" srcOrd="0" destOrd="0" presId="urn:microsoft.com/office/officeart/2005/8/layout/bProcess4"/>
    <dgm:cxn modelId="{2C478394-1130-422F-BCB4-8604E00311B8}" type="presOf" srcId="{935C6C1D-E1BF-4282-9508-0826CCDB6701}" destId="{796A4780-2401-41ED-93C5-4BFBFAA7A8D0}" srcOrd="0" destOrd="0" presId="urn:microsoft.com/office/officeart/2005/8/layout/bProcess4"/>
    <dgm:cxn modelId="{19B93317-55AB-4F30-9176-20650FE0E27B}" type="presOf" srcId="{D048AD2E-B482-41BA-8D53-582A179A2F21}" destId="{7515B0FC-C799-45A6-85A3-29D28B09AADB}" srcOrd="0" destOrd="0" presId="urn:microsoft.com/office/officeart/2005/8/layout/bProcess4"/>
    <dgm:cxn modelId="{CA4A7877-F48F-4866-9618-BEBFD17B6651}" srcId="{18E0B10D-8D3D-43B7-A573-F5A1F80D8CA1}" destId="{EC93598E-5F2F-42A8-9CCB-D26AE5B06F1F}" srcOrd="6" destOrd="0" parTransId="{19BD37BA-D586-4985-AD2D-C28C54D4E70C}" sibTransId="{511C135F-44D1-4DBC-ADDC-B99B2072DE9E}"/>
    <dgm:cxn modelId="{B9402705-1906-42EA-9CB2-553C3E2D31EC}" srcId="{18E0B10D-8D3D-43B7-A573-F5A1F80D8CA1}" destId="{1A96C629-4D02-4C43-891E-C40B4B944D76}" srcOrd="0" destOrd="0" parTransId="{3D80419E-162F-40AD-83AD-612632D8EF53}" sibTransId="{6C04B4F2-3AA0-4C3F-ACF4-5568C5594A8C}"/>
    <dgm:cxn modelId="{22B45413-2039-4AC7-BB31-8EEC73167FE6}" srcId="{18E0B10D-8D3D-43B7-A573-F5A1F80D8CA1}" destId="{A3E40620-9183-4769-BE7A-C5B97F52A9F0}" srcOrd="1" destOrd="0" parTransId="{5437C7EC-169A-46D8-9F9E-9FAABDF74E27}" sibTransId="{D048AD2E-B482-41BA-8D53-582A179A2F21}"/>
    <dgm:cxn modelId="{4027BEB5-E802-492A-B177-8E7C260B3EBF}" type="presOf" srcId="{B9F58C94-01AC-4DDD-94C1-5D0E2CC2337D}" destId="{A2EDE9EF-D8DD-437B-ADF1-4ADD2157C460}" srcOrd="0" destOrd="0" presId="urn:microsoft.com/office/officeart/2005/8/layout/bProcess4"/>
    <dgm:cxn modelId="{54D527EB-E0E9-463F-B4DB-B61013494128}" type="presOf" srcId="{1A96C629-4D02-4C43-891E-C40B4B944D76}" destId="{41A4D5E8-9277-4565-B935-7766C2000C85}" srcOrd="0" destOrd="0" presId="urn:microsoft.com/office/officeart/2005/8/layout/bProcess4"/>
    <dgm:cxn modelId="{8769501C-958B-40F5-BDCC-6967D6447CF5}" type="presOf" srcId="{FDE50A14-A53F-48F8-BA1C-F2F15D609768}" destId="{A3D64F21-8238-4643-8656-5A8FDA9138AD}" srcOrd="0" destOrd="0" presId="urn:microsoft.com/office/officeart/2005/8/layout/bProcess4"/>
    <dgm:cxn modelId="{F1377E92-E4B0-4593-BF2E-02C9645AD087}" type="presOf" srcId="{3512E713-0961-4A60-BE5A-4FD5219A2914}" destId="{D1A4B60F-FF37-416C-A0A4-FA77E2279894}" srcOrd="0" destOrd="0" presId="urn:microsoft.com/office/officeart/2005/8/layout/bProcess4"/>
    <dgm:cxn modelId="{CCF745C2-3884-4C97-9DAB-2C2F5AAF615A}" type="presOf" srcId="{FB53AFAC-8A40-458C-86E1-572523CAB204}" destId="{E649569B-8BCD-4AAE-BC33-E9B99255857F}" srcOrd="0" destOrd="0" presId="urn:microsoft.com/office/officeart/2005/8/layout/bProcess4"/>
    <dgm:cxn modelId="{CDDE67F5-7B06-4C90-BE1C-A44F8D38F140}" srcId="{18E0B10D-8D3D-43B7-A573-F5A1F80D8CA1}" destId="{935C6C1D-E1BF-4282-9508-0826CCDB6701}" srcOrd="5" destOrd="0" parTransId="{002C9888-8320-4E08-9037-97DF95D29B8B}" sibTransId="{3512E713-0961-4A60-BE5A-4FD5219A2914}"/>
    <dgm:cxn modelId="{4D47E509-0AC0-4123-863E-7FF06862E951}" type="presOf" srcId="{511C135F-44D1-4DBC-ADDC-B99B2072DE9E}" destId="{75730947-587A-4381-BEF7-27AB82D9532A}" srcOrd="0" destOrd="0" presId="urn:microsoft.com/office/officeart/2005/8/layout/bProcess4"/>
    <dgm:cxn modelId="{0FD7DF18-33E5-49A6-B6DA-FEEBBC128414}" type="presOf" srcId="{E65E6BB4-EA0A-4ECE-A014-5B66A166BE99}" destId="{7160CA94-6014-4395-AAC4-40F46D2388EE}" srcOrd="0" destOrd="0" presId="urn:microsoft.com/office/officeart/2005/8/layout/bProcess4"/>
    <dgm:cxn modelId="{5097821D-7DDD-43AA-AB3F-EB1BD8CEFD64}" type="presParOf" srcId="{D6E6518E-991F-48DD-84FC-AA81653D69A1}" destId="{15654660-EAEA-4FF8-A06D-15B13BA12305}" srcOrd="0" destOrd="0" presId="urn:microsoft.com/office/officeart/2005/8/layout/bProcess4"/>
    <dgm:cxn modelId="{B4F82FDF-994F-405B-AC20-86FFB5F19909}" type="presParOf" srcId="{15654660-EAEA-4FF8-A06D-15B13BA12305}" destId="{40A6DBAF-CD2F-44B1-AE07-281538D3150E}" srcOrd="0" destOrd="0" presId="urn:microsoft.com/office/officeart/2005/8/layout/bProcess4"/>
    <dgm:cxn modelId="{56230600-5853-4013-90A9-8C98D757499C}" type="presParOf" srcId="{15654660-EAEA-4FF8-A06D-15B13BA12305}" destId="{41A4D5E8-9277-4565-B935-7766C2000C85}" srcOrd="1" destOrd="0" presId="urn:microsoft.com/office/officeart/2005/8/layout/bProcess4"/>
    <dgm:cxn modelId="{8CDC705E-EB4E-4AF9-91A3-BBA2BC809D26}" type="presParOf" srcId="{D6E6518E-991F-48DD-84FC-AA81653D69A1}" destId="{5668E02E-166C-4A90-86BA-71AFB89E2579}" srcOrd="1" destOrd="0" presId="urn:microsoft.com/office/officeart/2005/8/layout/bProcess4"/>
    <dgm:cxn modelId="{27BAE21C-9535-448B-A869-E959EF6DA9CA}" type="presParOf" srcId="{D6E6518E-991F-48DD-84FC-AA81653D69A1}" destId="{343CD1AA-5927-4DC0-AED2-29083A82EB8B}" srcOrd="2" destOrd="0" presId="urn:microsoft.com/office/officeart/2005/8/layout/bProcess4"/>
    <dgm:cxn modelId="{712F465E-35DF-4723-8106-EB22FF5B2F1C}" type="presParOf" srcId="{343CD1AA-5927-4DC0-AED2-29083A82EB8B}" destId="{965F4BC6-D914-408D-9939-78183B9D9ED7}" srcOrd="0" destOrd="0" presId="urn:microsoft.com/office/officeart/2005/8/layout/bProcess4"/>
    <dgm:cxn modelId="{79F4722D-ECC7-40DC-84D6-BB7676ED2A4A}" type="presParOf" srcId="{343CD1AA-5927-4DC0-AED2-29083A82EB8B}" destId="{0DE4AD32-EE59-4982-AE12-D95E112F7811}" srcOrd="1" destOrd="0" presId="urn:microsoft.com/office/officeart/2005/8/layout/bProcess4"/>
    <dgm:cxn modelId="{62462C0A-B593-4175-9CEE-9F6287E0BCAD}" type="presParOf" srcId="{D6E6518E-991F-48DD-84FC-AA81653D69A1}" destId="{7515B0FC-C799-45A6-85A3-29D28B09AADB}" srcOrd="3" destOrd="0" presId="urn:microsoft.com/office/officeart/2005/8/layout/bProcess4"/>
    <dgm:cxn modelId="{CA8C6EC4-F345-4C2E-83E1-5B62E2975EDE}" type="presParOf" srcId="{D6E6518E-991F-48DD-84FC-AA81653D69A1}" destId="{DF1088C0-8A47-472A-8ECF-E81F2D98586D}" srcOrd="4" destOrd="0" presId="urn:microsoft.com/office/officeart/2005/8/layout/bProcess4"/>
    <dgm:cxn modelId="{17DC4DDB-0B02-4415-B235-975B174B2839}" type="presParOf" srcId="{DF1088C0-8A47-472A-8ECF-E81F2D98586D}" destId="{DECEBC68-C9FF-41C4-9E93-0BD2DBDD15F2}" srcOrd="0" destOrd="0" presId="urn:microsoft.com/office/officeart/2005/8/layout/bProcess4"/>
    <dgm:cxn modelId="{49C0D4AB-852C-4D7A-B67C-C9F66DA1CBF4}" type="presParOf" srcId="{DF1088C0-8A47-472A-8ECF-E81F2D98586D}" destId="{389A2D78-C922-45F4-ACE1-C0450E2AEA4D}" srcOrd="1" destOrd="0" presId="urn:microsoft.com/office/officeart/2005/8/layout/bProcess4"/>
    <dgm:cxn modelId="{A977A163-918B-490A-8AB6-DA392D15F6E1}" type="presParOf" srcId="{D6E6518E-991F-48DD-84FC-AA81653D69A1}" destId="{A2EDE9EF-D8DD-437B-ADF1-4ADD2157C460}" srcOrd="5" destOrd="0" presId="urn:microsoft.com/office/officeart/2005/8/layout/bProcess4"/>
    <dgm:cxn modelId="{9C71BD06-277A-4AEB-8257-43451458D21D}" type="presParOf" srcId="{D6E6518E-991F-48DD-84FC-AA81653D69A1}" destId="{34F61880-3478-43B7-9B99-EA38F5C1B6DB}" srcOrd="6" destOrd="0" presId="urn:microsoft.com/office/officeart/2005/8/layout/bProcess4"/>
    <dgm:cxn modelId="{94C09424-81A6-4369-93C0-B283B5C5F2C4}" type="presParOf" srcId="{34F61880-3478-43B7-9B99-EA38F5C1B6DB}" destId="{40D75268-85E8-49BF-AE45-0F1765006C1D}" srcOrd="0" destOrd="0" presId="urn:microsoft.com/office/officeart/2005/8/layout/bProcess4"/>
    <dgm:cxn modelId="{4981DBC8-B6A2-4B72-9EDF-C2EAF9B743DF}" type="presParOf" srcId="{34F61880-3478-43B7-9B99-EA38F5C1B6DB}" destId="{5917D695-133F-44C2-92EF-639DD1243500}" srcOrd="1" destOrd="0" presId="urn:microsoft.com/office/officeart/2005/8/layout/bProcess4"/>
    <dgm:cxn modelId="{FC86E8E7-BDD3-46C1-9A0F-9D853319E566}" type="presParOf" srcId="{D6E6518E-991F-48DD-84FC-AA81653D69A1}" destId="{7160CA94-6014-4395-AAC4-40F46D2388EE}" srcOrd="7" destOrd="0" presId="urn:microsoft.com/office/officeart/2005/8/layout/bProcess4"/>
    <dgm:cxn modelId="{943E4C6A-5157-4B57-A1C0-829EE1C9B8D2}" type="presParOf" srcId="{D6E6518E-991F-48DD-84FC-AA81653D69A1}" destId="{C7FDDEE0-E838-4D39-A5F3-9A1B94DBE749}" srcOrd="8" destOrd="0" presId="urn:microsoft.com/office/officeart/2005/8/layout/bProcess4"/>
    <dgm:cxn modelId="{8032398A-12D4-41F5-951C-FB26CFFCBA51}" type="presParOf" srcId="{C7FDDEE0-E838-4D39-A5F3-9A1B94DBE749}" destId="{EA8A5D27-1135-407B-AE0C-663F33EF7BCA}" srcOrd="0" destOrd="0" presId="urn:microsoft.com/office/officeart/2005/8/layout/bProcess4"/>
    <dgm:cxn modelId="{9FBCA931-D0F1-4EEA-8767-16E5CCF96605}" type="presParOf" srcId="{C7FDDEE0-E838-4D39-A5F3-9A1B94DBE749}" destId="{3AA8086B-F50E-48EB-874E-764689CA85B4}" srcOrd="1" destOrd="0" presId="urn:microsoft.com/office/officeart/2005/8/layout/bProcess4"/>
    <dgm:cxn modelId="{05B14A6C-7E82-4044-9285-01D3087C1C08}" type="presParOf" srcId="{D6E6518E-991F-48DD-84FC-AA81653D69A1}" destId="{A3D64F21-8238-4643-8656-5A8FDA9138AD}" srcOrd="9" destOrd="0" presId="urn:microsoft.com/office/officeart/2005/8/layout/bProcess4"/>
    <dgm:cxn modelId="{1782C953-B9D9-485C-835F-30A9465EBE82}" type="presParOf" srcId="{D6E6518E-991F-48DD-84FC-AA81653D69A1}" destId="{558D7934-99BB-442B-9C54-E99516FB9607}" srcOrd="10" destOrd="0" presId="urn:microsoft.com/office/officeart/2005/8/layout/bProcess4"/>
    <dgm:cxn modelId="{4F3068A7-2C8D-4A9B-AF35-AD011963D728}" type="presParOf" srcId="{558D7934-99BB-442B-9C54-E99516FB9607}" destId="{096093F2-BB6B-4F95-8C0F-E683D719574A}" srcOrd="0" destOrd="0" presId="urn:microsoft.com/office/officeart/2005/8/layout/bProcess4"/>
    <dgm:cxn modelId="{0231F565-3C41-461A-8492-C29446049269}" type="presParOf" srcId="{558D7934-99BB-442B-9C54-E99516FB9607}" destId="{796A4780-2401-41ED-93C5-4BFBFAA7A8D0}" srcOrd="1" destOrd="0" presId="urn:microsoft.com/office/officeart/2005/8/layout/bProcess4"/>
    <dgm:cxn modelId="{8E747D9F-8630-4EA0-ABD8-FBD24A35A6DA}" type="presParOf" srcId="{D6E6518E-991F-48DD-84FC-AA81653D69A1}" destId="{D1A4B60F-FF37-416C-A0A4-FA77E2279894}" srcOrd="11" destOrd="0" presId="urn:microsoft.com/office/officeart/2005/8/layout/bProcess4"/>
    <dgm:cxn modelId="{4B9BFCDB-84D3-42E7-9AE9-6E9C346F60BD}" type="presParOf" srcId="{D6E6518E-991F-48DD-84FC-AA81653D69A1}" destId="{94119FEE-F932-4FD9-82DD-8682F014F804}" srcOrd="12" destOrd="0" presId="urn:microsoft.com/office/officeart/2005/8/layout/bProcess4"/>
    <dgm:cxn modelId="{33C2D89D-ECFE-43F6-965D-B10FC169B193}" type="presParOf" srcId="{94119FEE-F932-4FD9-82DD-8682F014F804}" destId="{AE367291-B9EB-4D15-A242-DE00380CCFBE}" srcOrd="0" destOrd="0" presId="urn:microsoft.com/office/officeart/2005/8/layout/bProcess4"/>
    <dgm:cxn modelId="{C82FEF76-11CF-4DAF-8518-8251CFF5BE11}" type="presParOf" srcId="{94119FEE-F932-4FD9-82DD-8682F014F804}" destId="{6647ABFC-EC5F-446B-97AA-8AC159D86903}" srcOrd="1" destOrd="0" presId="urn:microsoft.com/office/officeart/2005/8/layout/bProcess4"/>
    <dgm:cxn modelId="{D1CCE4E8-D008-4235-AAB3-05360A76DDDB}" type="presParOf" srcId="{D6E6518E-991F-48DD-84FC-AA81653D69A1}" destId="{75730947-587A-4381-BEF7-27AB82D9532A}" srcOrd="13" destOrd="0" presId="urn:microsoft.com/office/officeart/2005/8/layout/bProcess4"/>
    <dgm:cxn modelId="{107436A1-C332-4078-B0F6-B4E93EAC5342}" type="presParOf" srcId="{D6E6518E-991F-48DD-84FC-AA81653D69A1}" destId="{28B71D2F-0491-45FD-8E2F-1DB45B03E93A}" srcOrd="14" destOrd="0" presId="urn:microsoft.com/office/officeart/2005/8/layout/bProcess4"/>
    <dgm:cxn modelId="{F6A2E94A-00E4-42B8-B598-BA4CA16980AC}" type="presParOf" srcId="{28B71D2F-0491-45FD-8E2F-1DB45B03E93A}" destId="{276AD60D-B366-42F1-B771-A5AC3F701021}" srcOrd="0" destOrd="0" presId="urn:microsoft.com/office/officeart/2005/8/layout/bProcess4"/>
    <dgm:cxn modelId="{D0B74AE8-C7B1-4B0A-B2F2-D1ECF2328B6E}" type="presParOf" srcId="{28B71D2F-0491-45FD-8E2F-1DB45B03E93A}" destId="{2EBD86D9-BBDC-4C55-BEF2-6CC3B0D049D4}" srcOrd="1" destOrd="0" presId="urn:microsoft.com/office/officeart/2005/8/layout/bProcess4"/>
    <dgm:cxn modelId="{C7861358-5FB2-4AD3-A39A-9105E80C4545}" type="presParOf" srcId="{D6E6518E-991F-48DD-84FC-AA81653D69A1}" destId="{12A364C2-4DB8-41A5-B8F1-CDC8CAE2D153}" srcOrd="15" destOrd="0" presId="urn:microsoft.com/office/officeart/2005/8/layout/bProcess4"/>
    <dgm:cxn modelId="{96E02EF7-4297-4548-BC89-5559FE206578}" type="presParOf" srcId="{D6E6518E-991F-48DD-84FC-AA81653D69A1}" destId="{A7791BCC-DBB6-4EC0-A235-745D7FF77E60}" srcOrd="16" destOrd="0" presId="urn:microsoft.com/office/officeart/2005/8/layout/bProcess4"/>
    <dgm:cxn modelId="{AA4929FD-9054-46C8-923E-0B7A83298BDA}" type="presParOf" srcId="{A7791BCC-DBB6-4EC0-A235-745D7FF77E60}" destId="{5FF36D2C-10BB-48FB-9AF8-F34896AB97F0}" srcOrd="0" destOrd="0" presId="urn:microsoft.com/office/officeart/2005/8/layout/bProcess4"/>
    <dgm:cxn modelId="{498A97C0-C612-476E-ABDC-3572EA8E13A4}" type="presParOf" srcId="{A7791BCC-DBB6-4EC0-A235-745D7FF77E60}" destId="{E649569B-8BCD-4AAE-BC33-E9B99255857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8E02E-166C-4A90-86BA-71AFB89E2579}">
      <dsp:nvSpPr>
        <dsp:cNvPr id="0" name=""/>
        <dsp:cNvSpPr/>
      </dsp:nvSpPr>
      <dsp:spPr>
        <a:xfrm rot="5400000">
          <a:off x="-101327" y="1039469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4D5E8-9277-4565-B935-7766C2000C85}">
      <dsp:nvSpPr>
        <dsp:cNvPr id="0" name=""/>
        <dsp:cNvSpPr/>
      </dsp:nvSpPr>
      <dsp:spPr>
        <a:xfrm>
          <a:off x="270242" y="1316"/>
          <a:ext cx="2175889" cy="1305533"/>
        </a:xfrm>
        <a:prstGeom prst="roundRect">
          <a:avLst>
            <a:gd name="adj" fmla="val 10000"/>
          </a:avLst>
        </a:prstGeom>
        <a:solidFill>
          <a:srgbClr val="FFC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Crying</a:t>
          </a:r>
          <a:endParaRPr lang="en-US" sz="2600" kern="1200" dirty="0"/>
        </a:p>
      </dsp:txBody>
      <dsp:txXfrm>
        <a:off x="308480" y="39554"/>
        <a:ext cx="2099413" cy="1229057"/>
      </dsp:txXfrm>
    </dsp:sp>
    <dsp:sp modelId="{7515B0FC-C799-45A6-85A3-29D28B09AADB}">
      <dsp:nvSpPr>
        <dsp:cNvPr id="0" name=""/>
        <dsp:cNvSpPr/>
      </dsp:nvSpPr>
      <dsp:spPr>
        <a:xfrm rot="5400000">
          <a:off x="-101327" y="2671386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4AD32-EE59-4982-AE12-D95E112F7811}">
      <dsp:nvSpPr>
        <dsp:cNvPr id="0" name=""/>
        <dsp:cNvSpPr/>
      </dsp:nvSpPr>
      <dsp:spPr>
        <a:xfrm>
          <a:off x="270242" y="1633233"/>
          <a:ext cx="2175889" cy="1305533"/>
        </a:xfrm>
        <a:prstGeom prst="roundRect">
          <a:avLst>
            <a:gd name="adj" fmla="val 10000"/>
          </a:avLst>
        </a:prstGeom>
        <a:solidFill>
          <a:schemeClr val="accent4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Behavioral disturbances</a:t>
          </a:r>
          <a:endParaRPr lang="en-US" sz="2600" kern="1200" dirty="0"/>
        </a:p>
      </dsp:txBody>
      <dsp:txXfrm>
        <a:off x="308480" y="1671471"/>
        <a:ext cx="2099413" cy="1229057"/>
      </dsp:txXfrm>
    </dsp:sp>
    <dsp:sp modelId="{A2EDE9EF-D8DD-437B-ADF1-4ADD2157C460}">
      <dsp:nvSpPr>
        <dsp:cNvPr id="0" name=""/>
        <dsp:cNvSpPr/>
      </dsp:nvSpPr>
      <dsp:spPr>
        <a:xfrm>
          <a:off x="714630" y="3487344"/>
          <a:ext cx="2884721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A2D78-C922-45F4-ACE1-C0450E2AEA4D}">
      <dsp:nvSpPr>
        <dsp:cNvPr id="0" name=""/>
        <dsp:cNvSpPr/>
      </dsp:nvSpPr>
      <dsp:spPr>
        <a:xfrm>
          <a:off x="270242" y="3265150"/>
          <a:ext cx="2175889" cy="130553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Autonomic changes</a:t>
          </a:r>
          <a:endParaRPr lang="en-US" sz="2600" kern="1200" dirty="0"/>
        </a:p>
      </dsp:txBody>
      <dsp:txXfrm>
        <a:off x="308480" y="3303388"/>
        <a:ext cx="2099413" cy="1229057"/>
      </dsp:txXfrm>
    </dsp:sp>
    <dsp:sp modelId="{7160CA94-6014-4395-AAC4-40F46D2388EE}">
      <dsp:nvSpPr>
        <dsp:cNvPr id="0" name=""/>
        <dsp:cNvSpPr/>
      </dsp:nvSpPr>
      <dsp:spPr>
        <a:xfrm rot="16200000">
          <a:off x="2792604" y="2671386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7D695-133F-44C2-92EF-639DD1243500}">
      <dsp:nvSpPr>
        <dsp:cNvPr id="0" name=""/>
        <dsp:cNvSpPr/>
      </dsp:nvSpPr>
      <dsp:spPr>
        <a:xfrm>
          <a:off x="3164174" y="3265150"/>
          <a:ext cx="2175889" cy="1305533"/>
        </a:xfrm>
        <a:prstGeom prst="roundRect">
          <a:avLst>
            <a:gd name="adj" fmla="val 10000"/>
          </a:avLst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C00000"/>
              </a:solidFill>
            </a:rPr>
            <a:t>Language or auditory disorders </a:t>
          </a:r>
          <a:endParaRPr lang="en-US" sz="2600" kern="1200" dirty="0">
            <a:solidFill>
              <a:srgbClr val="C00000"/>
            </a:solidFill>
          </a:endParaRPr>
        </a:p>
      </dsp:txBody>
      <dsp:txXfrm>
        <a:off x="3202412" y="3303388"/>
        <a:ext cx="2099413" cy="1229057"/>
      </dsp:txXfrm>
    </dsp:sp>
    <dsp:sp modelId="{A3D64F21-8238-4643-8656-5A8FDA9138AD}">
      <dsp:nvSpPr>
        <dsp:cNvPr id="0" name=""/>
        <dsp:cNvSpPr/>
      </dsp:nvSpPr>
      <dsp:spPr>
        <a:xfrm rot="16200000">
          <a:off x="2792604" y="1039469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8086B-F50E-48EB-874E-764689CA85B4}">
      <dsp:nvSpPr>
        <dsp:cNvPr id="0" name=""/>
        <dsp:cNvSpPr/>
      </dsp:nvSpPr>
      <dsp:spPr>
        <a:xfrm>
          <a:off x="3164174" y="1633233"/>
          <a:ext cx="2175889" cy="1305533"/>
        </a:xfrm>
        <a:prstGeom prst="roundRect">
          <a:avLst>
            <a:gd name="adj" fmla="val 10000"/>
          </a:avLst>
        </a:prstGeom>
        <a:solidFill>
          <a:srgbClr val="FFFF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Apnea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202412" y="1671471"/>
        <a:ext cx="2099413" cy="1229057"/>
      </dsp:txXfrm>
    </dsp:sp>
    <dsp:sp modelId="{D1A4B60F-FF37-416C-A0A4-FA77E2279894}">
      <dsp:nvSpPr>
        <dsp:cNvPr id="0" name=""/>
        <dsp:cNvSpPr/>
      </dsp:nvSpPr>
      <dsp:spPr>
        <a:xfrm>
          <a:off x="3608563" y="223510"/>
          <a:ext cx="2884721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A4780-2401-41ED-93C5-4BFBFAA7A8D0}">
      <dsp:nvSpPr>
        <dsp:cNvPr id="0" name=""/>
        <dsp:cNvSpPr/>
      </dsp:nvSpPr>
      <dsp:spPr>
        <a:xfrm>
          <a:off x="3164174" y="1316"/>
          <a:ext cx="2175889" cy="13055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Sleep deprivation</a:t>
          </a:r>
          <a:endParaRPr lang="en-US" sz="2600" kern="1200" dirty="0"/>
        </a:p>
      </dsp:txBody>
      <dsp:txXfrm>
        <a:off x="3202412" y="39554"/>
        <a:ext cx="2099413" cy="1229057"/>
      </dsp:txXfrm>
    </dsp:sp>
    <dsp:sp modelId="{75730947-587A-4381-BEF7-27AB82D9532A}">
      <dsp:nvSpPr>
        <dsp:cNvPr id="0" name=""/>
        <dsp:cNvSpPr/>
      </dsp:nvSpPr>
      <dsp:spPr>
        <a:xfrm rot="5400000">
          <a:off x="5686537" y="1039469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7ABFC-EC5F-446B-97AA-8AC159D86903}">
      <dsp:nvSpPr>
        <dsp:cNvPr id="0" name=""/>
        <dsp:cNvSpPr/>
      </dsp:nvSpPr>
      <dsp:spPr>
        <a:xfrm>
          <a:off x="6058106" y="1316"/>
          <a:ext cx="2175889" cy="1305533"/>
        </a:xfrm>
        <a:prstGeom prst="roundRect">
          <a:avLst>
            <a:gd name="adj" fmla="val 10000"/>
          </a:avLst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Tachycardia</a:t>
          </a:r>
        </a:p>
      </dsp:txBody>
      <dsp:txXfrm>
        <a:off x="6096344" y="39554"/>
        <a:ext cx="2099413" cy="1229057"/>
      </dsp:txXfrm>
    </dsp:sp>
    <dsp:sp modelId="{12A364C2-4DB8-41A5-B8F1-CDC8CAE2D153}">
      <dsp:nvSpPr>
        <dsp:cNvPr id="0" name=""/>
        <dsp:cNvSpPr/>
      </dsp:nvSpPr>
      <dsp:spPr>
        <a:xfrm rot="5400000">
          <a:off x="5686537" y="2671386"/>
          <a:ext cx="1622705" cy="1958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D86D9-BBDC-4C55-BEF2-6CC3B0D049D4}">
      <dsp:nvSpPr>
        <dsp:cNvPr id="0" name=""/>
        <dsp:cNvSpPr/>
      </dsp:nvSpPr>
      <dsp:spPr>
        <a:xfrm>
          <a:off x="6058106" y="1633233"/>
          <a:ext cx="2175889" cy="1305533"/>
        </a:xfrm>
        <a:prstGeom prst="roundRect">
          <a:avLst>
            <a:gd name="adj" fmla="val 10000"/>
          </a:avLst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ICH</a:t>
          </a:r>
          <a:endParaRPr lang="en-US" sz="2600" kern="1200" dirty="0"/>
        </a:p>
      </dsp:txBody>
      <dsp:txXfrm>
        <a:off x="6096344" y="1671471"/>
        <a:ext cx="2099413" cy="1229057"/>
      </dsp:txXfrm>
    </dsp:sp>
    <dsp:sp modelId="{E649569B-8BCD-4AAE-BC33-E9B99255857F}">
      <dsp:nvSpPr>
        <dsp:cNvPr id="0" name=""/>
        <dsp:cNvSpPr/>
      </dsp:nvSpPr>
      <dsp:spPr>
        <a:xfrm>
          <a:off x="6058106" y="3265150"/>
          <a:ext cx="2175889" cy="130553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Hypoxia</a:t>
          </a:r>
          <a:endParaRPr lang="en-US" sz="2600" kern="1200" dirty="0"/>
        </a:p>
      </dsp:txBody>
      <dsp:txXfrm>
        <a:off x="6096344" y="3303388"/>
        <a:ext cx="2099413" cy="122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D239-4D6F-4C27-BD7D-44947263C5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FDF1-19BF-40AE-9AB3-F3170CAC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FDF1-19BF-40AE-9AB3-F3170CAC98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EC089A-EA18-47E4-B30A-6AC1C806B11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92B5D6-0FED-45BD-BC0B-A8DBDCB328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257672"/>
          </a:xfrm>
        </p:spPr>
        <p:txBody>
          <a:bodyPr/>
          <a:lstStyle/>
          <a:p>
            <a:r>
              <a:rPr lang="en-US" dirty="0" err="1" smtClean="0"/>
              <a:t>Hamideh</a:t>
            </a:r>
            <a:r>
              <a:rPr lang="en-US" dirty="0" smtClean="0"/>
              <a:t> </a:t>
            </a:r>
            <a:r>
              <a:rPr lang="en-US" dirty="0" err="1" smtClean="0"/>
              <a:t>nikzad</a:t>
            </a:r>
            <a:endParaRPr lang="en-US" dirty="0" smtClean="0"/>
          </a:p>
          <a:p>
            <a:r>
              <a:rPr lang="en-US" dirty="0" err="1" smtClean="0"/>
              <a:t>Nidcap</a:t>
            </a:r>
            <a:r>
              <a:rPr lang="en-US" dirty="0" smtClean="0"/>
              <a:t> certified</a:t>
            </a:r>
            <a:endParaRPr lang="fa-IR" dirty="0" smtClean="0"/>
          </a:p>
          <a:p>
            <a:r>
              <a:rPr lang="fa-IR" dirty="0" smtClean="0">
                <a:cs typeface="2  Elm" panose="00000400000000000000" pitchFamily="2" charset="-78"/>
              </a:rPr>
              <a:t>1404</a:t>
            </a:r>
          </a:p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مرکز آموزشی درمانی الزهرا -تبریز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ALARM FATIGUE IN NICU</a:t>
            </a:r>
            <a:br>
              <a:rPr lang="en-US" dirty="0" smtClean="0"/>
            </a:br>
            <a:r>
              <a:rPr lang="en-US" sz="2200" dirty="0">
                <a:solidFill>
                  <a:srgbClr val="002060"/>
                </a:solidFill>
              </a:rPr>
              <a:t>Understanding the Risks and Solutions to Improve Patient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2619375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Magnitude </a:t>
            </a:r>
            <a:r>
              <a:rPr lang="en-US" b="1" dirty="0"/>
              <a:t>of the Problem in NICU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a study in a NICU before intervention, only 31% of alarms were “true alarms” and 69% non‐actionable; after an Alarm Management Program, true alarms rose to 57% and non‐actionable fell to 43%.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/>
          <a:stretch/>
        </p:blipFill>
        <p:spPr>
          <a:xfrm rot="5400000">
            <a:off x="6177424" y="3551768"/>
            <a:ext cx="254979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572000"/>
          </a:xfrm>
        </p:spPr>
        <p:txBody>
          <a:bodyPr/>
          <a:lstStyle/>
          <a:p>
            <a:pPr lvl="0"/>
            <a:r>
              <a:rPr lang="en-US" dirty="0"/>
              <a:t>Studies: </a:t>
            </a:r>
            <a:r>
              <a:rPr lang="en-US" sz="2400" b="1" dirty="0"/>
              <a:t>Up to 85–95% of alarms are non-actionable</a:t>
            </a:r>
            <a:r>
              <a:rPr lang="en-US" sz="2400" dirty="0"/>
              <a:t> in NICUs</a:t>
            </a:r>
          </a:p>
          <a:p>
            <a:pPr lvl="0"/>
            <a:r>
              <a:rPr lang="en-US" dirty="0"/>
              <a:t>Average: </a:t>
            </a:r>
            <a:r>
              <a:rPr lang="en-US" b="1" dirty="0"/>
              <a:t>&gt;150 alarms per infant per day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175" y="3501009"/>
            <a:ext cx="252028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Contributing </a:t>
            </a:r>
            <a:r>
              <a:rPr lang="en-US" b="1" dirty="0"/>
              <a:t>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503920" cy="4572000"/>
          </a:xfrm>
        </p:spPr>
        <p:txBody>
          <a:bodyPr/>
          <a:lstStyle/>
          <a:p>
            <a:pPr lvl="0"/>
            <a:r>
              <a:rPr lang="en-US" dirty="0"/>
              <a:t>Sensitive alarm limits</a:t>
            </a:r>
          </a:p>
          <a:p>
            <a:pPr lvl="0"/>
            <a:r>
              <a:rPr lang="en-US" dirty="0"/>
              <a:t>Lack of standardization</a:t>
            </a:r>
          </a:p>
          <a:p>
            <a:pPr lvl="0"/>
            <a:r>
              <a:rPr lang="en-US" dirty="0"/>
              <a:t>Poor alarm customization</a:t>
            </a:r>
          </a:p>
          <a:p>
            <a:pPr lvl="0"/>
            <a:r>
              <a:rPr lang="en-US" dirty="0"/>
              <a:t>Equipment malfunction or artifact</a:t>
            </a:r>
          </a:p>
          <a:p>
            <a:r>
              <a:rPr lang="en-US" dirty="0"/>
              <a:t>High patient acuity and workload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42426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Alarm Fatigue in the NICU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frequency of false or non-actionable </a:t>
            </a:r>
            <a:r>
              <a:rPr lang="en-US" dirty="0" smtClean="0"/>
              <a:t>alarms</a:t>
            </a:r>
          </a:p>
          <a:p>
            <a:r>
              <a:rPr lang="en-US" dirty="0"/>
              <a:t>Overlapping alarms from multiple </a:t>
            </a:r>
            <a:r>
              <a:rPr lang="en-US" dirty="0" smtClean="0"/>
              <a:t>devices</a:t>
            </a:r>
          </a:p>
          <a:p>
            <a:r>
              <a:rPr lang="en-US" dirty="0"/>
              <a:t>Sensitivity settings not tailored to individual </a:t>
            </a:r>
            <a:r>
              <a:rPr lang="en-US" dirty="0" smtClean="0"/>
              <a:t>patients</a:t>
            </a:r>
          </a:p>
          <a:p>
            <a:r>
              <a:rPr lang="en-US" dirty="0"/>
              <a:t>Environmental noise </a:t>
            </a:r>
            <a:endParaRPr lang="en-US" dirty="0" smtClean="0"/>
          </a:p>
          <a:p>
            <a:r>
              <a:rPr lang="en-US" dirty="0"/>
              <a:t>Staffing constraints and workload pressure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0673269"/>
              </p:ext>
            </p:extLst>
          </p:nvPr>
        </p:nvGraphicFramePr>
        <p:xfrm>
          <a:off x="1219994" y="1527175"/>
          <a:ext cx="6667500" cy="4572000"/>
        </p:xfrm>
        <a:graphic>
          <a:graphicData uri="http://schemas.openxmlformats.org/drawingml/2006/table">
            <a:tbl>
              <a:tblPr/>
              <a:tblGrid>
                <a:gridCol w="2222500"/>
                <a:gridCol w="2222500"/>
                <a:gridCol w="22225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Cause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Description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NICU Examples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High Frequency of Alarms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Too many alarms in a short time; staff exposed to constant alerts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Multiple monitors per patient; 80–90% non-actionable alarms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Low Specificity / Poor Clinical Relevance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Alarms triggered by minor or irrelevant events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Baby movement; sensor displacement; temporary SpO₂ drops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Inadequate Alarm Settings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Default thresholds too sensitive; lack of patient-specific adjustments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Pulse oximeter alarms set to narrow range for all neonates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Environmental &amp; Workflow Factors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Noise, overlapping alarms, poor escalation systems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Open-bay NICU with simultaneous alarms; high ambient noise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Staff-Related Factors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Fatigue, stress, high workload reduce responsiveness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Long shifts; high nurse-to-patient ratio; delayed alarm response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2060"/>
                          </a:solidFill>
                        </a:rPr>
                        <a:t>Equipment Factors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2060"/>
                          </a:solidFill>
                        </a:rPr>
                        <a:t>Malfunctioning or inconsistent devices; confusing alarm sounds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Old monitors producing false alarms; multiple tones hard to distinguish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780928"/>
            <a:ext cx="5688632" cy="2814064"/>
          </a:xfrm>
        </p:spPr>
        <p:txBody>
          <a:bodyPr/>
          <a:lstStyle/>
          <a:p>
            <a:r>
              <a:rPr lang="en-US" dirty="0"/>
              <a:t>Delayed or missed responses to critical </a:t>
            </a:r>
            <a:r>
              <a:rPr lang="en-US" dirty="0" smtClean="0"/>
              <a:t>alarms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Increased </a:t>
            </a:r>
            <a:r>
              <a:rPr lang="en-US" dirty="0"/>
              <a:t>risk of adverse </a:t>
            </a:r>
            <a:r>
              <a:rPr lang="en-US" dirty="0" smtClean="0"/>
              <a:t>events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4788024" y="3429000"/>
            <a:ext cx="792088" cy="792088"/>
          </a:xfrm>
          <a:prstGeom prst="curvedLeftArrow">
            <a:avLst>
              <a:gd name="adj1" fmla="val 25000"/>
              <a:gd name="adj2" fmla="val 4919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Alarms\20251105_131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98" y="2420888"/>
            <a:ext cx="2736304" cy="24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Types of Alarms in the NICU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42456" cy="4572000"/>
          </a:xfrm>
        </p:spPr>
        <p:txBody>
          <a:bodyPr/>
          <a:lstStyle/>
          <a:p>
            <a:r>
              <a:rPr lang="en-US" dirty="0"/>
              <a:t>Cardiorespiratory monitor alarms (heart rate, apnea, oxygen saturation)</a:t>
            </a:r>
          </a:p>
          <a:p>
            <a:r>
              <a:rPr lang="en-US" dirty="0"/>
              <a:t>Ventilator </a:t>
            </a:r>
            <a:r>
              <a:rPr lang="en-US" dirty="0" smtClean="0"/>
              <a:t>alarms</a:t>
            </a:r>
            <a:endParaRPr lang="en-US" dirty="0"/>
          </a:p>
          <a:p>
            <a:r>
              <a:rPr lang="en-US" dirty="0"/>
              <a:t>Infusion pump alarms </a:t>
            </a:r>
            <a:endParaRPr lang="en-US" dirty="0" smtClean="0"/>
          </a:p>
          <a:p>
            <a:r>
              <a:rPr lang="en-US" dirty="0" smtClean="0"/>
              <a:t>Crib or incubator</a:t>
            </a:r>
          </a:p>
          <a:p>
            <a:r>
              <a:rPr lang="en-US" dirty="0" smtClean="0"/>
              <a:t>Humidifiers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164" y="238488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 </a:t>
            </a:r>
            <a:r>
              <a:rPr lang="en-US" b="1" dirty="0"/>
              <a:t>to Reduce Alarm 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Adjusting </a:t>
            </a:r>
            <a:r>
              <a:rPr lang="en-US" dirty="0"/>
              <a:t>alarm thresholds and delays appropriate for neonatal population. </a:t>
            </a:r>
            <a:endParaRPr lang="en-US" dirty="0" smtClean="0"/>
          </a:p>
          <a:p>
            <a:pPr lvl="0"/>
            <a:r>
              <a:rPr lang="en-US" dirty="0" smtClean="0"/>
              <a:t>Education </a:t>
            </a:r>
            <a:r>
              <a:rPr lang="en-US" dirty="0"/>
              <a:t>and training of staff </a:t>
            </a:r>
            <a:endParaRPr lang="en-US" dirty="0" smtClean="0"/>
          </a:p>
          <a:p>
            <a:pPr lvl="0"/>
            <a:r>
              <a:rPr lang="en-US" dirty="0" smtClean="0"/>
              <a:t>Device/Monitor </a:t>
            </a:r>
            <a:r>
              <a:rPr lang="en-US" dirty="0"/>
              <a:t>optimization and maintenance </a:t>
            </a:r>
          </a:p>
          <a:p>
            <a:pPr lvl="0"/>
            <a:r>
              <a:rPr lang="en-US" dirty="0" smtClean="0"/>
              <a:t>Multidisciplinary </a:t>
            </a:r>
            <a:r>
              <a:rPr lang="en-US" dirty="0"/>
              <a:t>team &amp; alarm </a:t>
            </a:r>
            <a:r>
              <a:rPr lang="en-US" dirty="0" smtClean="0"/>
              <a:t>management </a:t>
            </a:r>
            <a:r>
              <a:rPr lang="en-US" dirty="0"/>
              <a:t>program (AMP) 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Reduce </a:t>
            </a:r>
            <a:r>
              <a:rPr lang="en-US" dirty="0"/>
              <a:t>background </a:t>
            </a:r>
            <a:r>
              <a:rPr lang="en-US" dirty="0" smtClean="0"/>
              <a:t>noise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Technology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Smart alarms and integrated </a:t>
            </a:r>
            <a:r>
              <a:rPr lang="en-US" dirty="0" smtClean="0"/>
              <a:t>systems</a:t>
            </a:r>
            <a:endParaRPr lang="en-US" dirty="0"/>
          </a:p>
          <a:p>
            <a:pPr lvl="0"/>
            <a:r>
              <a:rPr lang="en-US" dirty="0"/>
              <a:t>Visual or silent alerts</a:t>
            </a:r>
          </a:p>
          <a:p>
            <a:pPr lvl="0"/>
            <a:r>
              <a:rPr lang="en-US" dirty="0"/>
              <a:t>Central monitoring stations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Single-family </a:t>
            </a:r>
            <a:r>
              <a:rPr lang="en-US" b="1" dirty="0"/>
              <a:t>room </a:t>
            </a:r>
            <a:r>
              <a:rPr lang="en-US" b="1" dirty="0" smtClean="0"/>
              <a:t>(SFR) NICUs are better </a:t>
            </a:r>
            <a:r>
              <a:rPr lang="en-US" b="1" dirty="0"/>
              <a:t>than open-bay 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Advantages of Single-Family Rooms (SFRs</a:t>
            </a:r>
            <a:r>
              <a:rPr lang="en-US" b="1" dirty="0" smtClean="0"/>
              <a:t>):</a:t>
            </a:r>
            <a:endParaRPr lang="en-US" b="1" dirty="0"/>
          </a:p>
          <a:p>
            <a:r>
              <a:rPr lang="en-US" dirty="0"/>
              <a:t>Lower noise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Improved </a:t>
            </a:r>
            <a:r>
              <a:rPr lang="en-US" dirty="0"/>
              <a:t>alarm </a:t>
            </a:r>
            <a:r>
              <a:rPr lang="en-US" dirty="0" smtClean="0"/>
              <a:t>clarity</a:t>
            </a:r>
          </a:p>
          <a:p>
            <a:r>
              <a:rPr lang="en-US" dirty="0" smtClean="0"/>
              <a:t>Reduced </a:t>
            </a:r>
            <a:r>
              <a:rPr lang="en-US" dirty="0"/>
              <a:t>sensory </a:t>
            </a:r>
            <a:r>
              <a:rPr lang="en-US" dirty="0" smtClean="0"/>
              <a:t>overload</a:t>
            </a:r>
            <a:endParaRPr lang="en-US" dirty="0"/>
          </a:p>
          <a:p>
            <a:r>
              <a:rPr lang="en-US" dirty="0"/>
              <a:t>Better </a:t>
            </a:r>
            <a:r>
              <a:rPr lang="en-US" dirty="0" smtClean="0"/>
              <a:t>customization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/>
          <a:stretch/>
        </p:blipFill>
        <p:spPr>
          <a:xfrm rot="5400000">
            <a:off x="6043806" y="2605266"/>
            <a:ext cx="2456225" cy="2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Auditory intervention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uterine environment protects the developing fetus from loud and high frequency sounds</a:t>
            </a:r>
          </a:p>
          <a:p>
            <a:endParaRPr lang="en-US" dirty="0" smtClean="0"/>
          </a:p>
          <a:p>
            <a:r>
              <a:rPr lang="en-US" dirty="0" smtClean="0"/>
              <a:t>But in the NICU this protection is lost  and harsh clinical environment is replaced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392A4F-705B-48D1-BFEF-58F5677C8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6" y="3933056"/>
            <a:ext cx="302339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5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But caveats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Nurses </a:t>
            </a:r>
            <a:r>
              <a:rPr lang="en-US" dirty="0"/>
              <a:t>may not hear alarms from other rooms as easily, so systems must ensure alarms are transmitted effectively </a:t>
            </a:r>
            <a:r>
              <a:rPr lang="en-US" dirty="0" smtClean="0"/>
              <a:t>(through </a:t>
            </a:r>
            <a:r>
              <a:rPr lang="en-US" dirty="0"/>
              <a:t>pagers, smartphones, or centralized monitoring).</a:t>
            </a:r>
          </a:p>
          <a:p>
            <a:r>
              <a:rPr lang="en-US" b="1" dirty="0"/>
              <a:t>Alarm escalation design</a:t>
            </a:r>
            <a:r>
              <a:rPr lang="en-US" dirty="0"/>
              <a:t> is critical — without a good secondary notification system, single rooms might </a:t>
            </a:r>
            <a:r>
              <a:rPr lang="en-US" i="1" dirty="0"/>
              <a:t>increase</a:t>
            </a:r>
            <a:r>
              <a:rPr lang="en-US" dirty="0"/>
              <a:t> response time to alarms.</a:t>
            </a:r>
          </a:p>
        </p:txBody>
      </p:sp>
    </p:spTree>
    <p:extLst>
      <p:ext uri="{BB962C8B-B14F-4D97-AF65-F5344CB8AC3E}">
        <p14:creationId xmlns:p14="http://schemas.microsoft.com/office/powerpoint/2010/main" val="21178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SFRs require </a:t>
            </a:r>
            <a:r>
              <a:rPr lang="en-US" b="1" dirty="0"/>
              <a:t>strong alarm communication systems</a:t>
            </a:r>
            <a:r>
              <a:rPr lang="en-US" dirty="0"/>
              <a:t> </a:t>
            </a:r>
            <a:r>
              <a:rPr lang="en-US" dirty="0" smtClean="0"/>
              <a:t>(mobile </a:t>
            </a:r>
            <a:r>
              <a:rPr lang="en-US" dirty="0"/>
              <a:t>devices, central monitoring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Inadequate design could cause </a:t>
            </a:r>
            <a:r>
              <a:rPr lang="en-US" b="1" dirty="0"/>
              <a:t>delayed responses</a:t>
            </a:r>
            <a:r>
              <a:rPr lang="en-US" dirty="0"/>
              <a:t> if alarms aren’t effectively transmitted.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ingle-family </a:t>
            </a:r>
            <a:r>
              <a:rPr lang="en-US" dirty="0">
                <a:solidFill>
                  <a:srgbClr val="C00000"/>
                </a:solidFill>
              </a:rPr>
              <a:t>room designs can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significantly </a:t>
            </a:r>
            <a:r>
              <a:rPr lang="en-US" dirty="0"/>
              <a:t>mitigate alarm fatigue and enhance patient safety.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74" y="292494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/>
          <a:lstStyle/>
          <a:p>
            <a:r>
              <a:rPr lang="en-US" b="1" dirty="0"/>
              <a:t>Role of Nurses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Report malfunctioning equipment</a:t>
            </a:r>
            <a:endParaRPr lang="en-US" dirty="0"/>
          </a:p>
          <a:p>
            <a:r>
              <a:rPr lang="en-US" dirty="0" smtClean="0"/>
              <a:t>Assess </a:t>
            </a:r>
            <a:r>
              <a:rPr lang="en-US" dirty="0"/>
              <a:t>alarm appropriateness per patient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dvocate </a:t>
            </a:r>
            <a:r>
              <a:rPr lang="en-US" dirty="0"/>
              <a:t>for policy changes</a:t>
            </a:r>
          </a:p>
          <a:p>
            <a:pPr lvl="0"/>
            <a:r>
              <a:rPr lang="en-US" dirty="0"/>
              <a:t>Participate in education and audits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78876"/>
            <a:ext cx="2832546" cy="21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Alarm fatigue threatens safety and well-being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alarms are non-actionable</a:t>
            </a:r>
          </a:p>
          <a:p>
            <a:pPr lvl="0"/>
            <a:r>
              <a:rPr lang="en-US" dirty="0"/>
              <a:t>Customization, education, and teamwork reduce fatigue</a:t>
            </a:r>
          </a:p>
          <a:p>
            <a:pPr lvl="0"/>
            <a:r>
              <a:rPr lang="en-US" dirty="0"/>
              <a:t>Nurses are key to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624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921" y="2090172"/>
            <a:ext cx="89237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your attention</a:t>
            </a:r>
            <a:endParaRPr lang="en-US" sz="54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2357707"/>
              </p:ext>
            </p:extLst>
          </p:nvPr>
        </p:nvGraphicFramePr>
        <p:xfrm>
          <a:off x="301625" y="1527175"/>
          <a:ext cx="8504238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749697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/>
                        <a:t>دسی بل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میزان</a:t>
                      </a:r>
                      <a:r>
                        <a:rPr lang="fa-IR" sz="2400" baseline="0" dirty="0" smtClean="0"/>
                        <a:t> صداهای ثبت شده در </a:t>
                      </a:r>
                      <a:r>
                        <a:rPr lang="en-US" sz="2400" baseline="0" dirty="0" smtClean="0"/>
                        <a:t>NICU</a:t>
                      </a:r>
                      <a:endParaRPr lang="en-US" sz="2400" dirty="0" smtClean="0"/>
                    </a:p>
                    <a:p>
                      <a:pPr algn="ctr" rtl="1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45 تا60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صداهای پس زمینه</a:t>
                      </a:r>
                      <a:r>
                        <a:rPr lang="fa-IR" baseline="0" dirty="0" smtClean="0"/>
                        <a:t> ای  محیط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صحبت کردن</a:t>
                      </a:r>
                      <a:r>
                        <a:rPr lang="fa-IR" baseline="0" dirty="0" smtClean="0"/>
                        <a:t> معمولی پیرامون بستر نوزاد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65 تا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آلارم پمپ انفوزیون </a:t>
                      </a:r>
                      <a:r>
                        <a:rPr lang="fa-IR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پالس اکسی</a:t>
                      </a:r>
                      <a:r>
                        <a:rPr lang="fa-IR" baseline="0" dirty="0" smtClean="0"/>
                        <a:t> متری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گریه نوزاد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زنگ تلفن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80 تا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ضربه انگشتان به انکوباتور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62 تا 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حباب درون لوله های ونتیلاتور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100 تا 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بستن</a:t>
                      </a:r>
                      <a:r>
                        <a:rPr lang="fa-IR" baseline="0" dirty="0" smtClean="0"/>
                        <a:t> درهای انکوباتور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Effect of noise on preterm infants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3858595"/>
              </p:ext>
            </p:extLst>
          </p:nvPr>
        </p:nvGraphicFramePr>
        <p:xfrm>
          <a:off x="301625" y="1593304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442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Auditory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interventions consist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359904" cy="4499992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ound </a:t>
            </a:r>
            <a:r>
              <a:rPr lang="en-US" sz="2400" dirty="0"/>
              <a:t>levels should not exceed an average of </a:t>
            </a:r>
            <a:r>
              <a:rPr lang="en-US" sz="2400" dirty="0">
                <a:latin typeface="+mj-lt"/>
              </a:rPr>
              <a:t>45</a:t>
            </a:r>
            <a:r>
              <a:rPr lang="en-US" sz="2400" dirty="0"/>
              <a:t> </a:t>
            </a:r>
            <a:r>
              <a:rPr lang="en-US" sz="2400" dirty="0" smtClean="0"/>
              <a:t>db. </a:t>
            </a:r>
          </a:p>
          <a:p>
            <a:r>
              <a:rPr lang="en-US" sz="2400" dirty="0"/>
              <a:t>Q</a:t>
            </a:r>
            <a:r>
              <a:rPr lang="en-US" sz="2400" dirty="0" smtClean="0"/>
              <a:t>uiet </a:t>
            </a:r>
            <a:r>
              <a:rPr lang="en-US" sz="2400" dirty="0"/>
              <a:t>conversations at baby’s </a:t>
            </a:r>
            <a:r>
              <a:rPr lang="en-US" sz="2400" dirty="0" smtClean="0"/>
              <a:t>bed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voiding </a:t>
            </a:r>
            <a:r>
              <a:rPr lang="en-US" sz="2400" dirty="0"/>
              <a:t>use of headphones</a:t>
            </a:r>
            <a:r>
              <a:rPr lang="en-US" sz="2400" dirty="0" smtClean="0"/>
              <a:t>/ </a:t>
            </a:r>
            <a:r>
              <a:rPr lang="en-US" sz="2400" dirty="0"/>
              <a:t>mobile </a:t>
            </a:r>
            <a:r>
              <a:rPr lang="en-US" sz="2400" dirty="0" smtClean="0"/>
              <a:t>phones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andling </a:t>
            </a:r>
            <a:r>
              <a:rPr lang="en-US" sz="2400" dirty="0"/>
              <a:t>doors and carts </a:t>
            </a:r>
            <a:r>
              <a:rPr lang="en-US" sz="2400" dirty="0" smtClean="0"/>
              <a:t>gently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ilencing </a:t>
            </a:r>
            <a:r>
              <a:rPr lang="en-US" sz="2400" dirty="0"/>
              <a:t>alarms promptly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Maternal  live singing (is beneficial)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49" y="3194720"/>
            <a:ext cx="237870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/>
          <a:lstStyle/>
          <a:p>
            <a:r>
              <a:rPr lang="en-US" b="1" dirty="0"/>
              <a:t>What is Alarm Fatigue?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5062336" cy="389418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 When </a:t>
            </a:r>
            <a:r>
              <a:rPr lang="en-US" dirty="0"/>
              <a:t>caregivers are exposed </a:t>
            </a:r>
            <a:r>
              <a:rPr lang="en-US" dirty="0" smtClean="0"/>
              <a:t>                                       to </a:t>
            </a:r>
            <a:r>
              <a:rPr lang="en-US" dirty="0"/>
              <a:t>many alarms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that </a:t>
            </a:r>
            <a:r>
              <a:rPr lang="en-US" dirty="0"/>
              <a:t>they </a:t>
            </a:r>
            <a:r>
              <a:rPr lang="en-US" dirty="0" smtClean="0"/>
              <a:t>become desensitized</a:t>
            </a:r>
          </a:p>
          <a:p>
            <a:pPr lvl="0"/>
            <a:r>
              <a:rPr lang="en-US" dirty="0" smtClean="0"/>
              <a:t>slower </a:t>
            </a:r>
            <a:r>
              <a:rPr lang="en-US" dirty="0"/>
              <a:t>to </a:t>
            </a:r>
            <a:r>
              <a:rPr lang="en-US" dirty="0" smtClean="0"/>
              <a:t>respond</a:t>
            </a:r>
          </a:p>
          <a:p>
            <a:pPr lvl="0"/>
            <a:r>
              <a:rPr lang="en-US" dirty="0" smtClean="0"/>
              <a:t>or </a:t>
            </a:r>
            <a:r>
              <a:rPr lang="en-US" dirty="0"/>
              <a:t>start ignoring </a:t>
            </a:r>
            <a:r>
              <a:rPr lang="en-US" dirty="0" smtClean="0"/>
              <a:t>alarms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474442" cy="2232248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>
            <a:off x="4398516" y="2852936"/>
            <a:ext cx="648072" cy="6840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Effects </a:t>
            </a:r>
            <a:r>
              <a:rPr lang="en-US" b="1" dirty="0"/>
              <a:t>on Nurses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5206352" cy="4572000"/>
          </a:xfrm>
        </p:spPr>
        <p:txBody>
          <a:bodyPr/>
          <a:lstStyle/>
          <a:p>
            <a:r>
              <a:rPr lang="en-US" dirty="0"/>
              <a:t>Increased stress and anxiety</a:t>
            </a:r>
          </a:p>
          <a:p>
            <a:pPr lvl="0"/>
            <a:r>
              <a:rPr lang="en-US" dirty="0" smtClean="0"/>
              <a:t>Decreased </a:t>
            </a:r>
            <a:r>
              <a:rPr lang="en-US" dirty="0"/>
              <a:t>job satisfaction</a:t>
            </a:r>
          </a:p>
          <a:p>
            <a:pPr lvl="0"/>
            <a:r>
              <a:rPr lang="en-US" dirty="0"/>
              <a:t>Burnout and compassion fatigue</a:t>
            </a:r>
          </a:p>
          <a:p>
            <a:pPr lvl="0"/>
            <a:r>
              <a:rPr lang="en-US" dirty="0" smtClean="0"/>
              <a:t>Impaired focus and teamwork</a:t>
            </a: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/>
          <a:stretch/>
        </p:blipFill>
        <p:spPr>
          <a:xfrm rot="5400000">
            <a:off x="6002511" y="1841401"/>
            <a:ext cx="24675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on Patients and Families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7" y="1772817"/>
            <a:ext cx="5904656" cy="439824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Interrupted sleep and rest</a:t>
            </a:r>
          </a:p>
          <a:p>
            <a:pPr lvl="0"/>
            <a:r>
              <a:rPr lang="en-US" dirty="0" smtClean="0"/>
              <a:t> Increased </a:t>
            </a:r>
            <a:r>
              <a:rPr lang="en-US" dirty="0"/>
              <a:t>stress for infants </a:t>
            </a:r>
            <a:r>
              <a:rPr lang="en-US" dirty="0" smtClean="0"/>
              <a:t>and</a:t>
            </a:r>
          </a:p>
          <a:p>
            <a:pPr marL="0" lvl="0" indent="0">
              <a:buNone/>
            </a:pPr>
            <a:r>
              <a:rPr lang="en-US" dirty="0" smtClean="0"/>
              <a:t>     families</a:t>
            </a:r>
          </a:p>
          <a:p>
            <a:pPr lvl="0"/>
            <a:r>
              <a:rPr lang="en-US" dirty="0" smtClean="0"/>
              <a:t> Delayed </a:t>
            </a:r>
            <a:r>
              <a:rPr lang="en-US" dirty="0"/>
              <a:t>response to true 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emergencies</a:t>
            </a:r>
            <a:endParaRPr lang="en-US" dirty="0"/>
          </a:p>
          <a:p>
            <a:pPr lvl="0"/>
            <a:r>
              <a:rPr lang="en-US" dirty="0" smtClean="0"/>
              <a:t> Potential </a:t>
            </a:r>
            <a:r>
              <a:rPr lang="en-US" dirty="0"/>
              <a:t>for adverse outcomes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4134" y="2216867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Why </a:t>
            </a:r>
            <a:r>
              <a:rPr lang="en-US" b="1" dirty="0"/>
              <a:t>Focus on the NICU?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                      Neonates </a:t>
            </a:r>
            <a:r>
              <a:rPr lang="en-US" dirty="0"/>
              <a:t>are </a:t>
            </a:r>
            <a:r>
              <a:rPr lang="en-US" dirty="0" smtClean="0"/>
              <a:t>high‐risk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physiological changes </a:t>
            </a:r>
            <a:r>
              <a:rPr lang="en-US" dirty="0" smtClean="0"/>
              <a:t>rapid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monitoring </a:t>
            </a:r>
            <a:r>
              <a:rPr lang="en-US" dirty="0" smtClean="0"/>
              <a:t>essential </a:t>
            </a:r>
            <a:endParaRPr lang="en-US" dirty="0"/>
          </a:p>
          <a:p>
            <a:pPr lvl="0"/>
            <a:r>
              <a:rPr lang="en-US" dirty="0" smtClean="0"/>
              <a:t>Alarm </a:t>
            </a:r>
            <a:r>
              <a:rPr lang="en-US" dirty="0"/>
              <a:t>fatigue undermines patient safety.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3359865" cy="20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5158</TotalTime>
  <Words>726</Words>
  <Application>Microsoft Office PowerPoint</Application>
  <PresentationFormat>On-screen Show (4:3)</PresentationFormat>
  <Paragraphs>161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2  Elm</vt:lpstr>
      <vt:lpstr>B Titr</vt:lpstr>
      <vt:lpstr>Calibri</vt:lpstr>
      <vt:lpstr>Georgia</vt:lpstr>
      <vt:lpstr>Times New Roman</vt:lpstr>
      <vt:lpstr>Wingdings</vt:lpstr>
      <vt:lpstr>Wingdings 2</vt:lpstr>
      <vt:lpstr>Civic</vt:lpstr>
      <vt:lpstr> ALARM FATIGUE IN NICU Understanding the Risks and Solutions to Improve Patient Safety</vt:lpstr>
      <vt:lpstr>Auditory intervention</vt:lpstr>
      <vt:lpstr>PowerPoint Presentation</vt:lpstr>
      <vt:lpstr>Effect of noise on preterm infants</vt:lpstr>
      <vt:lpstr>      Auditory interventions consist </vt:lpstr>
      <vt:lpstr>What is Alarm Fatigue?</vt:lpstr>
      <vt:lpstr>      Effects on Nurses </vt:lpstr>
      <vt:lpstr>Effects on Patients and Families </vt:lpstr>
      <vt:lpstr>  Why Focus on the NICU? </vt:lpstr>
      <vt:lpstr> Magnitude of the Problem in NICU </vt:lpstr>
      <vt:lpstr>PowerPoint Presentation</vt:lpstr>
      <vt:lpstr>        Contributing Factors </vt:lpstr>
      <vt:lpstr>Causes of Alarm Fatigue in the NICU</vt:lpstr>
      <vt:lpstr>PowerPoint Presentation</vt:lpstr>
      <vt:lpstr>PowerPoint Presentation</vt:lpstr>
      <vt:lpstr>Common Types of Alarms in the NICU</vt:lpstr>
      <vt:lpstr>Strategies to Reduce Alarm Fatigue</vt:lpstr>
      <vt:lpstr>Technology Solutions </vt:lpstr>
      <vt:lpstr>Single-family room (SFR) NICUs are better than open-bay NICUs</vt:lpstr>
      <vt:lpstr> But caveats are:</vt:lpstr>
      <vt:lpstr>Cautions</vt:lpstr>
      <vt:lpstr>PowerPoint Presentation</vt:lpstr>
      <vt:lpstr>Role of Nurses 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</dc:creator>
  <cp:lastModifiedBy>a</cp:lastModifiedBy>
  <cp:revision>86</cp:revision>
  <dcterms:created xsi:type="dcterms:W3CDTF">2025-10-12T06:02:05Z</dcterms:created>
  <dcterms:modified xsi:type="dcterms:W3CDTF">2025-11-18T09:19:36Z</dcterms:modified>
</cp:coreProperties>
</file>