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9" r:id="rId5"/>
    <p:sldId id="259" r:id="rId6"/>
    <p:sldId id="265" r:id="rId7"/>
    <p:sldId id="267" r:id="rId8"/>
    <p:sldId id="268" r:id="rId9"/>
    <p:sldId id="278" r:id="rId10"/>
    <p:sldId id="307" r:id="rId11"/>
    <p:sldId id="292" r:id="rId12"/>
    <p:sldId id="293" r:id="rId13"/>
    <p:sldId id="308" r:id="rId14"/>
    <p:sldId id="309" r:id="rId15"/>
    <p:sldId id="310" r:id="rId16"/>
    <p:sldId id="311" r:id="rId17"/>
    <p:sldId id="279" r:id="rId18"/>
    <p:sldId id="269" r:id="rId19"/>
    <p:sldId id="270" r:id="rId20"/>
    <p:sldId id="271" r:id="rId21"/>
    <p:sldId id="260" r:id="rId22"/>
    <p:sldId id="261" r:id="rId23"/>
    <p:sldId id="301" r:id="rId24"/>
    <p:sldId id="300" r:id="rId25"/>
    <p:sldId id="263" r:id="rId26"/>
    <p:sldId id="303" r:id="rId27"/>
    <p:sldId id="304" r:id="rId28"/>
    <p:sldId id="298" r:id="rId29"/>
    <p:sldId id="297" r:id="rId30"/>
    <p:sldId id="302" r:id="rId31"/>
    <p:sldId id="305" r:id="rId32"/>
    <p:sldId id="314" r:id="rId33"/>
    <p:sldId id="272" r:id="rId34"/>
    <p:sldId id="312" r:id="rId35"/>
    <p:sldId id="313" r:id="rId36"/>
    <p:sldId id="290" r:id="rId37"/>
    <p:sldId id="291" r:id="rId38"/>
    <p:sldId id="264" r:id="rId39"/>
    <p:sldId id="282" r:id="rId40"/>
    <p:sldId id="274" r:id="rId41"/>
    <p:sldId id="315" r:id="rId42"/>
    <p:sldId id="323" r:id="rId43"/>
    <p:sldId id="316" r:id="rId44"/>
    <p:sldId id="325" r:id="rId45"/>
    <p:sldId id="318" r:id="rId46"/>
    <p:sldId id="319" r:id="rId47"/>
    <p:sldId id="324" r:id="rId48"/>
    <p:sldId id="32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F2A863-132A-4BAC-ABA0-2F337ECD1D14}">
          <p14:sldIdLst>
            <p14:sldId id="256"/>
            <p14:sldId id="257"/>
            <p14:sldId id="258"/>
            <p14:sldId id="289"/>
            <p14:sldId id="259"/>
            <p14:sldId id="265"/>
            <p14:sldId id="267"/>
            <p14:sldId id="268"/>
            <p14:sldId id="278"/>
            <p14:sldId id="307"/>
            <p14:sldId id="292"/>
            <p14:sldId id="293"/>
            <p14:sldId id="308"/>
            <p14:sldId id="309"/>
            <p14:sldId id="310"/>
            <p14:sldId id="311"/>
            <p14:sldId id="279"/>
            <p14:sldId id="269"/>
            <p14:sldId id="270"/>
            <p14:sldId id="271"/>
            <p14:sldId id="260"/>
            <p14:sldId id="261"/>
            <p14:sldId id="301"/>
            <p14:sldId id="300"/>
            <p14:sldId id="263"/>
            <p14:sldId id="303"/>
            <p14:sldId id="304"/>
            <p14:sldId id="298"/>
            <p14:sldId id="297"/>
            <p14:sldId id="302"/>
            <p14:sldId id="305"/>
            <p14:sldId id="314"/>
            <p14:sldId id="272"/>
            <p14:sldId id="312"/>
            <p14:sldId id="313"/>
            <p14:sldId id="290"/>
            <p14:sldId id="291"/>
            <p14:sldId id="264"/>
            <p14:sldId id="282"/>
            <p14:sldId id="274"/>
            <p14:sldId id="315"/>
            <p14:sldId id="323"/>
            <p14:sldId id="316"/>
            <p14:sldId id="325"/>
            <p14:sldId id="318"/>
            <p14:sldId id="319"/>
            <p14:sldId id="324"/>
            <p14:sldId id="322"/>
          </p14:sldIdLst>
        </p14:section>
        <p14:section name="Untitled Section" id="{36224466-AA10-4F2B-9F6C-0C1EFCE90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30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92555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D16496-40AD-4E4D-96BF-C6F33E9781E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329184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297423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243917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316760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D16496-40AD-4E4D-96BF-C6F33E9781E0}"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178022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D16496-40AD-4E4D-96BF-C6F33E9781E0}" type="datetimeFigureOut">
              <a:rPr lang="en-US" smtClean="0"/>
              <a:t>11/19/2025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4647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4122621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327483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162761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D16496-40AD-4E4D-96BF-C6F33E9781E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399040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D16496-40AD-4E4D-96BF-C6F33E9781E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330622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D16496-40AD-4E4D-96BF-C6F33E9781E0}"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171377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D16496-40AD-4E4D-96BF-C6F33E9781E0}"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47759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16496-40AD-4E4D-96BF-C6F33E9781E0}"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218226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D16496-40AD-4E4D-96BF-C6F33E9781E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261729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D16496-40AD-4E4D-96BF-C6F33E9781E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1D0F3B6-2299-4C23-AC3C-A3B000CAD5B1}" type="slidenum">
              <a:rPr lang="en-US" smtClean="0"/>
              <a:t>‹#›</a:t>
            </a:fld>
            <a:endParaRPr lang="en-US"/>
          </a:p>
        </p:txBody>
      </p:sp>
    </p:spTree>
    <p:extLst>
      <p:ext uri="{BB962C8B-B14F-4D97-AF65-F5344CB8AC3E}">
        <p14:creationId xmlns:p14="http://schemas.microsoft.com/office/powerpoint/2010/main" val="134284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D16496-40AD-4E4D-96BF-C6F33E9781E0}" type="datetimeFigureOut">
              <a:rPr lang="en-US" smtClean="0"/>
              <a:t>11/19/2025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1D0F3B6-2299-4C23-AC3C-A3B000CAD5B1}" type="slidenum">
              <a:rPr lang="en-US" smtClean="0"/>
              <a:t>‹#›</a:t>
            </a:fld>
            <a:endParaRPr lang="en-US"/>
          </a:p>
        </p:txBody>
      </p:sp>
    </p:spTree>
    <p:extLst>
      <p:ext uri="{BB962C8B-B14F-4D97-AF65-F5344CB8AC3E}">
        <p14:creationId xmlns:p14="http://schemas.microsoft.com/office/powerpoint/2010/main" val="2902159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337" y="1545551"/>
            <a:ext cx="8825658" cy="2677648"/>
          </a:xfrm>
        </p:spPr>
        <p:txBody>
          <a:bodyPr>
            <a:normAutofit/>
          </a:bodyPr>
          <a:lstStyle/>
          <a:p>
            <a:pPr algn="ctr"/>
            <a:r>
              <a:rPr lang="fa-IR" b="1" dirty="0" smtClean="0">
                <a:cs typeface="B Nazanin" panose="00000400000000000000" pitchFamily="2" charset="-78"/>
              </a:rPr>
              <a:t>پیشگیری از عفونت های قابل انتقال از مراقبین نوزاد در بخش مراقبت های ویژه نوزادان</a:t>
            </a:r>
            <a:endParaRPr lang="en-US" b="1" dirty="0">
              <a:cs typeface="B Nazanin" panose="00000400000000000000" pitchFamily="2" charset="-78"/>
            </a:endParaRPr>
          </a:p>
        </p:txBody>
      </p:sp>
      <p:sp>
        <p:nvSpPr>
          <p:cNvPr id="3" name="Subtitle 2"/>
          <p:cNvSpPr>
            <a:spLocks noGrp="1"/>
          </p:cNvSpPr>
          <p:nvPr>
            <p:ph type="subTitle" idx="1"/>
          </p:nvPr>
        </p:nvSpPr>
        <p:spPr/>
        <p:txBody>
          <a:bodyPr>
            <a:normAutofit fontScale="25000" lnSpcReduction="20000"/>
          </a:bodyPr>
          <a:lstStyle/>
          <a:p>
            <a:pPr algn="ctr" rtl="1"/>
            <a:r>
              <a:rPr lang="fa-IR" sz="11200" dirty="0" smtClean="0">
                <a:cs typeface="B Nazanin" panose="00000400000000000000" pitchFamily="2" charset="-78"/>
              </a:rPr>
              <a:t>مینا سلیمی</a:t>
            </a:r>
          </a:p>
          <a:p>
            <a:pPr algn="ctr" rtl="1"/>
            <a:endParaRPr lang="fa-IR" sz="2400" dirty="0">
              <a:cs typeface="B Nazanin" panose="00000400000000000000" pitchFamily="2" charset="-78"/>
            </a:endParaRPr>
          </a:p>
          <a:p>
            <a:pPr algn="ctr" rtl="1"/>
            <a:r>
              <a:rPr lang="fa-IR" sz="12800" dirty="0" smtClean="0">
                <a:cs typeface="B Nazanin" panose="00000400000000000000" pitchFamily="2" charset="-78"/>
              </a:rPr>
              <a:t>کارشناسی ارشد پرستاری مراقبت های ویژه نوزادان</a:t>
            </a:r>
          </a:p>
        </p:txBody>
      </p:sp>
    </p:spTree>
    <p:extLst>
      <p:ext uri="{BB962C8B-B14F-4D97-AF65-F5344CB8AC3E}">
        <p14:creationId xmlns:p14="http://schemas.microsoft.com/office/powerpoint/2010/main" val="4197837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لباس کار و روپوش مراقبین سلامت</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457200" indent="-457200" algn="r" rtl="1">
              <a:buFont typeface="+mj-lt"/>
              <a:buAutoNum type="arabicPeriod"/>
            </a:pPr>
            <a:r>
              <a:rPr lang="fa-IR" sz="2000" dirty="0" smtClean="0">
                <a:cs typeface="B Nazanin" panose="00000400000000000000" pitchFamily="2" charset="-78"/>
              </a:rPr>
              <a:t>پرسنلی که از بیمار به صورت مستقیم مراقبت میکنند، دو سری یا بیش تر روپوش در دسترس داشته باشند.</a:t>
            </a:r>
          </a:p>
          <a:p>
            <a:pPr marL="457200" indent="-457200" algn="r" rtl="1">
              <a:buFont typeface="+mj-lt"/>
              <a:buAutoNum type="arabicPeriod"/>
            </a:pPr>
            <a:r>
              <a:rPr lang="fa-IR" sz="2000" dirty="0" smtClean="0">
                <a:cs typeface="B Nazanin" panose="00000400000000000000" pitchFamily="2" charset="-78"/>
              </a:rPr>
              <a:t>برای شستن لباس کار ، دسترسی راحت و اقتصادی به لنژ داشته باشند. توصیه می شود در بیمارستان ها ، شرایطی فرآهم شود تا به صورت رایگان یا با هزینه کم، لباس کار پرسنل شسته شود.</a:t>
            </a:r>
          </a:p>
          <a:p>
            <a:pPr marL="457200" indent="-457200" algn="r" rtl="1">
              <a:buFont typeface="+mj-lt"/>
              <a:buAutoNum type="arabicPeriod"/>
            </a:pPr>
            <a:r>
              <a:rPr lang="fa-IR" sz="2000" dirty="0" smtClean="0">
                <a:cs typeface="B Nazanin" panose="00000400000000000000" pitchFamily="2" charset="-78"/>
              </a:rPr>
              <a:t>در نظر گرفتن مکانی برای لباس پرسنل که بتوانند قبل از تماس با بیماران یا محیط پیرامون بیمار لباس خود را تعویض نمایند.</a:t>
            </a:r>
          </a:p>
          <a:p>
            <a:pPr marL="457200" indent="-457200" algn="r" rtl="1">
              <a:buFont typeface="+mj-lt"/>
              <a:buAutoNum type="arabicPeriod"/>
            </a:pPr>
            <a:r>
              <a:rPr lang="fa-IR" sz="2000" dirty="0" smtClean="0">
                <a:cs typeface="B Nazanin" panose="00000400000000000000" pitchFamily="2" charset="-78"/>
              </a:rPr>
              <a:t>اگر چه ایده است که لباس مراقبین بعد از استفاده روزانه شسته شود، با توجه به شرایط هر مرکز ، حداقل هفته ای یکبار و نیز هر زمانی که آلودگی قابل رویت دارد شسته شود.</a:t>
            </a:r>
            <a:endParaRPr lang="en-US"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66254" y="973634"/>
            <a:ext cx="2691245" cy="1507097"/>
          </a:xfrm>
          <a:prstGeom prst="rect">
            <a:avLst/>
          </a:prstGeom>
        </p:spPr>
      </p:pic>
    </p:spTree>
    <p:extLst>
      <p:ext uri="{BB962C8B-B14F-4D97-AF65-F5344CB8AC3E}">
        <p14:creationId xmlns:p14="http://schemas.microsoft.com/office/powerpoint/2010/main" val="3200637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کوتاهی ناخن در مراقبین سلامت</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endParaRPr lang="en-US" sz="2000" b="1" dirty="0">
              <a:cs typeface="B Nazanin" panose="00000400000000000000" pitchFamily="2" charset="-78"/>
            </a:endParaRPr>
          </a:p>
        </p:txBody>
      </p:sp>
      <p:sp>
        <p:nvSpPr>
          <p:cNvPr id="4" name="Rounded Rectangle 3"/>
          <p:cNvSpPr/>
          <p:nvPr/>
        </p:nvSpPr>
        <p:spPr>
          <a:xfrm>
            <a:off x="542441" y="2743200"/>
            <a:ext cx="10631837" cy="1983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b="1" dirty="0" smtClean="0">
                <a:cs typeface="B Nazanin" panose="00000400000000000000" pitchFamily="2" charset="-78"/>
              </a:rPr>
              <a:t>بلندكردن ناخن ها و لاك زدن باعث تجمع باكتري زير ناخن مي شود؛ علاوه بر اين بسياري از افراد به دليل ترس از شكستن ناخن هاي بلندشان، از شستن صحيح آن ها اجتناب مي كنند كه اين خود مشكل بزرگتري است.</a:t>
            </a:r>
            <a:endParaRPr lang="fa-IR" sz="2000" b="1" dirty="0">
              <a:cs typeface="B Nazanin" panose="00000400000000000000" pitchFamily="2" charset="-78"/>
            </a:endParaRPr>
          </a:p>
        </p:txBody>
      </p:sp>
    </p:spTree>
    <p:extLst>
      <p:ext uri="{BB962C8B-B14F-4D97-AF65-F5344CB8AC3E}">
        <p14:creationId xmlns:p14="http://schemas.microsoft.com/office/powerpoint/2010/main" val="2566072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استفاده از تلفن همراه</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038386" y="2603500"/>
            <a:ext cx="9934414" cy="207698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cs typeface="B Nazanin" panose="00000400000000000000" pitchFamily="2" charset="-78"/>
              </a:rPr>
              <a:t>با توجه به خطر انتقال عفونت های بیمارستانی از طریق تلفن همراه پیشنهاد می گردد پزشکان و پرستاران  از تلفن های همراه در محدوده ی کاری خود استفاده نکرده ودر موارد ضروری بلافاصله پس از هر تماس دستها را شسته و تلفن ها را با ضد عفونی کننده ها تمیز نمایید.</a:t>
            </a:r>
            <a:endParaRPr lang="fa-IR" sz="2000" b="1" dirty="0">
              <a:cs typeface="B Nazanin" panose="00000400000000000000" pitchFamily="2" charset="-78"/>
            </a:endParaRPr>
          </a:p>
        </p:txBody>
      </p:sp>
    </p:spTree>
    <p:extLst>
      <p:ext uri="{BB962C8B-B14F-4D97-AF65-F5344CB8AC3E}">
        <p14:creationId xmlns:p14="http://schemas.microsoft.com/office/powerpoint/2010/main" val="1538622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تجهیزات حفاظت فردی</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b="1" dirty="0" smtClean="0">
                <a:cs typeface="B Nazanin" panose="00000400000000000000" pitchFamily="2" charset="-78"/>
              </a:rPr>
              <a:t>الف</a:t>
            </a:r>
            <a:r>
              <a:rPr lang="fa-IR" sz="2000" b="1" dirty="0">
                <a:cs typeface="B Nazanin" panose="00000400000000000000" pitchFamily="2" charset="-78"/>
              </a:rPr>
              <a:t>. دستکش:</a:t>
            </a:r>
          </a:p>
          <a:p>
            <a:pPr marL="0" indent="0" algn="r" rtl="1">
              <a:buNone/>
            </a:pPr>
            <a:r>
              <a:rPr lang="fa-IR" sz="2000" dirty="0" smtClean="0">
                <a:cs typeface="B Nazanin" panose="00000400000000000000" pitchFamily="2" charset="-78"/>
              </a:rPr>
              <a:t>-باید </a:t>
            </a:r>
            <a:r>
              <a:rPr lang="fa-IR" sz="2000" dirty="0">
                <a:cs typeface="B Nazanin" panose="00000400000000000000" pitchFamily="2" charset="-78"/>
              </a:rPr>
              <a:t>برای همه بیماران تحت اقدامات احتیاطی تماسی استفاده شود.</a:t>
            </a:r>
          </a:p>
          <a:p>
            <a:pPr marL="0" indent="0" algn="r" rtl="1">
              <a:buNone/>
            </a:pPr>
            <a:r>
              <a:rPr lang="fa-IR" sz="2000" dirty="0" smtClean="0">
                <a:cs typeface="B Nazanin" panose="00000400000000000000" pitchFamily="2" charset="-78"/>
              </a:rPr>
              <a:t>-باید </a:t>
            </a:r>
            <a:r>
              <a:rPr lang="fa-IR" sz="2000" dirty="0">
                <a:cs typeface="B Nazanin" panose="00000400000000000000" pitchFamily="2" charset="-78"/>
              </a:rPr>
              <a:t>بلافاصله پس از استفاده و قبل از تماس با سایر بیماران خارج </a:t>
            </a:r>
            <a:r>
              <a:rPr lang="fa-IR" sz="2000" dirty="0" smtClean="0">
                <a:cs typeface="B Nazanin" panose="00000400000000000000" pitchFamily="2" charset="-78"/>
              </a:rPr>
              <a:t>شود.</a:t>
            </a:r>
          </a:p>
          <a:p>
            <a:pPr marL="0" indent="0" algn="r" rtl="1">
              <a:buNone/>
            </a:pPr>
            <a:r>
              <a:rPr lang="fa-IR" sz="2000" dirty="0" smtClean="0">
                <a:cs typeface="B Nazanin" panose="00000400000000000000" pitchFamily="2" charset="-78"/>
              </a:rPr>
              <a:t>-باید </a:t>
            </a:r>
            <a:r>
              <a:rPr lang="fa-IR" sz="2000" dirty="0">
                <a:cs typeface="B Nazanin" panose="00000400000000000000" pitchFamily="2" charset="-78"/>
              </a:rPr>
              <a:t>در صورت تماس کارکنان مراقبت‌های بهداشتی با خون و مایعات بدن، ترشحات و وسایل آلوده به این مواد استفاده شود.</a:t>
            </a:r>
          </a:p>
          <a:p>
            <a:pPr marL="0" indent="0" algn="r" rtl="1">
              <a:buNone/>
            </a:pPr>
            <a:r>
              <a:rPr lang="fa-IR" sz="2000" dirty="0" smtClean="0">
                <a:cs typeface="B Nazanin" panose="00000400000000000000" pitchFamily="2" charset="-78"/>
              </a:rPr>
              <a:t>-پس </a:t>
            </a:r>
            <a:r>
              <a:rPr lang="fa-IR" sz="2000" dirty="0">
                <a:cs typeface="B Nazanin" panose="00000400000000000000" pitchFamily="2" charset="-78"/>
              </a:rPr>
              <a:t>از پوشیدن دستکش، صورت خود را لمس نکنید و تجهیزات حفاظت فردی را تنظیم نکنید</a:t>
            </a:r>
            <a:r>
              <a:rPr lang="fa-IR" sz="2000" dirty="0" smtClean="0">
                <a:cs typeface="B Nazanin" panose="00000400000000000000" pitchFamily="2" charset="-78"/>
              </a:rPr>
              <a:t>.</a:t>
            </a:r>
          </a:p>
          <a:p>
            <a:pPr marL="0" indent="0" algn="r" rtl="1">
              <a:buNone/>
            </a:pPr>
            <a:r>
              <a:rPr lang="fa-IR" sz="2000" dirty="0" smtClean="0">
                <a:cs typeface="B Nazanin" panose="00000400000000000000" pitchFamily="2" charset="-78"/>
              </a:rPr>
              <a:t>-در </a:t>
            </a:r>
            <a:r>
              <a:rPr lang="fa-IR" sz="2000" dirty="0">
                <a:cs typeface="B Nazanin" panose="00000400000000000000" pitchFamily="2" charset="-78"/>
              </a:rPr>
              <a:t>صورت پارگی، دستکش‌ها را خارج کرده و قبل از پوشیدن دستکش جدید، دست‌های خود را بشویید.</a:t>
            </a:r>
            <a:endParaRPr lang="en-US"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58125" y="1680632"/>
            <a:ext cx="3410919" cy="2046551"/>
          </a:xfrm>
          <a:prstGeom prst="rect">
            <a:avLst/>
          </a:prstGeom>
        </p:spPr>
      </p:pic>
    </p:spTree>
    <p:extLst>
      <p:ext uri="{BB962C8B-B14F-4D97-AF65-F5344CB8AC3E}">
        <p14:creationId xmlns:p14="http://schemas.microsoft.com/office/powerpoint/2010/main" val="394085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تجهیزات حفاظت فردی</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b="1" dirty="0" smtClean="0">
                <a:cs typeface="B Nazanin" panose="00000400000000000000" pitchFamily="2" charset="-78"/>
              </a:rPr>
              <a:t>ب. گان:</a:t>
            </a:r>
          </a:p>
          <a:p>
            <a:pPr algn="r" rtl="1">
              <a:buFontTx/>
              <a:buChar char="-"/>
            </a:pPr>
            <a:r>
              <a:rPr lang="fa-IR" sz="2000" dirty="0" smtClean="0">
                <a:cs typeface="B Nazanin" panose="00000400000000000000" pitchFamily="2" charset="-78"/>
              </a:rPr>
              <a:t>هنگامی </a:t>
            </a:r>
            <a:r>
              <a:rPr lang="fa-IR" sz="2000" dirty="0">
                <a:cs typeface="B Nazanin" panose="00000400000000000000" pitchFamily="2" charset="-78"/>
              </a:rPr>
              <a:t>که نوزاد توسط پرستاران یا سایر پرسنل بخش مراقبت‌های ویژه نوزادان در خارج از </a:t>
            </a:r>
            <a:r>
              <a:rPr lang="fa-IR" sz="2000" dirty="0" smtClean="0">
                <a:cs typeface="B Nazanin" panose="00000400000000000000" pitchFamily="2" charset="-78"/>
              </a:rPr>
              <a:t>تخت </a:t>
            </a:r>
            <a:r>
              <a:rPr lang="fa-IR" sz="2000" dirty="0">
                <a:cs typeface="B Nazanin" panose="00000400000000000000" pitchFamily="2" charset="-78"/>
              </a:rPr>
              <a:t>نگهداری می‌شود، باید یک </a:t>
            </a:r>
            <a:r>
              <a:rPr lang="fa-IR" sz="2000" dirty="0" smtClean="0">
                <a:cs typeface="B Nazanin" panose="00000400000000000000" pitchFamily="2" charset="-78"/>
              </a:rPr>
              <a:t>گان </a:t>
            </a:r>
            <a:r>
              <a:rPr lang="fa-IR" sz="2000" dirty="0">
                <a:cs typeface="B Nazanin" panose="00000400000000000000" pitchFamily="2" charset="-78"/>
              </a:rPr>
              <a:t>تمیز روی لباس پوشیده شود و پس از استفاده دور انداخته شود</a:t>
            </a:r>
            <a:r>
              <a:rPr lang="fa-IR" sz="2000" dirty="0" smtClean="0">
                <a:cs typeface="B Nazanin" panose="00000400000000000000" pitchFamily="2" charset="-78"/>
              </a:rPr>
              <a:t>.</a:t>
            </a:r>
          </a:p>
          <a:p>
            <a:pPr algn="r" rtl="1">
              <a:buFontTx/>
              <a:buChar char="-"/>
            </a:pPr>
            <a:r>
              <a:rPr lang="fa-IR" sz="2000" dirty="0">
                <a:cs typeface="B Nazanin" panose="00000400000000000000" pitchFamily="2" charset="-78"/>
              </a:rPr>
              <a:t>باید برای همه بیماران تحت اقدامات احتیاطی تماسی استفاده شود.</a:t>
            </a:r>
          </a:p>
          <a:p>
            <a:pPr algn="r" rtl="1">
              <a:buFontTx/>
              <a:buChar char="-"/>
            </a:pPr>
            <a:r>
              <a:rPr lang="fa-IR" sz="2000" dirty="0" smtClean="0">
                <a:cs typeface="B Nazanin" panose="00000400000000000000" pitchFamily="2" charset="-78"/>
              </a:rPr>
              <a:t>باید </a:t>
            </a:r>
            <a:r>
              <a:rPr lang="fa-IR" sz="2000" dirty="0">
                <a:cs typeface="B Nazanin" panose="00000400000000000000" pitchFamily="2" charset="-78"/>
              </a:rPr>
              <a:t>برای همه بیماران در صورت پیش‌بینی پاشیدن خون و مایعات بدن استفاده شود.</a:t>
            </a:r>
          </a:p>
          <a:p>
            <a:pPr algn="r" rtl="1">
              <a:buFontTx/>
              <a:buChar char="-"/>
            </a:pPr>
            <a:r>
              <a:rPr lang="fa-IR" sz="2000" dirty="0" smtClean="0">
                <a:cs typeface="B Nazanin" panose="00000400000000000000" pitchFamily="2" charset="-78"/>
              </a:rPr>
              <a:t>باید </a:t>
            </a:r>
            <a:r>
              <a:rPr lang="fa-IR" sz="2000" dirty="0">
                <a:cs typeface="B Nazanin" panose="00000400000000000000" pitchFamily="2" charset="-78"/>
              </a:rPr>
              <a:t>هنگام تماس والدین با نوزادان خود استفاده شود. </a:t>
            </a:r>
          </a:p>
          <a:p>
            <a:pPr algn="r" rtl="1">
              <a:buFontTx/>
              <a:buChar char="-"/>
            </a:pPr>
            <a:r>
              <a:rPr lang="fa-IR" sz="2000" dirty="0" smtClean="0">
                <a:cs typeface="B Nazanin" panose="00000400000000000000" pitchFamily="2" charset="-78"/>
              </a:rPr>
              <a:t>برای </a:t>
            </a:r>
            <a:r>
              <a:rPr lang="fa-IR" sz="2000" dirty="0">
                <a:cs typeface="B Nazanin" panose="00000400000000000000" pitchFamily="2" charset="-78"/>
              </a:rPr>
              <a:t>هر نوزاد باید از یک روپوش </a:t>
            </a:r>
            <a:r>
              <a:rPr lang="fa-IR" sz="2000" dirty="0" smtClean="0">
                <a:cs typeface="B Nazanin" panose="00000400000000000000" pitchFamily="2" charset="-78"/>
              </a:rPr>
              <a:t>گان </a:t>
            </a:r>
            <a:r>
              <a:rPr lang="fa-IR" sz="2000" dirty="0">
                <a:cs typeface="B Nazanin" panose="00000400000000000000" pitchFamily="2" charset="-78"/>
              </a:rPr>
              <a:t>استفاده شود و پس از استفاده دور انداخته شود.</a:t>
            </a:r>
          </a:p>
        </p:txBody>
      </p:sp>
    </p:spTree>
    <p:extLst>
      <p:ext uri="{BB962C8B-B14F-4D97-AF65-F5344CB8AC3E}">
        <p14:creationId xmlns:p14="http://schemas.microsoft.com/office/powerpoint/2010/main" val="193733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تجهیزات حفاظت فردی</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b="1" dirty="0">
                <a:cs typeface="B Nazanin" panose="00000400000000000000" pitchFamily="2" charset="-78"/>
              </a:rPr>
              <a:t>ج. ماسک جراحی</a:t>
            </a:r>
            <a:r>
              <a:rPr lang="fa-IR" sz="2000" b="1" dirty="0" smtClean="0">
                <a:cs typeface="B Nazanin" panose="00000400000000000000" pitchFamily="2" charset="-78"/>
              </a:rPr>
              <a:t>:</a:t>
            </a:r>
          </a:p>
          <a:p>
            <a:pPr marL="0" indent="0" algn="r" rtl="1">
              <a:buNone/>
            </a:pPr>
            <a:endParaRPr lang="fa-IR" sz="2000" b="1" dirty="0">
              <a:cs typeface="B Nazanin" panose="00000400000000000000" pitchFamily="2" charset="-78"/>
            </a:endParaRPr>
          </a:p>
          <a:p>
            <a:pPr algn="r" rtl="1">
              <a:buFontTx/>
              <a:buChar char="-"/>
            </a:pPr>
            <a:r>
              <a:rPr lang="fa-IR" sz="2000" dirty="0" smtClean="0">
                <a:cs typeface="B Nazanin" panose="00000400000000000000" pitchFamily="2" charset="-78"/>
              </a:rPr>
              <a:t>باید </a:t>
            </a:r>
            <a:r>
              <a:rPr lang="fa-IR" sz="2000" dirty="0">
                <a:cs typeface="B Nazanin" panose="00000400000000000000" pitchFamily="2" charset="-78"/>
              </a:rPr>
              <a:t>برای کارکنانی که از بیماران تحت اقدامات احتیاطی </a:t>
            </a:r>
            <a:r>
              <a:rPr lang="fa-IR" sz="2000" dirty="0" smtClean="0">
                <a:cs typeface="B Nazanin" panose="00000400000000000000" pitchFamily="2" charset="-78"/>
              </a:rPr>
              <a:t>قطران </a:t>
            </a:r>
            <a:r>
              <a:rPr lang="fa-IR" sz="2000" dirty="0">
                <a:cs typeface="B Nazanin" panose="00000400000000000000" pitchFamily="2" charset="-78"/>
              </a:rPr>
              <a:t>مراقبت می‌کنند، استفاده </a:t>
            </a:r>
            <a:r>
              <a:rPr lang="fa-IR" sz="2000" dirty="0" smtClean="0">
                <a:cs typeface="B Nazanin" panose="00000400000000000000" pitchFamily="2" charset="-78"/>
              </a:rPr>
              <a:t>شود.</a:t>
            </a:r>
          </a:p>
          <a:p>
            <a:pPr algn="r" rtl="1">
              <a:buFontTx/>
              <a:buChar char="-"/>
            </a:pPr>
            <a:r>
              <a:rPr lang="fa-IR" sz="2000" dirty="0" smtClean="0">
                <a:cs typeface="B Nazanin" panose="00000400000000000000" pitchFamily="2" charset="-78"/>
              </a:rPr>
              <a:t>باید </a:t>
            </a:r>
            <a:r>
              <a:rPr lang="fa-IR" sz="2000" dirty="0">
                <a:cs typeface="B Nazanin" panose="00000400000000000000" pitchFamily="2" charset="-78"/>
              </a:rPr>
              <a:t>برای والدینی که با نوزادان خود که علائم تنفسی دارند در تماس هستند، استفاده </a:t>
            </a:r>
            <a:r>
              <a:rPr lang="fa-IR" sz="2000" dirty="0" smtClean="0">
                <a:cs typeface="B Nazanin" panose="00000400000000000000" pitchFamily="2" charset="-78"/>
              </a:rPr>
              <a:t>شود.</a:t>
            </a:r>
          </a:p>
          <a:p>
            <a:pPr algn="r" rtl="1">
              <a:buFontTx/>
              <a:buChar char="-"/>
            </a:pPr>
            <a:r>
              <a:rPr lang="fa-IR" sz="2000" dirty="0" smtClean="0">
                <a:cs typeface="B Nazanin" panose="00000400000000000000" pitchFamily="2" charset="-78"/>
              </a:rPr>
              <a:t>باید </a:t>
            </a:r>
            <a:r>
              <a:rPr lang="fa-IR" sz="2000" dirty="0">
                <a:cs typeface="B Nazanin" panose="00000400000000000000" pitchFamily="2" charset="-78"/>
              </a:rPr>
              <a:t>در حین انجام اقداماتی که ممکن است باعث پاشش یا اسپری شدن خون و مایعات بدن و ترشحات شود، استفاده شود</a:t>
            </a:r>
            <a:r>
              <a:rPr lang="fa-IR" sz="2000" dirty="0" smtClean="0">
                <a:cs typeface="B Nazanin" panose="00000400000000000000" pitchFamily="2" charset="-78"/>
              </a:rPr>
              <a:t>.</a:t>
            </a:r>
            <a:endParaRPr lang="fa-IR"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18992" y="1327150"/>
            <a:ext cx="2930119" cy="1889613"/>
          </a:xfrm>
          <a:prstGeom prst="rect">
            <a:avLst/>
          </a:prstGeom>
        </p:spPr>
      </p:pic>
    </p:spTree>
    <p:extLst>
      <p:ext uri="{BB962C8B-B14F-4D97-AF65-F5344CB8AC3E}">
        <p14:creationId xmlns:p14="http://schemas.microsoft.com/office/powerpoint/2010/main" val="160438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تجهیزات حفاظت فردی</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b="1" dirty="0" smtClean="0">
                <a:cs typeface="B Nazanin" panose="00000400000000000000" pitchFamily="2" charset="-78"/>
              </a:rPr>
              <a:t>د. شیلد:</a:t>
            </a:r>
          </a:p>
          <a:p>
            <a:pPr algn="r" rtl="1">
              <a:buFontTx/>
              <a:buChar char="-"/>
            </a:pPr>
            <a:r>
              <a:rPr lang="fa-IR" sz="2000" dirty="0" smtClean="0">
                <a:cs typeface="B Nazanin" panose="00000400000000000000" pitchFamily="2" charset="-78"/>
              </a:rPr>
              <a:t>در </a:t>
            </a:r>
            <a:r>
              <a:rPr lang="fa-IR" sz="2000" dirty="0">
                <a:cs typeface="B Nazanin" panose="00000400000000000000" pitchFamily="2" charset="-78"/>
              </a:rPr>
              <a:t>صورت احتمال تماس خون و مایعات بدن با غشای مخاطی چشم کارکنان مراقبت‌های بهداشتی، باید از محافظ صورت یا </a:t>
            </a:r>
            <a:r>
              <a:rPr lang="fa-IR" sz="2000" dirty="0" smtClean="0">
                <a:cs typeface="B Nazanin" panose="00000400000000000000" pitchFamily="2" charset="-78"/>
              </a:rPr>
              <a:t>شیلد </a:t>
            </a:r>
            <a:r>
              <a:rPr lang="fa-IR" sz="2000" dirty="0">
                <a:cs typeface="B Nazanin" panose="00000400000000000000" pitchFamily="2" charset="-78"/>
              </a:rPr>
              <a:t>محافظ استفاده شود</a:t>
            </a:r>
            <a:r>
              <a:rPr lang="fa-IR" sz="2000" dirty="0" smtClean="0">
                <a:cs typeface="B Nazanin" panose="00000400000000000000" pitchFamily="2" charset="-78"/>
              </a:rPr>
              <a:t>.</a:t>
            </a:r>
          </a:p>
          <a:p>
            <a:pPr algn="r" rtl="1">
              <a:buFontTx/>
              <a:buChar char="-"/>
            </a:pPr>
            <a:endParaRPr lang="fa-IR" sz="2000" dirty="0">
              <a:cs typeface="B Nazanin" panose="00000400000000000000" pitchFamily="2" charset="-78"/>
            </a:endParaRPr>
          </a:p>
          <a:p>
            <a:pPr marL="0" indent="0" algn="r" rtl="1">
              <a:buNone/>
            </a:pPr>
            <a:r>
              <a:rPr lang="fa-IR" sz="2000" b="1" dirty="0">
                <a:cs typeface="B Nazanin" panose="00000400000000000000" pitchFamily="2" charset="-78"/>
              </a:rPr>
              <a:t>***عینک‌های شخصی جایگزین تجهیزات محافظ چشم محسوب نمی‌شوند</a:t>
            </a:r>
            <a:r>
              <a:rPr lang="fa-IR" sz="2000" b="1" dirty="0" smtClean="0">
                <a:cs typeface="B Nazanin" panose="00000400000000000000" pitchFamily="2" charset="-78"/>
              </a:rPr>
              <a:t>.</a:t>
            </a:r>
          </a:p>
          <a:p>
            <a:pPr marL="0" indent="0" algn="r" rtl="1">
              <a:buNone/>
            </a:pPr>
            <a:endParaRPr lang="fa-IR" sz="2000" b="1" dirty="0">
              <a:cs typeface="B Nazanin" panose="00000400000000000000" pitchFamily="2" charset="-78"/>
            </a:endParaRPr>
          </a:p>
          <a:p>
            <a:pPr marL="0" indent="0" algn="r" rtl="1">
              <a:buNone/>
            </a:pPr>
            <a:r>
              <a:rPr lang="fa-IR" sz="2000" b="1" dirty="0">
                <a:cs typeface="B Nazanin" panose="00000400000000000000" pitchFamily="2" charset="-78"/>
              </a:rPr>
              <a:t>***بهداشت دست قبل از پوشیدن و درآوردن تجهیزات حفاظت فردی </a:t>
            </a:r>
            <a:r>
              <a:rPr lang="fa-IR" sz="2000" b="1" dirty="0" smtClean="0">
                <a:cs typeface="B Nazanin" panose="00000400000000000000" pitchFamily="2" charset="-78"/>
              </a:rPr>
              <a:t>بسیار </a:t>
            </a:r>
            <a:r>
              <a:rPr lang="fa-IR" sz="2000" b="1" dirty="0">
                <a:cs typeface="B Nazanin" panose="00000400000000000000" pitchFamily="2" charset="-78"/>
              </a:rPr>
              <a:t>مهم است.</a:t>
            </a:r>
          </a:p>
          <a:p>
            <a:pPr marL="0" indent="0" algn="r" rtl="1">
              <a:buNone/>
            </a:pPr>
            <a:endParaRPr lang="fa-IR" sz="2000" b="1"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b="1" dirty="0" smtClean="0">
              <a:cs typeface="B Nazanin" panose="00000400000000000000" pitchFamily="2" charset="-78"/>
            </a:endParaRPr>
          </a:p>
        </p:txBody>
      </p:sp>
    </p:spTree>
    <p:extLst>
      <p:ext uri="{BB962C8B-B14F-4D97-AF65-F5344CB8AC3E}">
        <p14:creationId xmlns:p14="http://schemas.microsoft.com/office/powerpoint/2010/main" val="1296634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دانشجو ها</a:t>
            </a:r>
            <a:endParaRPr lang="en-US" b="1" dirty="0">
              <a:cs typeface="B Nazanin" panose="00000400000000000000" pitchFamily="2" charset="-78"/>
            </a:endParaRPr>
          </a:p>
        </p:txBody>
      </p:sp>
      <p:sp>
        <p:nvSpPr>
          <p:cNvPr id="4" name="Rounded Rectangle 3"/>
          <p:cNvSpPr/>
          <p:nvPr/>
        </p:nvSpPr>
        <p:spPr>
          <a:xfrm>
            <a:off x="697424" y="2479729"/>
            <a:ext cx="10631837" cy="303766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cs typeface="B Nazanin" panose="00000400000000000000" pitchFamily="2" charset="-78"/>
              </a:rPr>
              <a:t>بسیاری از دانشجویان دانشگاه، به ویژه دانشکده پزشکی، وارد بخش شده  و ما حتی متوجه نمی‌شویم که آیا آنها شستن دست‌ها را به درستی انجام می‌دهند یا خیر. بسیاری از دانشجویان را می‌بینیم که این توصیه‌ها را رعایت نمی‌کنند.</a:t>
            </a:r>
          </a:p>
        </p:txBody>
      </p:sp>
    </p:spTree>
    <p:extLst>
      <p:ext uri="{BB962C8B-B14F-4D97-AF65-F5344CB8AC3E}">
        <p14:creationId xmlns:p14="http://schemas.microsoft.com/office/powerpoint/2010/main" val="1938939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الزامات و ساختار فیزیکی بخش</a:t>
            </a:r>
            <a:endParaRPr lang="en-US" dirty="0"/>
          </a:p>
        </p:txBody>
      </p:sp>
      <p:sp>
        <p:nvSpPr>
          <p:cNvPr id="3" name="Content Placeholder 2"/>
          <p:cNvSpPr>
            <a:spLocks noGrp="1"/>
          </p:cNvSpPr>
          <p:nvPr>
            <p:ph idx="1"/>
          </p:nvPr>
        </p:nvSpPr>
        <p:spPr/>
        <p:txBody>
          <a:bodyPr>
            <a:normAutofit/>
          </a:bodyPr>
          <a:lstStyle/>
          <a:p>
            <a:pPr algn="r" rtl="1"/>
            <a:r>
              <a:rPr lang="fa-IR" sz="2000" dirty="0">
                <a:cs typeface="B Nazanin" panose="00000400000000000000" pitchFamily="2" charset="-78"/>
              </a:rPr>
              <a:t>سینک شستشوی </a:t>
            </a:r>
            <a:r>
              <a:rPr lang="fa-IR" sz="2000" dirty="0" smtClean="0">
                <a:cs typeface="B Nazanin" panose="00000400000000000000" pitchFamily="2" charset="-78"/>
              </a:rPr>
              <a:t>دست و مایع ضد عفونی دست در </a:t>
            </a:r>
            <a:r>
              <a:rPr lang="fa-IR" sz="2000" dirty="0">
                <a:cs typeface="B Nazanin" panose="00000400000000000000" pitchFamily="2" charset="-78"/>
              </a:rPr>
              <a:t>ورودی بخش وجود دارد</a:t>
            </a:r>
            <a:r>
              <a:rPr lang="fa-IR" sz="2000" dirty="0" smtClean="0">
                <a:cs typeface="B Nazanin" panose="00000400000000000000" pitchFamily="2" charset="-78"/>
              </a:rPr>
              <a:t>.</a:t>
            </a:r>
          </a:p>
          <a:p>
            <a:pPr algn="r" rtl="1"/>
            <a:r>
              <a:rPr lang="fa-IR" sz="2000" dirty="0">
                <a:cs typeface="B Nazanin" panose="00000400000000000000" pitchFamily="2" charset="-78"/>
              </a:rPr>
              <a:t>کلیه روشویی ها مجهز به مایع صابون ، دستمال کاغذی، سطل پدال دار و </a:t>
            </a:r>
            <a:r>
              <a:rPr lang="fa-IR" sz="2000" dirty="0" smtClean="0">
                <a:cs typeface="B Nazanin" panose="00000400000000000000" pitchFamily="2" charset="-78"/>
              </a:rPr>
              <a:t>راهنمای شستشوی </a:t>
            </a:r>
            <a:r>
              <a:rPr lang="fa-IR" sz="2000" dirty="0">
                <a:cs typeface="B Nazanin" panose="00000400000000000000" pitchFamily="2" charset="-78"/>
              </a:rPr>
              <a:t>دست است</a:t>
            </a:r>
            <a:r>
              <a:rPr lang="fa-IR" sz="2000" dirty="0" smtClean="0">
                <a:cs typeface="B Nazanin" panose="00000400000000000000" pitchFamily="2" charset="-78"/>
              </a:rPr>
              <a:t>.</a:t>
            </a:r>
          </a:p>
          <a:p>
            <a:pPr algn="r" rtl="1"/>
            <a:r>
              <a:rPr lang="fa-IR" sz="2000" dirty="0">
                <a:cs typeface="B Nazanin" panose="00000400000000000000" pitchFamily="2" charset="-78"/>
              </a:rPr>
              <a:t>دسترسی به محلول ضد عفونی با پایه الکلی بر بالین بیمار وجود </a:t>
            </a:r>
            <a:r>
              <a:rPr lang="fa-IR" sz="2000" dirty="0" smtClean="0">
                <a:cs typeface="B Nazanin" panose="00000400000000000000" pitchFamily="2" charset="-78"/>
              </a:rPr>
              <a:t>دارد.</a:t>
            </a:r>
          </a:p>
          <a:p>
            <a:pPr algn="r" rtl="1"/>
            <a:r>
              <a:rPr lang="fa-IR" sz="2000" dirty="0" smtClean="0">
                <a:cs typeface="B Nazanin" panose="00000400000000000000" pitchFamily="2" charset="-78"/>
              </a:rPr>
              <a:t>ظروف </a:t>
            </a:r>
            <a:r>
              <a:rPr lang="fa-IR" sz="2000" dirty="0">
                <a:cs typeface="B Nazanin" panose="00000400000000000000" pitchFamily="2" charset="-78"/>
              </a:rPr>
              <a:t>جیبی </a:t>
            </a:r>
            <a:r>
              <a:rPr lang="fa-IR" sz="2000" dirty="0" smtClean="0">
                <a:cs typeface="B Nazanin" panose="00000400000000000000" pitchFamily="2" charset="-78"/>
              </a:rPr>
              <a:t>محلول ضد عفونی در </a:t>
            </a:r>
            <a:r>
              <a:rPr lang="fa-IR" sz="2000" dirty="0">
                <a:cs typeface="B Nazanin" panose="00000400000000000000" pitchFamily="2" charset="-78"/>
              </a:rPr>
              <a:t>اختیار کارکنان مراقبت‌های بهداشتی قرار دهید</a:t>
            </a:r>
            <a:endParaRPr lang="fa-IR" sz="2000" dirty="0" smtClean="0">
              <a:cs typeface="B Nazanin" panose="00000400000000000000" pitchFamily="2" charset="-78"/>
            </a:endParaRPr>
          </a:p>
          <a:p>
            <a:pPr algn="r" rtl="1"/>
            <a:r>
              <a:rPr lang="fa-IR" sz="2000" dirty="0" smtClean="0">
                <a:cs typeface="B Nazanin" panose="00000400000000000000" pitchFamily="2" charset="-78"/>
              </a:rPr>
              <a:t>از </a:t>
            </a:r>
            <a:r>
              <a:rPr lang="fa-IR" sz="2000" dirty="0">
                <a:cs typeface="B Nazanin" panose="00000400000000000000" pitchFamily="2" charset="-78"/>
              </a:rPr>
              <a:t>رفت و آمد افراد </a:t>
            </a:r>
            <a:r>
              <a:rPr lang="fa-IR" sz="2000" dirty="0" smtClean="0">
                <a:cs typeface="B Nazanin" panose="00000400000000000000" pitchFamily="2" charset="-78"/>
              </a:rPr>
              <a:t>متفرقه جلوگیری می </a:t>
            </a:r>
            <a:r>
              <a:rPr lang="fa-IR" sz="2000" dirty="0">
                <a:cs typeface="B Nazanin" panose="00000400000000000000" pitchFamily="2" charset="-78"/>
              </a:rPr>
              <a:t>شود</a:t>
            </a:r>
            <a:r>
              <a:rPr lang="fa-IR" sz="2000" dirty="0" smtClean="0">
                <a:cs typeface="B Nazanin" panose="00000400000000000000" pitchFamily="2" charset="-78"/>
              </a:rPr>
              <a:t>.</a:t>
            </a:r>
          </a:p>
          <a:p>
            <a:pPr algn="r" rtl="1"/>
            <a:r>
              <a:rPr lang="fa-IR" sz="2000" dirty="0" smtClean="0">
                <a:cs typeface="B Nazanin" panose="00000400000000000000" pitchFamily="2" charset="-78"/>
              </a:rPr>
              <a:t>بخش از </a:t>
            </a:r>
            <a:r>
              <a:rPr lang="fa-IR" sz="2000" dirty="0">
                <a:cs typeface="B Nazanin" panose="00000400000000000000" pitchFamily="2" charset="-78"/>
              </a:rPr>
              <a:t>تهویه مناسب برخوردار و پنجره ها دارای توری و همیشه بسته است</a:t>
            </a:r>
            <a:r>
              <a:rPr lang="fa-IR" sz="2000" dirty="0" smtClean="0">
                <a:cs typeface="B Nazanin" panose="00000400000000000000" pitchFamily="2" charset="-78"/>
              </a:rPr>
              <a:t>.</a:t>
            </a:r>
          </a:p>
          <a:p>
            <a:pPr algn="r" rtl="1"/>
            <a:r>
              <a:rPr lang="fa-IR" sz="2000" dirty="0">
                <a:cs typeface="B Nazanin" panose="00000400000000000000" pitchFamily="2" charset="-78"/>
              </a:rPr>
              <a:t>اتاق استراحت مادران با کلیه امکانات موجود وتمیز می باشد.</a:t>
            </a:r>
          </a:p>
          <a:p>
            <a:pPr algn="r" rtl="1"/>
            <a:endParaRPr lang="fa-IR" sz="2000" dirty="0" smtClean="0">
              <a:cs typeface="B Nazanin" panose="00000400000000000000" pitchFamily="2" charset="-78"/>
            </a:endParaRPr>
          </a:p>
          <a:p>
            <a:pPr algn="r" rtl="1"/>
            <a:endParaRPr lang="fa-IR"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3159586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احتیاطات و پیشگیری</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dirty="0" smtClean="0">
                <a:cs typeface="B Nazanin" panose="00000400000000000000" pitchFamily="2" charset="-78"/>
              </a:rPr>
              <a:t>پرسنل</a:t>
            </a:r>
            <a:r>
              <a:rPr lang="fa-IR" sz="2000" dirty="0">
                <a:cs typeface="B Nazanin" panose="00000400000000000000" pitchFamily="2" charset="-78"/>
              </a:rPr>
              <a:t>، </a:t>
            </a:r>
            <a:r>
              <a:rPr lang="fa-IR" sz="2000" dirty="0" smtClean="0">
                <a:cs typeface="B Nazanin" panose="00000400000000000000" pitchFamily="2" charset="-78"/>
              </a:rPr>
              <a:t>ملاقات </a:t>
            </a:r>
            <a:r>
              <a:rPr lang="fa-IR" sz="2000" dirty="0">
                <a:cs typeface="B Nazanin" panose="00000400000000000000" pitchFamily="2" charset="-78"/>
              </a:rPr>
              <a:t>کنندگان و مادران قبل </a:t>
            </a:r>
            <a:r>
              <a:rPr lang="fa-IR" sz="2000" dirty="0" smtClean="0">
                <a:cs typeface="B Nazanin" panose="00000400000000000000" pitchFamily="2" charset="-78"/>
              </a:rPr>
              <a:t>از ورود و قبل </a:t>
            </a:r>
            <a:r>
              <a:rPr lang="fa-IR" sz="2000" dirty="0">
                <a:cs typeface="B Nazanin" panose="00000400000000000000" pitchFamily="2" charset="-78"/>
              </a:rPr>
              <a:t>از خروج از </a:t>
            </a:r>
            <a:r>
              <a:rPr lang="fa-IR" sz="2000" dirty="0" smtClean="0">
                <a:cs typeface="B Nazanin" panose="00000400000000000000" pitchFamily="2" charset="-78"/>
              </a:rPr>
              <a:t>بخش دستهای </a:t>
            </a:r>
            <a:r>
              <a:rPr lang="fa-IR" sz="2000" dirty="0">
                <a:cs typeface="B Nazanin" panose="00000400000000000000" pitchFamily="2" charset="-78"/>
              </a:rPr>
              <a:t>خود </a:t>
            </a:r>
            <a:r>
              <a:rPr lang="fa-IR" sz="2000" dirty="0" smtClean="0">
                <a:cs typeface="B Nazanin" panose="00000400000000000000" pitchFamily="2" charset="-78"/>
              </a:rPr>
              <a:t>را می شویند.</a:t>
            </a:r>
            <a:endParaRPr lang="en-US" sz="2000" dirty="0" smtClean="0">
              <a:cs typeface="B Nazanin" panose="00000400000000000000" pitchFamily="2" charset="-78"/>
            </a:endParaRPr>
          </a:p>
          <a:p>
            <a:pPr algn="r" rtl="1"/>
            <a:endParaRPr lang="fa-IR" sz="2000" dirty="0" smtClean="0">
              <a:cs typeface="B Nazanin" panose="00000400000000000000" pitchFamily="2" charset="-78"/>
            </a:endParaRPr>
          </a:p>
          <a:p>
            <a:pPr algn="r" rtl="1"/>
            <a:r>
              <a:rPr lang="fa-IR" sz="2000" dirty="0">
                <a:cs typeface="B Nazanin" panose="00000400000000000000" pitchFamily="2" charset="-78"/>
              </a:rPr>
              <a:t>هنگام تعویض </a:t>
            </a:r>
            <a:r>
              <a:rPr lang="fa-IR" sz="2000" dirty="0" smtClean="0">
                <a:cs typeface="B Nazanin" panose="00000400000000000000" pitchFamily="2" charset="-78"/>
              </a:rPr>
              <a:t>دیاپر از </a:t>
            </a:r>
            <a:r>
              <a:rPr lang="fa-IR" sz="2000" dirty="0">
                <a:cs typeface="B Nazanin" panose="00000400000000000000" pitchFamily="2" charset="-78"/>
              </a:rPr>
              <a:t>دستکش تمیز استفاده می شود</a:t>
            </a:r>
            <a:r>
              <a:rPr lang="fa-IR" sz="2000" dirty="0" smtClean="0">
                <a:cs typeface="B Nazanin" panose="00000400000000000000" pitchFamily="2" charset="-78"/>
              </a:rPr>
              <a:t>.</a:t>
            </a:r>
            <a:endParaRPr lang="en-US" sz="2000" dirty="0" smtClean="0">
              <a:cs typeface="B Nazanin" panose="00000400000000000000" pitchFamily="2" charset="-78"/>
            </a:endParaRPr>
          </a:p>
          <a:p>
            <a:pPr algn="r" rtl="1"/>
            <a:endParaRPr lang="fa-IR" sz="2000" dirty="0" smtClean="0">
              <a:cs typeface="B Nazanin" panose="00000400000000000000" pitchFamily="2" charset="-78"/>
            </a:endParaRPr>
          </a:p>
          <a:p>
            <a:pPr algn="r" rtl="1"/>
            <a:r>
              <a:rPr lang="fa-IR" sz="2000" dirty="0">
                <a:cs typeface="B Nazanin" panose="00000400000000000000" pitchFamily="2" charset="-78"/>
              </a:rPr>
              <a:t>ساکشن به روش آسپتیک( با دستکش استریل ) انجام می شود و در هر نوبت ساکشن </a:t>
            </a:r>
            <a:r>
              <a:rPr lang="fa-IR" sz="2000" dirty="0" smtClean="0">
                <a:cs typeface="B Nazanin" panose="00000400000000000000" pitchFamily="2" charset="-78"/>
              </a:rPr>
              <a:t>از کاتتر </a:t>
            </a:r>
            <a:r>
              <a:rPr lang="fa-IR" sz="2000" dirty="0">
                <a:cs typeface="B Nazanin" panose="00000400000000000000" pitchFamily="2" charset="-78"/>
              </a:rPr>
              <a:t>های جدید </a:t>
            </a:r>
            <a:r>
              <a:rPr lang="fa-IR" sz="2000" dirty="0" smtClean="0">
                <a:cs typeface="B Nazanin" panose="00000400000000000000" pitchFamily="2" charset="-78"/>
              </a:rPr>
              <a:t>و جداگانه </a:t>
            </a:r>
            <a:r>
              <a:rPr lang="fa-IR" sz="2000" dirty="0">
                <a:cs typeface="B Nazanin" panose="00000400000000000000" pitchFamily="2" charset="-78"/>
              </a:rPr>
              <a:t>برای ساکشن دهان و </a:t>
            </a:r>
            <a:r>
              <a:rPr lang="fa-IR" sz="2000" dirty="0" smtClean="0">
                <a:cs typeface="B Nazanin" panose="00000400000000000000" pitchFamily="2" charset="-78"/>
              </a:rPr>
              <a:t>تراشه </a:t>
            </a:r>
            <a:r>
              <a:rPr lang="fa-IR" sz="2000" dirty="0">
                <a:cs typeface="B Nazanin" panose="00000400000000000000" pitchFamily="2" charset="-78"/>
              </a:rPr>
              <a:t>استفاده می شود </a:t>
            </a:r>
            <a:r>
              <a:rPr lang="fa-IR" sz="2000" dirty="0" smtClean="0">
                <a:cs typeface="B Nazanin" panose="00000400000000000000" pitchFamily="2" charset="-78"/>
              </a:rPr>
              <a:t>.</a:t>
            </a:r>
            <a:endParaRPr lang="en-US" sz="2000" dirty="0" smtClean="0">
              <a:cs typeface="B Nazanin" panose="00000400000000000000" pitchFamily="2" charset="-78"/>
            </a:endParaRPr>
          </a:p>
          <a:p>
            <a:pPr algn="r" rtl="1"/>
            <a:endParaRPr lang="fa-IR" sz="2000" dirty="0" smtClean="0">
              <a:cs typeface="B Nazanin" panose="00000400000000000000" pitchFamily="2" charset="-78"/>
            </a:endParaRPr>
          </a:p>
        </p:txBody>
      </p:sp>
    </p:spTree>
    <p:extLst>
      <p:ext uri="{BB962C8B-B14F-4D97-AF65-F5344CB8AC3E}">
        <p14:creationId xmlns:p14="http://schemas.microsoft.com/office/powerpoint/2010/main" val="842558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5236" y="2355273"/>
            <a:ext cx="10002982" cy="4225636"/>
          </a:xfrm>
        </p:spPr>
        <p:txBody>
          <a:bodyPr>
            <a:normAutofit fontScale="92500" lnSpcReduction="20000"/>
          </a:bodyPr>
          <a:lstStyle/>
          <a:p>
            <a:pPr algn="r" rtl="1"/>
            <a:r>
              <a:rPr lang="fa-IR" sz="2000" dirty="0" smtClean="0">
                <a:cs typeface="B Nazanin" panose="00000400000000000000" pitchFamily="2" charset="-78"/>
              </a:rPr>
              <a:t>عفونتهای مرتبط با </a:t>
            </a:r>
            <a:r>
              <a:rPr lang="fa-IR" sz="2000" dirty="0">
                <a:cs typeface="B Nazanin" panose="00000400000000000000" pitchFamily="2" charset="-78"/>
              </a:rPr>
              <a:t>خدمات/مراقبت سلامت مشکلی مشترک در تمام کشورهای </a:t>
            </a:r>
            <a:r>
              <a:rPr lang="fa-IR" sz="2000" dirty="0" smtClean="0">
                <a:cs typeface="B Nazanin" panose="00000400000000000000" pitchFamily="2" charset="-78"/>
              </a:rPr>
              <a:t>دنیا بوده و به عنوان تهدیدی </a:t>
            </a:r>
            <a:r>
              <a:rPr lang="fa-IR" sz="2000" dirty="0">
                <a:cs typeface="B Nazanin" panose="00000400000000000000" pitchFamily="2" charset="-78"/>
              </a:rPr>
              <a:t>مداوم برای عملکرد موثر و صحیح مراکز ارائه دهنده خدمات سلامت می باشند و میتوانند </a:t>
            </a:r>
            <a:r>
              <a:rPr lang="fa-IR" sz="2000" dirty="0" smtClean="0">
                <a:cs typeface="B Nazanin" panose="00000400000000000000" pitchFamily="2" charset="-78"/>
              </a:rPr>
              <a:t>به طور </a:t>
            </a:r>
            <a:r>
              <a:rPr lang="fa-IR" sz="2000" dirty="0">
                <a:cs typeface="B Nazanin" panose="00000400000000000000" pitchFamily="2" charset="-78"/>
              </a:rPr>
              <a:t>ناخواسته منجر به کاهش کیفیت خدمات سلامت شوند.</a:t>
            </a:r>
            <a:endParaRPr lang="fa-IR" sz="2000" dirty="0" smtClean="0">
              <a:cs typeface="B Nazanin" panose="00000400000000000000" pitchFamily="2" charset="-78"/>
            </a:endParaRP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تقریباً </a:t>
            </a:r>
            <a:r>
              <a:rPr lang="fa-IR" sz="2000" dirty="0">
                <a:cs typeface="B Nazanin" panose="00000400000000000000" pitchFamily="2" charset="-78"/>
              </a:rPr>
              <a:t>یک سوم مرگ و میر نوزادان </a:t>
            </a:r>
            <a:r>
              <a:rPr lang="fa-IR" sz="2000" dirty="0" smtClean="0">
                <a:cs typeface="B Nazanin" panose="00000400000000000000" pitchFamily="2" charset="-78"/>
              </a:rPr>
              <a:t>سالانه </a:t>
            </a:r>
            <a:r>
              <a:rPr lang="fa-IR" sz="2000" dirty="0">
                <a:cs typeface="B Nazanin" panose="00000400000000000000" pitchFamily="2" charset="-78"/>
              </a:rPr>
              <a:t>ناشی از عفونت‌ها </a:t>
            </a:r>
            <a:r>
              <a:rPr lang="fa-IR" sz="2000" dirty="0" smtClean="0">
                <a:cs typeface="B Nazanin" panose="00000400000000000000" pitchFamily="2" charset="-78"/>
              </a:rPr>
              <a:t>است.</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نوزادان به سبب وجود عوامل خطر سازی چون ضعف سیستم ایمنی و بیماری های زمینه ای و اقامت طولانی مدت در بیمارستان، مستعد ابتلا به عفونت هستند.</a:t>
            </a:r>
          </a:p>
          <a:p>
            <a:pPr algn="r" rtl="1"/>
            <a:endParaRPr lang="fa-IR" sz="2000" dirty="0">
              <a:cs typeface="B Nazanin" panose="00000400000000000000" pitchFamily="2" charset="-78"/>
            </a:endParaRPr>
          </a:p>
          <a:p>
            <a:pPr algn="just" rtl="1"/>
            <a:r>
              <a:rPr lang="fa-IR" sz="2000" dirty="0">
                <a:cs typeface="B Nazanin" panose="00000400000000000000" pitchFamily="2" charset="-78"/>
              </a:rPr>
              <a:t>همچنین شواهدی وجود دارد که نشان می‌دهد بسیاری از مرگ و میرها در نوزادان نارس به سپسیس نسبت داده می‌شود، اما به دلیل عدم دسترسی به آزمایش‌های تشخیصی دقیق، به اشتباه به عنوان مرگ و میر مرتبط با نارسی نامگذاری </a:t>
            </a:r>
            <a:r>
              <a:rPr lang="fa-IR" sz="2000" dirty="0" smtClean="0">
                <a:cs typeface="B Nazanin" panose="00000400000000000000" pitchFamily="2" charset="-78"/>
              </a:rPr>
              <a:t>می‌شوند.</a:t>
            </a:r>
          </a:p>
          <a:p>
            <a:pPr algn="just" rtl="1"/>
            <a:endParaRPr lang="fa-IR" sz="2000" dirty="0">
              <a:cs typeface="B Nazanin" panose="00000400000000000000" pitchFamily="2" charset="-78"/>
            </a:endParaRPr>
          </a:p>
          <a:p>
            <a:pPr algn="just" rtl="1"/>
            <a:r>
              <a:rPr lang="fa-IR" sz="2000" dirty="0">
                <a:cs typeface="B Nazanin" panose="00000400000000000000" pitchFamily="2" charset="-78"/>
              </a:rPr>
              <a:t>عفونت‌های مرتبط با مراقبت‌های بهداشتی یکی از علل اصلی مرگ و میر و عوارض در بخش‌های مراقبت ویژه </a:t>
            </a:r>
            <a:r>
              <a:rPr lang="fa-IR" sz="2000" dirty="0" smtClean="0">
                <a:cs typeface="B Nazanin" panose="00000400000000000000" pitchFamily="2" charset="-78"/>
              </a:rPr>
              <a:t>نوزادان هستند</a:t>
            </a:r>
            <a:r>
              <a:rPr lang="fa-IR" sz="2000" dirty="0">
                <a:cs typeface="B Nazanin" panose="00000400000000000000" pitchFamily="2" charset="-78"/>
              </a:rPr>
              <a:t>.</a:t>
            </a:r>
            <a:endParaRPr lang="fa-IR" sz="2000" dirty="0" smtClean="0">
              <a:cs typeface="B Nazanin" panose="00000400000000000000" pitchFamily="2" charset="-78"/>
            </a:endParaRPr>
          </a:p>
          <a:p>
            <a:pPr algn="r" rtl="1"/>
            <a:endParaRPr lang="fa-IR"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146037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احتیاطات و پیشگیری</a:t>
            </a:r>
            <a:endParaRPr lang="en-US" dirty="0">
              <a:cs typeface="B Nazanin" panose="00000400000000000000" pitchFamily="2" charset="-78"/>
            </a:endParaRPr>
          </a:p>
        </p:txBody>
      </p:sp>
      <p:sp>
        <p:nvSpPr>
          <p:cNvPr id="3" name="Content Placeholder 2"/>
          <p:cNvSpPr>
            <a:spLocks noGrp="1"/>
          </p:cNvSpPr>
          <p:nvPr>
            <p:ph idx="1"/>
          </p:nvPr>
        </p:nvSpPr>
        <p:spPr>
          <a:xfrm>
            <a:off x="1154954" y="2603499"/>
            <a:ext cx="8825659" cy="3963555"/>
          </a:xfrm>
        </p:spPr>
        <p:txBody>
          <a:bodyPr>
            <a:normAutofit/>
          </a:bodyPr>
          <a:lstStyle/>
          <a:p>
            <a:pPr marL="0" indent="0" algn="r" rtl="1">
              <a:buNone/>
            </a:pPr>
            <a:endParaRPr lang="fa-IR" sz="2000" dirty="0" smtClean="0">
              <a:cs typeface="B Nazanin" panose="00000400000000000000" pitchFamily="2" charset="-78"/>
            </a:endParaRPr>
          </a:p>
          <a:p>
            <a:pPr algn="r" rtl="1"/>
            <a:r>
              <a:rPr lang="fa-IR" sz="2000" dirty="0" smtClean="0">
                <a:cs typeface="B Nazanin" panose="00000400000000000000" pitchFamily="2" charset="-78"/>
              </a:rPr>
              <a:t>پیش </a:t>
            </a:r>
            <a:r>
              <a:rPr lang="fa-IR" sz="2000" dirty="0">
                <a:cs typeface="B Nazanin" panose="00000400000000000000" pitchFamily="2" charset="-78"/>
              </a:rPr>
              <a:t>از انجام اقدامات تهاجمی ( تعبیه کاتتر نافی ،</a:t>
            </a:r>
            <a:r>
              <a:rPr lang="en-US" sz="2000" dirty="0">
                <a:cs typeface="B Nazanin" panose="00000400000000000000" pitchFamily="2" charset="-78"/>
              </a:rPr>
              <a:t>NGT-LP-</a:t>
            </a:r>
            <a:r>
              <a:rPr lang="en-US" sz="2000" dirty="0" err="1">
                <a:cs typeface="B Nazanin" panose="00000400000000000000" pitchFamily="2" charset="-78"/>
              </a:rPr>
              <a:t>CVPLine</a:t>
            </a:r>
            <a:r>
              <a:rPr lang="en-US" sz="2000" dirty="0">
                <a:cs typeface="B Nazanin" panose="00000400000000000000" pitchFamily="2" charset="-78"/>
              </a:rPr>
              <a:t>-Chest</a:t>
            </a:r>
          </a:p>
          <a:p>
            <a:pPr marL="0" indent="0" algn="r" rtl="1">
              <a:buNone/>
            </a:pPr>
            <a:r>
              <a:rPr lang="en-US" sz="2000" dirty="0">
                <a:cs typeface="B Nazanin" panose="00000400000000000000" pitchFamily="2" charset="-78"/>
              </a:rPr>
              <a:t>Tube </a:t>
            </a:r>
            <a:r>
              <a:rPr lang="en-US" sz="2000" dirty="0" err="1" smtClean="0">
                <a:cs typeface="B Nazanin" panose="00000400000000000000" pitchFamily="2" charset="-78"/>
              </a:rPr>
              <a:t>PICCLine</a:t>
            </a:r>
            <a:r>
              <a:rPr lang="en-US" sz="2000" dirty="0" smtClean="0">
                <a:cs typeface="B Nazanin" panose="00000400000000000000" pitchFamily="2" charset="-78"/>
              </a:rPr>
              <a:t>) </a:t>
            </a:r>
            <a:r>
              <a:rPr lang="en-US" sz="2000" dirty="0">
                <a:cs typeface="B Nazanin" panose="00000400000000000000" pitchFamily="2" charset="-78"/>
              </a:rPr>
              <a:t>، </a:t>
            </a:r>
            <a:r>
              <a:rPr lang="fa-IR" sz="2000" dirty="0">
                <a:cs typeface="B Nazanin" panose="00000400000000000000" pitchFamily="2" charset="-78"/>
              </a:rPr>
              <a:t>پس از اسکراب از گان و دستکش استریل و ماسک و </a:t>
            </a:r>
            <a:r>
              <a:rPr lang="fa-IR" sz="2000" dirty="0" smtClean="0">
                <a:cs typeface="B Nazanin" panose="00000400000000000000" pitchFamily="2" charset="-78"/>
              </a:rPr>
              <a:t>تکنیک آسپتیک </a:t>
            </a:r>
            <a:r>
              <a:rPr lang="fa-IR" sz="2000" dirty="0">
                <a:cs typeface="B Nazanin" panose="00000400000000000000" pitchFamily="2" charset="-78"/>
              </a:rPr>
              <a:t>استفاده می شود</a:t>
            </a:r>
            <a:r>
              <a:rPr lang="fa-IR" sz="2000" dirty="0" smtClean="0">
                <a:cs typeface="B Nazanin" panose="00000400000000000000" pitchFamily="2" charset="-78"/>
              </a:rPr>
              <a:t>.</a:t>
            </a:r>
          </a:p>
          <a:p>
            <a:pPr algn="r" rtl="1"/>
            <a:r>
              <a:rPr lang="fa-IR" sz="2000" dirty="0">
                <a:cs typeface="B Nazanin" panose="00000400000000000000" pitchFamily="2" charset="-78"/>
              </a:rPr>
              <a:t>پرسنل </a:t>
            </a:r>
            <a:r>
              <a:rPr lang="fa-IR" sz="2000" dirty="0" smtClean="0">
                <a:cs typeface="B Nazanin" panose="00000400000000000000" pitchFamily="2" charset="-78"/>
              </a:rPr>
              <a:t>مبتلا </a:t>
            </a:r>
            <a:r>
              <a:rPr lang="fa-IR" sz="2000" dirty="0">
                <a:cs typeface="B Nazanin" panose="00000400000000000000" pitchFamily="2" charset="-78"/>
              </a:rPr>
              <a:t>به عفونتهای تنفسی، درماتیت شدید دستها یا ضایعات استافیلوکوک </a:t>
            </a:r>
            <a:r>
              <a:rPr lang="fa-IR" sz="2000" dirty="0" smtClean="0">
                <a:cs typeface="B Nazanin" panose="00000400000000000000" pitchFamily="2" charset="-78"/>
              </a:rPr>
              <a:t>تا بهبودی </a:t>
            </a:r>
            <a:r>
              <a:rPr lang="fa-IR" sz="2000" dirty="0">
                <a:cs typeface="B Nazanin" panose="00000400000000000000" pitchFamily="2" charset="-78"/>
              </a:rPr>
              <a:t>کامل از کار منع میشوند</a:t>
            </a:r>
            <a:r>
              <a:rPr lang="fa-IR" sz="2000" dirty="0" smtClean="0">
                <a:cs typeface="B Nazanin" panose="00000400000000000000" pitchFamily="2" charset="-78"/>
              </a:rPr>
              <a:t>.</a:t>
            </a:r>
          </a:p>
          <a:p>
            <a:pPr algn="r" rtl="1"/>
            <a:r>
              <a:rPr lang="fa-IR" sz="2000" dirty="0" smtClean="0">
                <a:cs typeface="B Nazanin" panose="00000400000000000000" pitchFamily="2" charset="-78"/>
              </a:rPr>
              <a:t>پرسنل </a:t>
            </a:r>
            <a:r>
              <a:rPr lang="fa-IR" sz="2000" dirty="0">
                <a:cs typeface="B Nazanin" panose="00000400000000000000" pitchFamily="2" charset="-78"/>
              </a:rPr>
              <a:t>جهت پیشگیری و کنترل </a:t>
            </a:r>
            <a:r>
              <a:rPr lang="fa-IR" sz="2000" dirty="0" smtClean="0">
                <a:cs typeface="B Nazanin" panose="00000400000000000000" pitchFamily="2" charset="-78"/>
              </a:rPr>
              <a:t>عفونت آموزش لازم </a:t>
            </a:r>
            <a:r>
              <a:rPr lang="fa-IR" sz="2000" dirty="0">
                <a:cs typeface="B Nazanin" panose="00000400000000000000" pitchFamily="2" charset="-78"/>
              </a:rPr>
              <a:t>را به والدین می دهند و بر اجرای </a:t>
            </a:r>
            <a:r>
              <a:rPr lang="fa-IR" sz="2000" dirty="0" smtClean="0">
                <a:cs typeface="B Nazanin" panose="00000400000000000000" pitchFamily="2" charset="-78"/>
              </a:rPr>
              <a:t>آن نظارت </a:t>
            </a:r>
            <a:r>
              <a:rPr lang="fa-IR" sz="2000" dirty="0">
                <a:cs typeface="B Nazanin" panose="00000400000000000000" pitchFamily="2" charset="-78"/>
              </a:rPr>
              <a:t>می کنند.</a:t>
            </a:r>
            <a:endParaRPr lang="fa-IR" sz="2000" dirty="0" smtClean="0">
              <a:cs typeface="B Nazanin" panose="00000400000000000000" pitchFamily="2" charset="-78"/>
            </a:endParaRPr>
          </a:p>
          <a:p>
            <a:pPr algn="r" rtl="1"/>
            <a:endParaRPr lang="fa-IR" sz="2000" dirty="0" smtClean="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161649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955964" y="2798618"/>
            <a:ext cx="9850581" cy="271549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smtClean="0">
                <a:cs typeface="B Nazanin" panose="00000400000000000000" pitchFamily="2" charset="-78"/>
              </a:rPr>
              <a:t>دست‌های کارکنان مراقبت‌های بهداشتی اغلب در طول ارائه مراقبت‌های بهداشتی آلوده می‌شوند و در انتقال عوامل بیماری‌زا نقش دارند. بهداشت دست توسط سازمان بهداشت جهانی به عنوان یک استراتژی کلیدی پیشگیری از عفونت های بیمارستانی شناخته شده است.</a:t>
            </a:r>
            <a:endParaRPr lang="en-US" sz="32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557646" y="5026436"/>
            <a:ext cx="3193472" cy="975346"/>
          </a:xfrm>
          <a:prstGeom prst="rect">
            <a:avLst/>
          </a:prstGeom>
        </p:spPr>
      </p:pic>
    </p:spTree>
    <p:extLst>
      <p:ext uri="{BB962C8B-B14F-4D97-AF65-F5344CB8AC3E}">
        <p14:creationId xmlns:p14="http://schemas.microsoft.com/office/powerpoint/2010/main" val="3515726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cs typeface="B Nazanin" panose="00000400000000000000" pitchFamily="2" charset="-78"/>
              </a:rPr>
              <a:t>مراقبت تمیز ، مراقبت امن تر</a:t>
            </a:r>
            <a:endParaRPr lang="en-US" sz="4400" b="1" dirty="0">
              <a:cs typeface="B Nazanin" panose="00000400000000000000" pitchFamily="2" charset="-78"/>
            </a:endParaRPr>
          </a:p>
        </p:txBody>
      </p:sp>
      <p:sp>
        <p:nvSpPr>
          <p:cNvPr id="3" name="Content Placeholder 2"/>
          <p:cNvSpPr>
            <a:spLocks noGrp="1"/>
          </p:cNvSpPr>
          <p:nvPr>
            <p:ph idx="1"/>
          </p:nvPr>
        </p:nvSpPr>
        <p:spPr>
          <a:xfrm>
            <a:off x="5463718" y="2618509"/>
            <a:ext cx="4452649" cy="3429000"/>
          </a:xfrm>
        </p:spPr>
        <p:txBody>
          <a:bodyPr>
            <a:normAutofit/>
          </a:bodyPr>
          <a:lstStyle/>
          <a:p>
            <a:pPr algn="ctr" rtl="1"/>
            <a:endParaRPr lang="fa-IR" sz="2400" dirty="0" smtClean="0">
              <a:cs typeface="B Nazanin" panose="00000400000000000000" pitchFamily="2" charset="-78"/>
            </a:endParaRPr>
          </a:p>
          <a:p>
            <a:pPr algn="ctr" rtl="1"/>
            <a:r>
              <a:rPr lang="fa-IR" sz="2400" dirty="0" smtClean="0">
                <a:cs typeface="B Nazanin" panose="00000400000000000000" pitchFamily="2" charset="-78"/>
              </a:rPr>
              <a:t>واحد ایمنی بیمار سازمان بهداشت جهانی، از سال 2005 کمپین بهداشت دست را با شعار " مراقبت تمیز، مراقبت امن تر" در سرار دنیا آغاز نمود و روز 5 می را روز جهانی بهداشت دست نام گذاری کرد.</a:t>
            </a:r>
          </a:p>
          <a:p>
            <a:pPr algn="r" rtl="1"/>
            <a:endParaRPr lang="fa-IR" sz="2000" dirty="0">
              <a:cs typeface="B Nazanin" panose="00000400000000000000" pitchFamily="2" charset="-78"/>
            </a:endParaRPr>
          </a:p>
          <a:p>
            <a:pPr algn="r" rtl="1"/>
            <a:endParaRPr lang="en-US" sz="20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000082" y="2354117"/>
            <a:ext cx="2983224" cy="4213593"/>
          </a:xfrm>
          <a:prstGeom prst="rect">
            <a:avLst/>
          </a:prstGeom>
        </p:spPr>
      </p:pic>
    </p:spTree>
    <p:extLst>
      <p:ext uri="{BB962C8B-B14F-4D97-AF65-F5344CB8AC3E}">
        <p14:creationId xmlns:p14="http://schemas.microsoft.com/office/powerpoint/2010/main" val="1058548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4496569" y="1181868"/>
            <a:ext cx="2078181" cy="1191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cs typeface="B Nazanin" panose="00000400000000000000" pitchFamily="2" charset="-78"/>
              </a:rPr>
              <a:t>باکتری های استخراج شده از دست ها</a:t>
            </a:r>
            <a:endParaRPr lang="en-US" sz="2000" b="1" dirty="0">
              <a:cs typeface="B Nazanin" panose="00000400000000000000" pitchFamily="2" charset="-78"/>
            </a:endParaRPr>
          </a:p>
        </p:txBody>
      </p:sp>
      <p:sp>
        <p:nvSpPr>
          <p:cNvPr id="5" name="Content Placeholder 4"/>
          <p:cNvSpPr>
            <a:spLocks noGrp="1"/>
          </p:cNvSpPr>
          <p:nvPr>
            <p:ph idx="1"/>
          </p:nvPr>
        </p:nvSpPr>
        <p:spPr>
          <a:xfrm>
            <a:off x="2964873" y="2757055"/>
            <a:ext cx="1695594" cy="10945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fa-IR" sz="2000" b="1" dirty="0" smtClean="0">
                <a:cs typeface="B Nazanin" panose="00000400000000000000" pitchFamily="2" charset="-78"/>
              </a:rPr>
              <a:t>فلور موقت پوست</a:t>
            </a:r>
            <a:endParaRPr lang="en-US" sz="2000" b="1" dirty="0">
              <a:cs typeface="B Nazanin" panose="00000400000000000000" pitchFamily="2" charset="-78"/>
            </a:endParaRPr>
          </a:p>
        </p:txBody>
      </p:sp>
      <p:sp>
        <p:nvSpPr>
          <p:cNvPr id="8" name="Content Placeholder 4"/>
          <p:cNvSpPr txBox="1">
            <a:spLocks/>
          </p:cNvSpPr>
          <p:nvPr/>
        </p:nvSpPr>
        <p:spPr>
          <a:xfrm>
            <a:off x="6428509" y="2757054"/>
            <a:ext cx="1695594" cy="1094509"/>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a-IR" sz="2000" b="1" dirty="0" smtClean="0">
                <a:cs typeface="B Nazanin" panose="00000400000000000000" pitchFamily="2" charset="-78"/>
              </a:rPr>
              <a:t>فلور دائم پوست</a:t>
            </a:r>
            <a:endParaRPr lang="en-US" sz="2000" b="1" dirty="0">
              <a:cs typeface="B Nazanin" panose="00000400000000000000" pitchFamily="2" charset="-78"/>
            </a:endParaRPr>
          </a:p>
        </p:txBody>
      </p:sp>
      <p:cxnSp>
        <p:nvCxnSpPr>
          <p:cNvPr id="10" name="Elbow Connector 9"/>
          <p:cNvCxnSpPr>
            <a:stCxn id="4" idx="3"/>
          </p:cNvCxnSpPr>
          <p:nvPr/>
        </p:nvCxnSpPr>
        <p:spPr>
          <a:xfrm>
            <a:off x="6574750" y="1777614"/>
            <a:ext cx="588050" cy="9794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1"/>
          </p:cNvCxnSpPr>
          <p:nvPr/>
        </p:nvCxnSpPr>
        <p:spPr>
          <a:xfrm rot="10800000" flipV="1">
            <a:off x="3920837" y="1777614"/>
            <a:ext cx="575733" cy="9794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6428509" y="4110569"/>
            <a:ext cx="1967346" cy="1094509"/>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a-IR" sz="2000" b="1" dirty="0" smtClean="0">
                <a:cs typeface="B Nazanin" panose="00000400000000000000" pitchFamily="2" charset="-78"/>
              </a:rPr>
              <a:t>ماندگاری طولانی در زیر سلول های سطحی پوست</a:t>
            </a:r>
            <a:endParaRPr lang="en-US" sz="2000" b="1" dirty="0">
              <a:cs typeface="B Nazanin" panose="00000400000000000000" pitchFamily="2" charset="-78"/>
            </a:endParaRPr>
          </a:p>
        </p:txBody>
      </p:sp>
      <p:sp>
        <p:nvSpPr>
          <p:cNvPr id="14" name="Content Placeholder 4"/>
          <p:cNvSpPr txBox="1">
            <a:spLocks/>
          </p:cNvSpPr>
          <p:nvPr/>
        </p:nvSpPr>
        <p:spPr>
          <a:xfrm>
            <a:off x="2828997" y="4110568"/>
            <a:ext cx="1967346" cy="1094509"/>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a-IR" sz="2000" b="1" dirty="0" smtClean="0">
                <a:cs typeface="B Nazanin" panose="00000400000000000000" pitchFamily="2" charset="-78"/>
              </a:rPr>
              <a:t>کلونی های موجود بر سطح پوست </a:t>
            </a:r>
            <a:endParaRPr lang="en-US" sz="2000" b="1" dirty="0">
              <a:cs typeface="B Nazanin" panose="00000400000000000000" pitchFamily="2" charset="-78"/>
            </a:endParaRPr>
          </a:p>
        </p:txBody>
      </p:sp>
      <p:cxnSp>
        <p:nvCxnSpPr>
          <p:cNvPr id="16" name="Straight Connector 15"/>
          <p:cNvCxnSpPr>
            <a:endCxn id="13" idx="0"/>
          </p:cNvCxnSpPr>
          <p:nvPr/>
        </p:nvCxnSpPr>
        <p:spPr>
          <a:xfrm>
            <a:off x="7412182" y="3851563"/>
            <a:ext cx="0" cy="25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2"/>
            <a:endCxn id="14" idx="0"/>
          </p:cNvCxnSpPr>
          <p:nvPr/>
        </p:nvCxnSpPr>
        <p:spPr>
          <a:xfrm>
            <a:off x="3812670" y="3851564"/>
            <a:ext cx="0" cy="259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01636" y="5205077"/>
            <a:ext cx="748146" cy="461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97584" y="5591700"/>
            <a:ext cx="1731413" cy="707886"/>
          </a:xfrm>
          <a:prstGeom prst="rect">
            <a:avLst/>
          </a:prstGeom>
          <a:noFill/>
        </p:spPr>
        <p:txBody>
          <a:bodyPr wrap="square" rtlCol="0">
            <a:spAutoFit/>
          </a:bodyPr>
          <a:lstStyle/>
          <a:p>
            <a:pPr algn="ctr"/>
            <a:r>
              <a:rPr lang="fa-IR" sz="2000" dirty="0" smtClean="0">
                <a:cs typeface="B Nazanin" panose="00000400000000000000" pitchFamily="2" charset="-78"/>
              </a:rPr>
              <a:t>مسئول بروز عفونت های بیمارستانی</a:t>
            </a:r>
            <a:endParaRPr lang="en-US" sz="2000" dirty="0">
              <a:cs typeface="B Nazanin" panose="00000400000000000000" pitchFamily="2" charset="-78"/>
            </a:endParaRPr>
          </a:p>
        </p:txBody>
      </p:sp>
    </p:spTree>
    <p:extLst>
      <p:ext uri="{BB962C8B-B14F-4D97-AF65-F5344CB8AC3E}">
        <p14:creationId xmlns:p14="http://schemas.microsoft.com/office/powerpoint/2010/main" val="2527448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800" dirty="0" smtClean="0">
                <a:cs typeface="B Nazanin" panose="00000400000000000000" pitchFamily="2" charset="-78"/>
              </a:rPr>
              <a:t>انتقال عفونت از طریق دست های کارکنان خدمات سلامت مستلزم وجود زنجیره ای متشکل از 5 عامل به هم پیوسته زیر دارد</a:t>
            </a:r>
            <a:endParaRPr lang="en-US" sz="28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Font typeface="+mj-lt"/>
              <a:buAutoNum type="arabicPeriod"/>
            </a:pPr>
            <a:r>
              <a:rPr lang="fa-IR" sz="2000" dirty="0" smtClean="0">
                <a:cs typeface="B Nazanin" panose="00000400000000000000" pitchFamily="2" charset="-78"/>
              </a:rPr>
              <a:t>در پوست بیماران یا در اشیاء بی جان فضای مجاور آنان باکتری ها به صورت کلونی موجود می باشند ، اغلب با باکتری های گرم مثبت در ناحیه اینگوینال و زیر بغل و اندام فوقانی و پرینه موجودند.</a:t>
            </a:r>
          </a:p>
          <a:p>
            <a:pPr algn="r" rtl="1">
              <a:buFont typeface="+mj-lt"/>
              <a:buAutoNum type="arabicPeriod"/>
            </a:pPr>
            <a:r>
              <a:rPr lang="fa-IR" sz="2000" dirty="0" smtClean="0">
                <a:cs typeface="B Nazanin" panose="00000400000000000000" pitchFamily="2" charset="-78"/>
              </a:rPr>
              <a:t>ضمن تماس بایستی این باکتری ها به دست کادر درمانی منتقل شوند.</a:t>
            </a:r>
          </a:p>
          <a:p>
            <a:pPr algn="r" rtl="1">
              <a:buFont typeface="+mj-lt"/>
              <a:buAutoNum type="arabicPeriod"/>
            </a:pPr>
            <a:r>
              <a:rPr lang="fa-IR" sz="2000" dirty="0" smtClean="0">
                <a:cs typeface="B Nazanin" panose="00000400000000000000" pitchFamily="2" charset="-78"/>
              </a:rPr>
              <a:t>میکروارگانیسم ها بایستی قابلیت ماندگاری بر روی دست کارکنان حداقل برای چند دقیقه را داشته باشند.</a:t>
            </a:r>
          </a:p>
          <a:p>
            <a:pPr algn="r" rtl="1">
              <a:buFont typeface="+mj-lt"/>
              <a:buAutoNum type="arabicPeriod"/>
            </a:pPr>
            <a:r>
              <a:rPr lang="fa-IR" sz="2000" dirty="0" smtClean="0">
                <a:cs typeface="B Nazanin" panose="00000400000000000000" pitchFamily="2" charset="-78"/>
              </a:rPr>
              <a:t>شستشو یا ضد عفونی دست ها توسط کارکنان خدمات سلامت بایستی یا کاملا انجام نشود یا به صورت نا مناسب رعایت گردد و یا ماده مورد استفاده برای بهداشت دست نا مناسب باشد.</a:t>
            </a:r>
          </a:p>
          <a:p>
            <a:pPr algn="r" rtl="1">
              <a:buFont typeface="+mj-lt"/>
              <a:buAutoNum type="arabicPeriod"/>
            </a:pPr>
            <a:r>
              <a:rPr lang="fa-IR" sz="2000" dirty="0" smtClean="0">
                <a:cs typeface="B Nazanin" panose="00000400000000000000" pitchFamily="2" charset="-78"/>
              </a:rPr>
              <a:t>دست یا دستهای آلوده ارائه کننده خدمت بایستی در تماس مستقیم با بیمار دیگر یا اشیاء بی جانی که تماس مستقیم با بیمار خواهند داشت ، قرار گیرد.</a:t>
            </a:r>
            <a:endParaRPr lang="en-US" sz="2000" dirty="0">
              <a:cs typeface="B Nazanin" panose="00000400000000000000" pitchFamily="2" charset="-78"/>
            </a:endParaRPr>
          </a:p>
        </p:txBody>
      </p:sp>
    </p:spTree>
    <p:extLst>
      <p:ext uri="{BB962C8B-B14F-4D97-AF65-F5344CB8AC3E}">
        <p14:creationId xmlns:p14="http://schemas.microsoft.com/office/powerpoint/2010/main" val="625316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62149"/>
            <a:ext cx="4137538" cy="58525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993" y="562149"/>
            <a:ext cx="4202716" cy="59771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531" y="555814"/>
            <a:ext cx="4055469" cy="5858841"/>
          </a:xfrm>
          <a:prstGeom prst="rect">
            <a:avLst/>
          </a:prstGeom>
        </p:spPr>
      </p:pic>
    </p:spTree>
    <p:extLst>
      <p:ext uri="{BB962C8B-B14F-4D97-AF65-F5344CB8AC3E}">
        <p14:creationId xmlns:p14="http://schemas.microsoft.com/office/powerpoint/2010/main" val="1654926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پنج موقعیت بهداشت دست</a:t>
            </a:r>
            <a:endParaRPr lang="en-US" b="1" dirty="0">
              <a:cs typeface="B Nazanin" panose="00000400000000000000" pitchFamily="2" charset="-78"/>
            </a:endParaRPr>
          </a:p>
        </p:txBody>
      </p:sp>
      <p:sp>
        <p:nvSpPr>
          <p:cNvPr id="3" name="Content Placeholder 2"/>
          <p:cNvSpPr>
            <a:spLocks noGrp="1"/>
          </p:cNvSpPr>
          <p:nvPr>
            <p:ph idx="1"/>
          </p:nvPr>
        </p:nvSpPr>
        <p:spPr>
          <a:xfrm>
            <a:off x="1154954" y="2603500"/>
            <a:ext cx="9786849" cy="3416300"/>
          </a:xfrm>
        </p:spPr>
        <p:txBody>
          <a:bodyPr>
            <a:normAutofit/>
          </a:bodyPr>
          <a:lstStyle/>
          <a:p>
            <a:pPr algn="r" rtl="1"/>
            <a:r>
              <a:rPr lang="fa-IR" sz="2000" b="1" dirty="0" smtClean="0">
                <a:solidFill>
                  <a:schemeClr val="accent1"/>
                </a:solidFill>
                <a:cs typeface="B Nazanin" panose="00000400000000000000" pitchFamily="2" charset="-78"/>
              </a:rPr>
              <a:t>قبل از لمس بیمار:</a:t>
            </a:r>
          </a:p>
          <a:p>
            <a:pPr marL="0" indent="0" algn="r" rtl="1">
              <a:buNone/>
            </a:pPr>
            <a:r>
              <a:rPr lang="fa-IR" sz="2000" b="1" dirty="0" smtClean="0">
                <a:solidFill>
                  <a:schemeClr val="tx1"/>
                </a:solidFill>
                <a:cs typeface="B Nazanin" panose="00000400000000000000" pitchFamily="2" charset="-78"/>
              </a:rPr>
              <a:t>چه زمانی؟ </a:t>
            </a:r>
            <a:r>
              <a:rPr lang="fa-IR" sz="2000" dirty="0" smtClean="0">
                <a:solidFill>
                  <a:schemeClr val="tx1"/>
                </a:solidFill>
                <a:cs typeface="B Nazanin" panose="00000400000000000000" pitchFamily="2" charset="-78"/>
              </a:rPr>
              <a:t>قبل از نزدیک شدن به بیمار و لمس او ، دستان خود را تمیز کنید.</a:t>
            </a:r>
          </a:p>
          <a:p>
            <a:pPr marL="0" indent="0" algn="r" rtl="1">
              <a:buNone/>
            </a:pPr>
            <a:r>
              <a:rPr lang="fa-IR" sz="2000" b="1" dirty="0" smtClean="0">
                <a:solidFill>
                  <a:schemeClr val="tx1"/>
                </a:solidFill>
                <a:cs typeface="B Nazanin" panose="00000400000000000000" pitchFamily="2" charset="-78"/>
              </a:rPr>
              <a:t>چرا؟ </a:t>
            </a:r>
            <a:r>
              <a:rPr lang="fa-IR" sz="2000" dirty="0" smtClean="0">
                <a:solidFill>
                  <a:schemeClr val="tx1"/>
                </a:solidFill>
                <a:cs typeface="B Nazanin" panose="00000400000000000000" pitchFamily="2" charset="-78"/>
              </a:rPr>
              <a:t>برای محافظت از بیمار، در مقابل میکروب های مضری که بر روی دستان شما وجود دارد.</a:t>
            </a:r>
          </a:p>
          <a:p>
            <a:pPr algn="r" rtl="1"/>
            <a:endParaRPr lang="fa-IR" sz="2000" b="1" dirty="0">
              <a:solidFill>
                <a:schemeClr val="tx1"/>
              </a:solidFill>
              <a:cs typeface="B Nazanin" panose="00000400000000000000" pitchFamily="2" charset="-78"/>
            </a:endParaRPr>
          </a:p>
          <a:p>
            <a:pPr algn="r" rtl="1"/>
            <a:r>
              <a:rPr lang="fa-IR" sz="2000" b="1" dirty="0" smtClean="0">
                <a:solidFill>
                  <a:schemeClr val="accent1"/>
                </a:solidFill>
                <a:cs typeface="B Nazanin" panose="00000400000000000000" pitchFamily="2" charset="-78"/>
              </a:rPr>
              <a:t>قبل از انجام پروسیجر های آسپتیک:</a:t>
            </a:r>
          </a:p>
          <a:p>
            <a:pPr marL="0" indent="0" algn="r" rtl="1">
              <a:buNone/>
            </a:pPr>
            <a:r>
              <a:rPr lang="fa-IR" sz="2000" b="1" dirty="0" smtClean="0">
                <a:solidFill>
                  <a:schemeClr val="tx1"/>
                </a:solidFill>
                <a:cs typeface="B Nazanin" panose="00000400000000000000" pitchFamily="2" charset="-78"/>
              </a:rPr>
              <a:t>چه زمانی؟ </a:t>
            </a:r>
            <a:r>
              <a:rPr lang="fa-IR" sz="2000" dirty="0" smtClean="0">
                <a:solidFill>
                  <a:schemeClr val="tx1"/>
                </a:solidFill>
                <a:cs typeface="B Nazanin" panose="00000400000000000000" pitchFamily="2" charset="-78"/>
              </a:rPr>
              <a:t>دستان خود را درست قبل از انجام فرآیند های آسپتیک ( که نیاز به محیط عاری از میکروب دارند ) تمیز نمایید.</a:t>
            </a:r>
          </a:p>
          <a:p>
            <a:pPr marL="0" indent="0" algn="r" rtl="1">
              <a:buNone/>
            </a:pPr>
            <a:r>
              <a:rPr lang="fa-IR" sz="2000" b="1" dirty="0" smtClean="0">
                <a:solidFill>
                  <a:schemeClr val="tx1"/>
                </a:solidFill>
                <a:cs typeface="B Nazanin" panose="00000400000000000000" pitchFamily="2" charset="-78"/>
              </a:rPr>
              <a:t>چرا؟ </a:t>
            </a:r>
            <a:r>
              <a:rPr lang="fa-IR" sz="2000" dirty="0" smtClean="0">
                <a:solidFill>
                  <a:schemeClr val="tx1"/>
                </a:solidFill>
                <a:cs typeface="B Nazanin" panose="00000400000000000000" pitchFamily="2" charset="-78"/>
              </a:rPr>
              <a:t>برای جلوگیری از میکروب های مضر ( از جمله میکروب های بدن خود بیمار) که ممکن است در حین انجام این پروسیجر ها ، وارد بدن وی شوند.</a:t>
            </a:r>
            <a:endParaRPr lang="fa-IR" sz="2000" b="1" dirty="0" smtClean="0">
              <a:solidFill>
                <a:schemeClr val="accent1"/>
              </a:solidFill>
              <a:cs typeface="B Nazanin" panose="00000400000000000000" pitchFamily="2" charset="-78"/>
            </a:endParaRPr>
          </a:p>
          <a:p>
            <a:pPr marL="0" indent="0" algn="r" rtl="1">
              <a:buNone/>
            </a:pP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670223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پنج موقعیت بهداشت دست</a:t>
            </a:r>
            <a:endParaRPr lang="en-US" b="1" dirty="0">
              <a:cs typeface="B Nazanin" panose="00000400000000000000" pitchFamily="2" charset="-78"/>
            </a:endParaRPr>
          </a:p>
        </p:txBody>
      </p:sp>
      <p:sp>
        <p:nvSpPr>
          <p:cNvPr id="3" name="Content Placeholder 2"/>
          <p:cNvSpPr>
            <a:spLocks noGrp="1"/>
          </p:cNvSpPr>
          <p:nvPr>
            <p:ph idx="1"/>
          </p:nvPr>
        </p:nvSpPr>
        <p:spPr>
          <a:xfrm>
            <a:off x="1154954" y="2464231"/>
            <a:ext cx="9786849" cy="4153545"/>
          </a:xfrm>
        </p:spPr>
        <p:txBody>
          <a:bodyPr>
            <a:normAutofit lnSpcReduction="10000"/>
          </a:bodyPr>
          <a:lstStyle/>
          <a:p>
            <a:pPr algn="r" rtl="1"/>
            <a:r>
              <a:rPr lang="fa-IR" sz="2000" b="1" dirty="0" smtClean="0">
                <a:solidFill>
                  <a:schemeClr val="accent1"/>
                </a:solidFill>
                <a:cs typeface="B Nazanin" panose="00000400000000000000" pitchFamily="2" charset="-78"/>
              </a:rPr>
              <a:t>پس از خطر مواجهه به مایعات بدن بیمار:</a:t>
            </a:r>
          </a:p>
          <a:p>
            <a:pPr marL="0" indent="0" algn="r" rtl="1">
              <a:buNone/>
            </a:pPr>
            <a:r>
              <a:rPr lang="fa-IR" sz="2000" b="1" dirty="0" smtClean="0">
                <a:solidFill>
                  <a:schemeClr val="tx1"/>
                </a:solidFill>
                <a:cs typeface="B Nazanin" panose="00000400000000000000" pitchFamily="2" charset="-78"/>
              </a:rPr>
              <a:t>چه زمانی؟ </a:t>
            </a:r>
            <a:r>
              <a:rPr lang="fa-IR" sz="2000" dirty="0" smtClean="0">
                <a:solidFill>
                  <a:schemeClr val="tx1"/>
                </a:solidFill>
                <a:cs typeface="B Nazanin" panose="00000400000000000000" pitchFamily="2" charset="-78"/>
              </a:rPr>
              <a:t>دستان خود را بلافاصله پس از تماس با مایعات بدن بیمار ( و پس از درآوردن دستکش ) تمیز کنید.</a:t>
            </a:r>
          </a:p>
          <a:p>
            <a:pPr marL="0" indent="0" algn="r" rtl="1">
              <a:buNone/>
            </a:pPr>
            <a:r>
              <a:rPr lang="fa-IR" sz="2000" b="1" dirty="0" smtClean="0">
                <a:solidFill>
                  <a:schemeClr val="tx1"/>
                </a:solidFill>
                <a:cs typeface="B Nazanin" panose="00000400000000000000" pitchFamily="2" charset="-78"/>
              </a:rPr>
              <a:t>چرا؟ </a:t>
            </a:r>
            <a:r>
              <a:rPr lang="fa-IR" sz="2000" dirty="0" smtClean="0">
                <a:solidFill>
                  <a:schemeClr val="tx1"/>
                </a:solidFill>
                <a:cs typeface="B Nazanin" panose="00000400000000000000" pitchFamily="2" charset="-78"/>
              </a:rPr>
              <a:t>برای محافظت از خود و محیط های مراقبت بهداشتی، در مقابل میکروب های مضر بیمار.</a:t>
            </a:r>
            <a:endParaRPr lang="fa-IR" sz="2000" dirty="0">
              <a:solidFill>
                <a:schemeClr val="tx1"/>
              </a:solidFill>
              <a:cs typeface="B Nazanin" panose="00000400000000000000" pitchFamily="2" charset="-78"/>
            </a:endParaRPr>
          </a:p>
          <a:p>
            <a:pPr algn="r" rtl="1"/>
            <a:r>
              <a:rPr lang="fa-IR" sz="2000" b="1" dirty="0" smtClean="0">
                <a:solidFill>
                  <a:schemeClr val="accent1"/>
                </a:solidFill>
                <a:cs typeface="B Nazanin" panose="00000400000000000000" pitchFamily="2" charset="-78"/>
              </a:rPr>
              <a:t>پس از لمس بیمار:</a:t>
            </a:r>
          </a:p>
          <a:p>
            <a:pPr marL="0" indent="0" algn="r" rtl="1">
              <a:buNone/>
            </a:pPr>
            <a:r>
              <a:rPr lang="fa-IR" sz="2000" b="1" dirty="0" smtClean="0">
                <a:solidFill>
                  <a:schemeClr val="tx1"/>
                </a:solidFill>
                <a:cs typeface="B Nazanin" panose="00000400000000000000" pitchFamily="2" charset="-78"/>
              </a:rPr>
              <a:t>چه زمانی؟ </a:t>
            </a:r>
            <a:r>
              <a:rPr lang="fa-IR" sz="2000" dirty="0" smtClean="0">
                <a:solidFill>
                  <a:schemeClr val="tx1"/>
                </a:solidFill>
                <a:cs typeface="B Nazanin" panose="00000400000000000000" pitchFamily="2" charset="-78"/>
              </a:rPr>
              <a:t>دستان خود را پس از لمس بیمار و محیط اطراف او و در هنگام ترک بالین بیمار، تمیز کنید.</a:t>
            </a:r>
          </a:p>
          <a:p>
            <a:pPr marL="0" indent="0" algn="r" rtl="1">
              <a:buNone/>
            </a:pPr>
            <a:r>
              <a:rPr lang="fa-IR" sz="2000" b="1" dirty="0" smtClean="0">
                <a:solidFill>
                  <a:schemeClr val="tx1"/>
                </a:solidFill>
                <a:cs typeface="B Nazanin" panose="00000400000000000000" pitchFamily="2" charset="-78"/>
              </a:rPr>
              <a:t>چرا؟ </a:t>
            </a:r>
            <a:r>
              <a:rPr lang="fa-IR" sz="2000" dirty="0" smtClean="0">
                <a:solidFill>
                  <a:schemeClr val="tx1"/>
                </a:solidFill>
                <a:cs typeface="B Nazanin" panose="00000400000000000000" pitchFamily="2" charset="-78"/>
              </a:rPr>
              <a:t>برای مراقبت از خود و محیط های مراقبت بهداشتی در برابر میکروب های مضر بیمار</a:t>
            </a:r>
          </a:p>
          <a:p>
            <a:pPr algn="r" rtl="1"/>
            <a:r>
              <a:rPr lang="fa-IR" sz="2200" b="1" dirty="0" smtClean="0">
                <a:solidFill>
                  <a:schemeClr val="accent1"/>
                </a:solidFill>
                <a:cs typeface="B Nazanin" panose="00000400000000000000" pitchFamily="2" charset="-78"/>
              </a:rPr>
              <a:t>پس از لمس محیط اطراف بیمار:</a:t>
            </a:r>
          </a:p>
          <a:p>
            <a:pPr marL="0" indent="0" algn="r" rtl="1">
              <a:buNone/>
            </a:pPr>
            <a:r>
              <a:rPr lang="fa-IR" sz="2000" b="1" dirty="0" smtClean="0">
                <a:solidFill>
                  <a:schemeClr val="tx1"/>
                </a:solidFill>
                <a:cs typeface="B Nazanin" panose="00000400000000000000" pitchFamily="2" charset="-78"/>
              </a:rPr>
              <a:t>چه </a:t>
            </a:r>
            <a:r>
              <a:rPr lang="fa-IR" sz="2000" b="1" dirty="0">
                <a:solidFill>
                  <a:schemeClr val="tx1"/>
                </a:solidFill>
                <a:cs typeface="B Nazanin" panose="00000400000000000000" pitchFamily="2" charset="-78"/>
              </a:rPr>
              <a:t>زمانی؟ </a:t>
            </a:r>
            <a:r>
              <a:rPr lang="fa-IR" sz="2000" dirty="0" smtClean="0">
                <a:solidFill>
                  <a:schemeClr val="tx1"/>
                </a:solidFill>
                <a:cs typeface="B Nazanin" panose="00000400000000000000" pitchFamily="2" charset="-78"/>
              </a:rPr>
              <a:t>پس از لمس هر گونه شی یا وسیله موجود در محیط اطراف بیمار، حتما در هنگام ترک بالین بیمار، دستان خود را تمیز کنید ( حتی اگر بیمار را لمس نکرده اید.)</a:t>
            </a:r>
          </a:p>
          <a:p>
            <a:pPr marL="0" indent="0" algn="r" rtl="1">
              <a:buNone/>
            </a:pPr>
            <a:r>
              <a:rPr lang="fa-IR" sz="2000" b="1" dirty="0" smtClean="0">
                <a:solidFill>
                  <a:schemeClr val="tx1"/>
                </a:solidFill>
                <a:cs typeface="B Nazanin" panose="00000400000000000000" pitchFamily="2" charset="-78"/>
              </a:rPr>
              <a:t>چرا</a:t>
            </a:r>
            <a:r>
              <a:rPr lang="fa-IR" sz="2000" b="1"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برای مراقبت از خود و محیط های مراقبت بهداشتی در برابر میکروب های مضر بیمار</a:t>
            </a:r>
          </a:p>
          <a:p>
            <a:pPr marL="0" indent="0" algn="r" rtl="1">
              <a:buNone/>
            </a:pPr>
            <a:endParaRPr lang="fa-IR" sz="200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403784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گایدلاین بهداشت دست</a:t>
            </a:r>
            <a:endParaRPr lang="en-US" b="1" dirty="0">
              <a:cs typeface="B Nazanin" panose="00000400000000000000" pitchFamily="2" charset="-78"/>
            </a:endParaRPr>
          </a:p>
        </p:txBody>
      </p:sp>
      <p:sp>
        <p:nvSpPr>
          <p:cNvPr id="3" name="Content Placeholder 2"/>
          <p:cNvSpPr>
            <a:spLocks noGrp="1"/>
          </p:cNvSpPr>
          <p:nvPr>
            <p:ph idx="1"/>
          </p:nvPr>
        </p:nvSpPr>
        <p:spPr>
          <a:xfrm>
            <a:off x="1154954" y="2324745"/>
            <a:ext cx="9616368" cy="4231037"/>
          </a:xfrm>
        </p:spPr>
        <p:txBody>
          <a:bodyPr>
            <a:normAutofit/>
          </a:bodyPr>
          <a:lstStyle/>
          <a:p>
            <a:pPr algn="r" rtl="1"/>
            <a:r>
              <a:rPr lang="fa-IR" sz="2000" b="1" dirty="0">
                <a:cs typeface="B Nazanin" panose="00000400000000000000" pitchFamily="2" charset="-78"/>
              </a:rPr>
              <a:t>شستشوی دست با آب و صابون توصیه می‌شود </a:t>
            </a:r>
            <a:r>
              <a:rPr lang="fa-IR" sz="2000" b="1" dirty="0" smtClean="0">
                <a:cs typeface="B Nazanin" panose="00000400000000000000" pitchFamily="2" charset="-78"/>
              </a:rPr>
              <a:t>برای:</a:t>
            </a:r>
          </a:p>
          <a:p>
            <a:pPr marL="0" indent="0" algn="r" rtl="1">
              <a:buNone/>
            </a:pPr>
            <a:r>
              <a:rPr lang="fa-IR" sz="2000" dirty="0" smtClean="0">
                <a:cs typeface="B Nazanin" panose="00000400000000000000" pitchFamily="2" charset="-78"/>
              </a:rPr>
              <a:t>-آلودگی واضح به مایعات بدن</a:t>
            </a:r>
          </a:p>
          <a:p>
            <a:pPr marL="0" indent="0" algn="r" rtl="1">
              <a:buNone/>
            </a:pPr>
            <a:r>
              <a:rPr lang="fa-IR" sz="2000" dirty="0" smtClean="0">
                <a:cs typeface="B Nazanin" panose="00000400000000000000" pitchFamily="2" charset="-78"/>
              </a:rPr>
              <a:t>-بعد از استفاده از سرویس بهداشتی </a:t>
            </a:r>
          </a:p>
          <a:p>
            <a:pPr marL="0" indent="0" algn="r" rtl="1">
              <a:buNone/>
            </a:pPr>
            <a:r>
              <a:rPr lang="fa-IR" sz="2000" dirty="0" smtClean="0">
                <a:cs typeface="B Nazanin" panose="00000400000000000000" pitchFamily="2" charset="-78"/>
              </a:rPr>
              <a:t>-قرار گرفتن در معرض پاتوژن ها</a:t>
            </a:r>
          </a:p>
          <a:p>
            <a:pPr algn="r" rtl="1"/>
            <a:r>
              <a:rPr lang="fa-IR" sz="2000" b="1" dirty="0" smtClean="0">
                <a:cs typeface="B Nazanin" panose="00000400000000000000" pitchFamily="2" charset="-78"/>
              </a:rPr>
              <a:t>شستشوی با محلول ضد عفونی کننده پایه الکل:</a:t>
            </a:r>
          </a:p>
          <a:p>
            <a:pPr marL="0" indent="0" algn="r" rtl="1">
              <a:buNone/>
            </a:pPr>
            <a:r>
              <a:rPr lang="fa-IR" sz="2000" dirty="0" smtClean="0">
                <a:cs typeface="B Nazanin" panose="00000400000000000000" pitchFamily="2" charset="-78"/>
              </a:rPr>
              <a:t>-در انجام تمامی اقدامات آسپتیک بدون وجود آلودگی واضح</a:t>
            </a:r>
          </a:p>
          <a:p>
            <a:pPr algn="r" rtl="1"/>
            <a:r>
              <a:rPr lang="fa-IR" sz="2000" b="1" dirty="0" smtClean="0">
                <a:cs typeface="B Nazanin" panose="00000400000000000000" pitchFamily="2" charset="-78"/>
              </a:rPr>
              <a:t>رعایت بهداشت دست در:</a:t>
            </a:r>
          </a:p>
          <a:p>
            <a:pPr marL="0" indent="0" algn="r" rtl="1">
              <a:buNone/>
            </a:pPr>
            <a:r>
              <a:rPr lang="fa-IR" sz="2000" dirty="0" smtClean="0">
                <a:cs typeface="B Nazanin" panose="00000400000000000000" pitchFamily="2" charset="-78"/>
              </a:rPr>
              <a:t>-پنج موقعیت پیشنهادی </a:t>
            </a:r>
          </a:p>
          <a:p>
            <a:pPr marL="0" indent="0" algn="r" rtl="1">
              <a:buNone/>
            </a:pPr>
            <a:r>
              <a:rPr lang="fa-IR" sz="2000" dirty="0" smtClean="0">
                <a:cs typeface="B Nazanin" panose="00000400000000000000" pitchFamily="2" charset="-78"/>
              </a:rPr>
              <a:t>-بعد از خروج دستکش استریل و غیر استریل</a:t>
            </a:r>
            <a:endParaRPr lang="fa-IR" sz="2000" dirty="0">
              <a:cs typeface="B Nazanin" panose="00000400000000000000" pitchFamily="2" charset="-78"/>
            </a:endParaRPr>
          </a:p>
          <a:p>
            <a:pPr algn="r" rtl="1"/>
            <a:endParaRPr lang="en-US" sz="20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5" y="2819710"/>
            <a:ext cx="4865543" cy="3241105"/>
          </a:xfrm>
          <a:prstGeom prst="rect">
            <a:avLst/>
          </a:prstGeom>
        </p:spPr>
      </p:pic>
    </p:spTree>
    <p:extLst>
      <p:ext uri="{BB962C8B-B14F-4D97-AF65-F5344CB8AC3E}">
        <p14:creationId xmlns:p14="http://schemas.microsoft.com/office/powerpoint/2010/main" val="648288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fa-IR" sz="2400" dirty="0">
                <a:cs typeface="B Nazanin" panose="00000400000000000000" pitchFamily="2" charset="-78"/>
              </a:rPr>
              <a:t>مالش دست‌ها با محلول‌های الکلی، روش معمول ترجیحی برای بهداشت دست است، اگر دست‌ها به وضوح کثیف نباشند</a:t>
            </a:r>
            <a:r>
              <a:rPr lang="fa-IR" sz="2400" dirty="0" smtClean="0">
                <a:cs typeface="B Nazanin" panose="00000400000000000000" pitchFamily="2" charset="-78"/>
              </a:rPr>
              <a:t>.</a:t>
            </a:r>
          </a:p>
          <a:p>
            <a:pPr marL="0" indent="0" algn="r" rtl="1">
              <a:buNone/>
            </a:pPr>
            <a:r>
              <a:rPr lang="fa-IR" sz="2400" dirty="0" smtClean="0">
                <a:cs typeface="B Nazanin" panose="00000400000000000000" pitchFamily="2" charset="-78"/>
              </a:rPr>
              <a:t>(</a:t>
            </a:r>
            <a:r>
              <a:rPr lang="fa-IR" sz="2400" dirty="0">
                <a:cs typeface="B Nazanin" panose="00000400000000000000" pitchFamily="2" charset="-78"/>
              </a:rPr>
              <a:t>در استفاده از محلول ضد عفونی کننده، </a:t>
            </a:r>
            <a:r>
              <a:rPr lang="fa-IR" sz="2400" dirty="0" smtClean="0">
                <a:cs typeface="B Nazanin" panose="00000400000000000000" pitchFamily="2" charset="-78"/>
              </a:rPr>
              <a:t>برای </a:t>
            </a:r>
            <a:r>
              <a:rPr lang="fa-IR" sz="2400" dirty="0">
                <a:cs typeface="B Nazanin" panose="00000400000000000000" pitchFamily="2" charset="-78"/>
              </a:rPr>
              <a:t>کاهش مؤثر رشد میکروب‌ها روی دست‌ها، مالش دست‌ها باید با رعایت تمام مراحل نشان داده شده انجام شود. این کار فقط 20 تا 30 ثانیه طول می‌کشد.)</a:t>
            </a:r>
          </a:p>
          <a:p>
            <a:pPr algn="r" rtl="1"/>
            <a:r>
              <a:rPr lang="fa-IR" sz="2400" dirty="0" smtClean="0">
                <a:cs typeface="B Nazanin" panose="00000400000000000000" pitchFamily="2" charset="-78"/>
              </a:rPr>
              <a:t>شستن </a:t>
            </a:r>
            <a:r>
              <a:rPr lang="fa-IR" sz="2400" dirty="0">
                <a:cs typeface="B Nazanin" panose="00000400000000000000" pitchFamily="2" charset="-78"/>
              </a:rPr>
              <a:t>دست‌ها با آب و صابون - ضروری است - زمانی که دست‌ها به وضوح کثیف یا آلوده هستند (پس از تماس آشکار با مایعات بدن).</a:t>
            </a:r>
          </a:p>
          <a:p>
            <a:pPr marL="0" indent="0" algn="r" rtl="1">
              <a:buNone/>
            </a:pPr>
            <a:r>
              <a:rPr lang="fa-IR" sz="2400" dirty="0" smtClean="0">
                <a:cs typeface="B Nazanin" panose="00000400000000000000" pitchFamily="2" charset="-78"/>
              </a:rPr>
              <a:t>(</a:t>
            </a:r>
            <a:r>
              <a:rPr lang="fa-IR" sz="2400" dirty="0">
                <a:cs typeface="B Nazanin" panose="00000400000000000000" pitchFamily="2" charset="-78"/>
              </a:rPr>
              <a:t>ب</a:t>
            </a:r>
            <a:r>
              <a:rPr lang="fa-IR" sz="2400" dirty="0" smtClean="0">
                <a:cs typeface="B Nazanin" panose="00000400000000000000" pitchFamily="2" charset="-78"/>
              </a:rPr>
              <a:t>رای </a:t>
            </a:r>
            <a:r>
              <a:rPr lang="fa-IR" sz="2400" dirty="0">
                <a:cs typeface="B Nazanin" panose="00000400000000000000" pitchFamily="2" charset="-78"/>
              </a:rPr>
              <a:t>کاهش مؤثر رشد میکروب‌ها روی دست‌ها، دست‌های خود را با رعایت تمام مراحل نشان داده شده کاملاً بشویید. این شستشو باید حداقل ۴۰ تا ۶۰ ثانیه طول بکشد</a:t>
            </a:r>
            <a:r>
              <a:rPr lang="fa-IR" sz="2400" dirty="0" smtClean="0">
                <a:cs typeface="B Nazanin" panose="00000400000000000000" pitchFamily="2" charset="-78"/>
              </a:rPr>
              <a:t>.)</a:t>
            </a:r>
          </a:p>
          <a:p>
            <a:pPr algn="r" rtl="1"/>
            <a:endParaRPr lang="fa-IR" sz="2400" dirty="0">
              <a:cs typeface="B Nazanin" panose="00000400000000000000" pitchFamily="2" charset="-78"/>
            </a:endParaRPr>
          </a:p>
        </p:txBody>
      </p:sp>
    </p:spTree>
    <p:extLst>
      <p:ext uri="{BB962C8B-B14F-4D97-AF65-F5344CB8AC3E}">
        <p14:creationId xmlns:p14="http://schemas.microsoft.com/office/powerpoint/2010/main" val="405185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54954" y="2840182"/>
            <a:ext cx="9623882" cy="1745673"/>
          </a:xfrm>
          <a:prstGeom prst="roundRect">
            <a:avLst/>
          </a:prstGeom>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lvl="1" algn="ctr" rtl="1"/>
            <a:r>
              <a:rPr lang="fa-IR" sz="3200" b="1" dirty="0" smtClean="0">
                <a:cs typeface="B Nazanin" panose="00000400000000000000" pitchFamily="2" charset="-78"/>
              </a:rPr>
              <a:t>ن</a:t>
            </a:r>
            <a:r>
              <a:rPr lang="ar-SA" sz="3200" b="1" dirty="0" smtClean="0">
                <a:cs typeface="B Nazanin" panose="00000400000000000000" pitchFamily="2" charset="-78"/>
              </a:rPr>
              <a:t>وزادان </a:t>
            </a:r>
            <a:r>
              <a:rPr lang="ar-SA" sz="3200" b="1" dirty="0">
                <a:cs typeface="B Nazanin" panose="00000400000000000000" pitchFamily="2" charset="-78"/>
              </a:rPr>
              <a:t>در بخش </a:t>
            </a:r>
            <a:r>
              <a:rPr lang="en-US" sz="3200" b="1" dirty="0">
                <a:cs typeface="B Nazanin" panose="00000400000000000000" pitchFamily="2" charset="-78"/>
              </a:rPr>
              <a:t>NICU </a:t>
            </a:r>
            <a:r>
              <a:rPr lang="ar-SA" sz="3200" b="1" dirty="0">
                <a:cs typeface="B Nazanin" panose="00000400000000000000" pitchFamily="2" charset="-78"/>
              </a:rPr>
              <a:t>ممکن است هم منبع عفونت برای سایر نوزادان باشند و هم خود دچار عفونت شوند.</a:t>
            </a:r>
            <a:endParaRPr lang="en-US" sz="3200" b="1" dirty="0">
              <a:cs typeface="B Nazanin" panose="00000400000000000000" pitchFamily="2" charset="-78"/>
            </a:endParaRPr>
          </a:p>
        </p:txBody>
      </p:sp>
    </p:spTree>
    <p:extLst>
      <p:ext uri="{BB962C8B-B14F-4D97-AF65-F5344CB8AC3E}">
        <p14:creationId xmlns:p14="http://schemas.microsoft.com/office/powerpoint/2010/main" val="3933969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54954" y="2552123"/>
            <a:ext cx="9670472" cy="175952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b="1" dirty="0" smtClean="0">
                <a:cs typeface="B Nazanin" panose="00000400000000000000" pitchFamily="2" charset="-78"/>
              </a:rPr>
              <a:t>با توجه به اینکه دست مرطوب و خیس به آسانی آلوده شده یا میکروارگانیسم ها را گسترش می دهد ، خشک کردن مناسب دست ها جزو لاینفک فرآیند بهداشت دست است.</a:t>
            </a:r>
            <a:endParaRPr lang="en-US" sz="2400" b="1" dirty="0">
              <a:cs typeface="B Nazanin" panose="00000400000000000000" pitchFamily="2" charset="-78"/>
            </a:endParaRPr>
          </a:p>
        </p:txBody>
      </p:sp>
    </p:spTree>
    <p:extLst>
      <p:ext uri="{BB962C8B-B14F-4D97-AF65-F5344CB8AC3E}">
        <p14:creationId xmlns:p14="http://schemas.microsoft.com/office/powerpoint/2010/main" val="3988090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dirty="0">
                <a:cs typeface="B Nazanin" panose="00000400000000000000" pitchFamily="2" charset="-78"/>
              </a:rPr>
              <a:t>مزایای رعایت بهداشت دست به روش مالشی با استفاده از محلولهای ضدعفونی بابنیان الکلی نسبت به شستن</a:t>
            </a:r>
            <a:br>
              <a:rPr lang="fa-IR" sz="2800" dirty="0">
                <a:cs typeface="B Nazanin" panose="00000400000000000000" pitchFamily="2" charset="-78"/>
              </a:rPr>
            </a:br>
            <a:r>
              <a:rPr lang="fa-IR" sz="2800" dirty="0">
                <a:cs typeface="B Nazanin" panose="00000400000000000000" pitchFamily="2" charset="-78"/>
              </a:rPr>
              <a:t>دست با آب و صابون:</a:t>
            </a:r>
            <a:endParaRPr lang="en-US" sz="2800"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buFont typeface="+mj-lt"/>
              <a:buAutoNum type="arabicPeriod"/>
            </a:pPr>
            <a:r>
              <a:rPr lang="fa-IR" sz="2000" dirty="0" smtClean="0">
                <a:cs typeface="B Nazanin" panose="00000400000000000000" pitchFamily="2" charset="-78"/>
              </a:rPr>
              <a:t>رعایت بهداشت دست به روش مالشی با استفاده از محلول ضد عفونی با بنیان الکلی نسبت به شستن دست با آب و صابون زمان کمتری می برد.</a:t>
            </a:r>
          </a:p>
          <a:p>
            <a:pPr algn="r" rtl="1">
              <a:buFont typeface="+mj-lt"/>
              <a:buAutoNum type="arabicPeriod"/>
            </a:pPr>
            <a:r>
              <a:rPr lang="fa-IR" sz="2000" dirty="0" smtClean="0">
                <a:cs typeface="B Nazanin" panose="00000400000000000000" pitchFamily="2" charset="-78"/>
              </a:rPr>
              <a:t>عوارض ( خشکی پوست و درماتیت) ناشی از مصرف مکرر آن نسبت به آب و صابون بر روی پوست کمتر می باشد.</a:t>
            </a:r>
          </a:p>
          <a:p>
            <a:pPr algn="r" rtl="1">
              <a:buFont typeface="+mj-lt"/>
              <a:buAutoNum type="arabicPeriod"/>
            </a:pPr>
            <a:r>
              <a:rPr lang="fa-IR" sz="2000" dirty="0" smtClean="0">
                <a:cs typeface="B Nazanin" panose="00000400000000000000" pitchFamily="2" charset="-78"/>
              </a:rPr>
              <a:t>به لحاظ عدم نیاز به روشویی، آب روان ، صابون و دستمال کاغذی، بهداشت دست به روش مالشی قابلیت کاربری زیادتری دارد.</a:t>
            </a:r>
          </a:p>
          <a:p>
            <a:pPr algn="r" rtl="1">
              <a:buFont typeface="+mj-lt"/>
              <a:buAutoNum type="arabicPeriod"/>
            </a:pPr>
            <a:r>
              <a:rPr lang="fa-IR" sz="2000" dirty="0" smtClean="0">
                <a:cs typeface="B Nazanin" panose="00000400000000000000" pitchFamily="2" charset="-78"/>
              </a:rPr>
              <a:t>باقی ماندن مواد نرم کننده موجود در محلول یا ژل ضد عفونی کننده بر روی پوست دست پس از خشک شدن الکل در حفاظت پوست موثر است.</a:t>
            </a:r>
          </a:p>
          <a:p>
            <a:pPr algn="r" rtl="1">
              <a:buFont typeface="+mj-lt"/>
              <a:buAutoNum type="arabicPeriod"/>
            </a:pPr>
            <a:r>
              <a:rPr lang="fa-IR" sz="2000" dirty="0" smtClean="0">
                <a:cs typeface="B Nazanin" panose="00000400000000000000" pitchFamily="2" charset="-78"/>
              </a:rPr>
              <a:t>رعایت بهداشت دست به روش مالشی با استفاده از محلول ضد عفونی با بنیان الکلی نسبت به شستن دست با آب و صابون هزینه کمتری دارد.</a:t>
            </a:r>
            <a:endParaRPr lang="en-US" sz="2000" dirty="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998" y="1088217"/>
            <a:ext cx="2274742" cy="1515283"/>
          </a:xfrm>
          <a:prstGeom prst="rect">
            <a:avLst/>
          </a:prstGeom>
        </p:spPr>
      </p:pic>
    </p:spTree>
    <p:extLst>
      <p:ext uri="{BB962C8B-B14F-4D97-AF65-F5344CB8AC3E}">
        <p14:creationId xmlns:p14="http://schemas.microsoft.com/office/powerpoint/2010/main" val="1649206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توصیه هایی برای حفاظت از پوست دست</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457200" indent="-457200" algn="r" rtl="1">
              <a:buFont typeface="+mj-lt"/>
              <a:buAutoNum type="arabicPeriod"/>
            </a:pPr>
            <a:r>
              <a:rPr lang="fa-IR" sz="2000" dirty="0" smtClean="0">
                <a:cs typeface="B Nazanin" panose="00000400000000000000" pitchFamily="2" charset="-78"/>
              </a:rPr>
              <a:t>برای بهداشت دست، مصرف همزمان صابون و محلول ضد عفونی کننده دست با بنیان الکلی توصیه نمیشود.</a:t>
            </a:r>
          </a:p>
          <a:p>
            <a:pPr marL="457200" indent="-457200" algn="r" rtl="1">
              <a:buFont typeface="+mj-lt"/>
              <a:buAutoNum type="arabicPeriod"/>
            </a:pPr>
            <a:r>
              <a:rPr lang="fa-IR" sz="2000" dirty="0" smtClean="0">
                <a:cs typeface="B Nazanin" panose="00000400000000000000" pitchFamily="2" charset="-78"/>
              </a:rPr>
              <a:t>با توجه به افزایش احتمال آسیب پوست در طی تماس مکرر با آب داغ، جهت شستن دست ها از آب داغ استفاده نکنید.</a:t>
            </a:r>
          </a:p>
          <a:p>
            <a:pPr marL="457200" indent="-457200" algn="r" rtl="1">
              <a:buFont typeface="+mj-lt"/>
              <a:buAutoNum type="arabicPeriod"/>
            </a:pPr>
            <a:r>
              <a:rPr lang="fa-IR" sz="2000" dirty="0" smtClean="0">
                <a:cs typeface="B Nazanin" panose="00000400000000000000" pitchFamily="2" charset="-78"/>
              </a:rPr>
              <a:t>از پوشیدن دستکش هنگامی که دست ها خیس هستند اجتناب نمایید.</a:t>
            </a:r>
          </a:p>
          <a:p>
            <a:pPr marL="457200" indent="-457200" algn="r" rtl="1">
              <a:buFont typeface="+mj-lt"/>
              <a:buAutoNum type="arabicPeriod"/>
            </a:pPr>
            <a:r>
              <a:rPr lang="fa-IR" sz="2000" dirty="0" smtClean="0">
                <a:cs typeface="B Nazanin" panose="00000400000000000000" pitchFamily="2" charset="-78"/>
              </a:rPr>
              <a:t>از مصرف محلول ضد عفونی دست با بنیان الکلی در هنگامی که دست ها خیس هستند اجتناب نمایید.</a:t>
            </a:r>
          </a:p>
          <a:p>
            <a:pPr marL="457200" indent="-457200" algn="r" rtl="1">
              <a:buFont typeface="+mj-lt"/>
              <a:buAutoNum type="arabicPeriod"/>
            </a:pPr>
            <a:r>
              <a:rPr lang="fa-IR" sz="2000" dirty="0" smtClean="0">
                <a:cs typeface="B Nazanin" panose="00000400000000000000" pitchFamily="2" charset="-78"/>
              </a:rPr>
              <a:t>استفاده از محلول های حاوی مواد نرم کننده توصیه می شود.</a:t>
            </a:r>
            <a:endParaRPr lang="en-US" sz="2000" dirty="0">
              <a:cs typeface="B Nazanin" panose="00000400000000000000" pitchFamily="2" charset="-78"/>
            </a:endParaRPr>
          </a:p>
        </p:txBody>
      </p:sp>
    </p:spTree>
    <p:extLst>
      <p:ext uri="{BB962C8B-B14F-4D97-AF65-F5344CB8AC3E}">
        <p14:creationId xmlns:p14="http://schemas.microsoft.com/office/powerpoint/2010/main" val="384049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997527" y="484909"/>
            <a:ext cx="9698182" cy="1717964"/>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علیرغم شواهد و در دسترس بودن محصولات و تکنیک‌های مناسب برای ضدعفونی کردن دست‌ها، بسیاری از متخصصان سلامت دست‌های خود را به طور مؤثر ضدعفونی نمی‌کنند </a:t>
            </a:r>
            <a:endParaRPr lang="en-US" sz="2000" b="1" dirty="0">
              <a:cs typeface="B Nazanin" panose="00000400000000000000" pitchFamily="2" charset="-78"/>
            </a:endParaRPr>
          </a:p>
        </p:txBody>
      </p:sp>
      <p:sp>
        <p:nvSpPr>
          <p:cNvPr id="6" name="Rounded Rectangle 5"/>
          <p:cNvSpPr/>
          <p:nvPr/>
        </p:nvSpPr>
        <p:spPr>
          <a:xfrm>
            <a:off x="997527" y="2451951"/>
            <a:ext cx="9698182" cy="1717964"/>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مراقبین سلامت تقریباً در 60٪ مواردی که این روش ضروری یا لازم است، از انجام آن خودداری می‌کنند.</a:t>
            </a:r>
            <a:endParaRPr lang="en-US" sz="2000" b="1" dirty="0">
              <a:cs typeface="B Nazanin" panose="00000400000000000000" pitchFamily="2" charset="-78"/>
            </a:endParaRPr>
          </a:p>
        </p:txBody>
      </p:sp>
      <p:sp>
        <p:nvSpPr>
          <p:cNvPr id="7" name="Content Placeholder 6"/>
          <p:cNvSpPr>
            <a:spLocks noGrp="1"/>
          </p:cNvSpPr>
          <p:nvPr>
            <p:ph idx="1"/>
          </p:nvPr>
        </p:nvSpPr>
        <p:spPr>
          <a:xfrm>
            <a:off x="997528" y="4418992"/>
            <a:ext cx="9698182" cy="1702839"/>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fa-IR" sz="2000" b="1" dirty="0">
                <a:cs typeface="B Nazanin" panose="00000400000000000000" pitchFamily="2" charset="-78"/>
              </a:rPr>
              <a:t>متخصصان سلامت از ضدعفونی کردن صحیح دست‌ها توسط متخصصان سلامت آگاه هستند و اهمیت این اقدام را در پیشگیری از عفونت‌های متقاطع تشخیص می‌دهند، اما با این حال دست‌های خود را به درستی ضدعفونی نمی‌کنند</a:t>
            </a:r>
            <a:endParaRPr lang="en-US" sz="2000" b="1" dirty="0">
              <a:cs typeface="B Nazanin" panose="00000400000000000000" pitchFamily="2" charset="-78"/>
            </a:endParaRPr>
          </a:p>
        </p:txBody>
      </p:sp>
    </p:spTree>
    <p:extLst>
      <p:ext uri="{BB962C8B-B14F-4D97-AF65-F5344CB8AC3E}">
        <p14:creationId xmlns:p14="http://schemas.microsoft.com/office/powerpoint/2010/main" val="15346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دلایل عدم رعایت بهداشت دست </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sz="2000" dirty="0" smtClean="0">
                <a:cs typeface="B Nazanin" panose="00000400000000000000" pitchFamily="2" charset="-78"/>
              </a:rPr>
              <a:t>حجم بالای کار</a:t>
            </a:r>
          </a:p>
          <a:p>
            <a:pPr algn="r" rtl="1"/>
            <a:r>
              <a:rPr lang="fa-IR" sz="2000" dirty="0" smtClean="0">
                <a:cs typeface="B Nazanin" panose="00000400000000000000" pitchFamily="2" charset="-78"/>
              </a:rPr>
              <a:t>تعداد زیاد نوزادان</a:t>
            </a:r>
          </a:p>
          <a:p>
            <a:pPr algn="r" rtl="1"/>
            <a:r>
              <a:rPr lang="fa-IR" sz="2000" dirty="0" smtClean="0">
                <a:cs typeface="B Nazanin" panose="00000400000000000000" pitchFamily="2" charset="-78"/>
              </a:rPr>
              <a:t>بد حال بودن نوزادان</a:t>
            </a:r>
          </a:p>
          <a:p>
            <a:pPr algn="r" rtl="1"/>
            <a:r>
              <a:rPr lang="fa-IR" sz="2000" dirty="0" smtClean="0">
                <a:cs typeface="B Nazanin" panose="00000400000000000000" pitchFamily="2" charset="-78"/>
              </a:rPr>
              <a:t>خشکی دست به دنبال شستشو و استفاده از محلول های ضد عفونی کننده</a:t>
            </a:r>
          </a:p>
          <a:p>
            <a:pPr algn="r" rtl="1"/>
            <a:r>
              <a:rPr lang="fa-IR" sz="2000" dirty="0" smtClean="0">
                <a:cs typeface="B Nazanin" panose="00000400000000000000" pitchFamily="2" charset="-78"/>
              </a:rPr>
              <a:t>مایع صابون بی کیفیت</a:t>
            </a:r>
          </a:p>
          <a:p>
            <a:pPr algn="r" rtl="1"/>
            <a:r>
              <a:rPr lang="fa-IR" sz="2000" dirty="0" smtClean="0">
                <a:cs typeface="B Nazanin" panose="00000400000000000000" pitchFamily="2" charset="-78"/>
              </a:rPr>
              <a:t>نبود دستمال کاغذی</a:t>
            </a:r>
          </a:p>
          <a:p>
            <a:pPr algn="r" rtl="1"/>
            <a:r>
              <a:rPr lang="fa-IR" sz="2000" dirty="0" smtClean="0">
                <a:cs typeface="B Nazanin" panose="00000400000000000000" pitchFamily="2" charset="-78"/>
              </a:rPr>
              <a:t>نداشتن اعتقاد به اهمیت بهداشت دست</a:t>
            </a:r>
          </a:p>
          <a:p>
            <a:pPr algn="r" rtl="1"/>
            <a:r>
              <a:rPr lang="fa-IR" sz="2000" dirty="0" smtClean="0">
                <a:cs typeface="B Nazanin" panose="00000400000000000000" pitchFamily="2" charset="-78"/>
              </a:rPr>
              <a:t>جایگزین پوشیدن دستکش به جای شستشوی دست</a:t>
            </a:r>
          </a:p>
          <a:p>
            <a:pPr algn="r" rtl="1"/>
            <a:endParaRPr lang="fa-IR" sz="2000" dirty="0" smtClean="0">
              <a:cs typeface="B Nazanin" panose="00000400000000000000" pitchFamily="2" charset="-78"/>
            </a:endParaRPr>
          </a:p>
        </p:txBody>
      </p:sp>
    </p:spTree>
    <p:extLst>
      <p:ext uri="{BB962C8B-B14F-4D97-AF65-F5344CB8AC3E}">
        <p14:creationId xmlns:p14="http://schemas.microsoft.com/office/powerpoint/2010/main" val="28247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دلایل عدم رعایت بهداشت دست </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dirty="0">
                <a:cs typeface="B Nazanin" panose="00000400000000000000" pitchFamily="2" charset="-78"/>
              </a:rPr>
              <a:t>عدم وجود الگو در </a:t>
            </a:r>
            <a:r>
              <a:rPr lang="fa-IR" sz="2000" dirty="0" smtClean="0">
                <a:cs typeface="B Nazanin" panose="00000400000000000000" pitchFamily="2" charset="-78"/>
              </a:rPr>
              <a:t>تیم</a:t>
            </a:r>
          </a:p>
          <a:p>
            <a:pPr algn="r" rtl="1"/>
            <a:r>
              <a:rPr lang="fa-IR" sz="2000" dirty="0" smtClean="0">
                <a:cs typeface="B Nazanin" panose="00000400000000000000" pitchFamily="2" charset="-78"/>
              </a:rPr>
              <a:t> </a:t>
            </a:r>
            <a:r>
              <a:rPr lang="fa-IR" sz="2000" dirty="0">
                <a:cs typeface="B Nazanin" panose="00000400000000000000" pitchFamily="2" charset="-78"/>
              </a:rPr>
              <a:t>فقدان پاداش عملکرد یا </a:t>
            </a:r>
            <a:r>
              <a:rPr lang="fa-IR" sz="2000" dirty="0" smtClean="0">
                <a:cs typeface="B Nazanin" panose="00000400000000000000" pitchFamily="2" charset="-78"/>
              </a:rPr>
              <a:t>تحریم</a:t>
            </a:r>
          </a:p>
          <a:p>
            <a:pPr algn="r" rtl="1"/>
            <a:r>
              <a:rPr lang="fa-IR" sz="2000" dirty="0" smtClean="0">
                <a:cs typeface="B Nazanin" panose="00000400000000000000" pitchFamily="2" charset="-78"/>
              </a:rPr>
              <a:t>عدم </a:t>
            </a:r>
            <a:r>
              <a:rPr lang="fa-IR" sz="2000" dirty="0">
                <a:cs typeface="B Nazanin" panose="00000400000000000000" pitchFamily="2" charset="-78"/>
              </a:rPr>
              <a:t>انگیزه مستمر در سطح فردی یا </a:t>
            </a:r>
            <a:r>
              <a:rPr lang="fa-IR" sz="2000" dirty="0" smtClean="0">
                <a:cs typeface="B Nazanin" panose="00000400000000000000" pitchFamily="2" charset="-78"/>
              </a:rPr>
              <a:t>آموزشی</a:t>
            </a:r>
          </a:p>
          <a:p>
            <a:pPr algn="r" rtl="1"/>
            <a:r>
              <a:rPr lang="fa-IR" sz="2000" dirty="0" smtClean="0">
                <a:cs typeface="B Nazanin" panose="00000400000000000000" pitchFamily="2" charset="-78"/>
              </a:rPr>
              <a:t>عدم مدیریت کافی زمان</a:t>
            </a:r>
          </a:p>
        </p:txBody>
      </p:sp>
    </p:spTree>
    <p:extLst>
      <p:ext uri="{BB962C8B-B14F-4D97-AF65-F5344CB8AC3E}">
        <p14:creationId xmlns:p14="http://schemas.microsoft.com/office/powerpoint/2010/main" val="2447831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الگوی اعتقاد بهداشتی</a:t>
            </a:r>
            <a:endParaRPr lang="en-US" b="1" dirty="0">
              <a:cs typeface="B Nazanin" panose="00000400000000000000" pitchFamily="2" charset="-78"/>
            </a:endParaRPr>
          </a:p>
        </p:txBody>
      </p:sp>
      <p:sp>
        <p:nvSpPr>
          <p:cNvPr id="3" name="Content Placeholder 2"/>
          <p:cNvSpPr>
            <a:spLocks noGrp="1"/>
          </p:cNvSpPr>
          <p:nvPr>
            <p:ph idx="1"/>
          </p:nvPr>
        </p:nvSpPr>
        <p:spPr>
          <a:xfrm>
            <a:off x="495946" y="2231756"/>
            <a:ext cx="10833315" cy="4262034"/>
          </a:xfrm>
        </p:spPr>
        <p:txBody>
          <a:bodyPr/>
          <a:lstStyle/>
          <a:p>
            <a:pPr marL="0" indent="0" algn="r" rtl="1">
              <a:buNone/>
            </a:pPr>
            <a:endParaRPr lang="en-US" sz="2000" smtClean="0">
              <a:cs typeface="B Nazanin" panose="00000400000000000000" pitchFamily="2" charset="-78"/>
            </a:endParaRPr>
          </a:p>
          <a:p>
            <a:pPr marL="0" indent="0" algn="r" rtl="1">
              <a:buNone/>
            </a:pPr>
            <a:r>
              <a:rPr lang="fa-IR" sz="2000" smtClean="0">
                <a:cs typeface="B Nazanin" panose="00000400000000000000" pitchFamily="2" charset="-78"/>
              </a:rPr>
              <a:t>***"</a:t>
            </a:r>
            <a:r>
              <a:rPr lang="fa-IR" sz="2000" dirty="0">
                <a:cs typeface="B Nazanin" panose="00000400000000000000" pitchFamily="2" charset="-78"/>
              </a:rPr>
              <a:t>الگوی اعتقاد بهداشتی یک الگوی کاربردی برای بیان و پیش بینی رفتار های بهداشتی و پیش بینی کننده است که منحصرا برای توضیح رفتار های مرتبط با </a:t>
            </a:r>
            <a:r>
              <a:rPr lang="fa-IR" sz="2000" dirty="0" smtClean="0">
                <a:cs typeface="B Nazanin" panose="00000400000000000000" pitchFamily="2" charset="-78"/>
              </a:rPr>
              <a:t>سلامت </a:t>
            </a:r>
            <a:r>
              <a:rPr lang="fa-IR" sz="2000" dirty="0">
                <a:cs typeface="B Nazanin" panose="00000400000000000000" pitchFamily="2" charset="-78"/>
              </a:rPr>
              <a:t>طراحی شده </a:t>
            </a:r>
            <a:r>
              <a:rPr lang="fa-IR" sz="2000" dirty="0" smtClean="0">
                <a:cs typeface="B Nazanin" panose="00000400000000000000" pitchFamily="2" charset="-78"/>
              </a:rPr>
              <a:t>است.</a:t>
            </a:r>
            <a:endParaRPr lang="fa-IR" sz="2000" dirty="0">
              <a:cs typeface="B Nazanin" panose="00000400000000000000" pitchFamily="2" charset="-78"/>
            </a:endParaRPr>
          </a:p>
          <a:p>
            <a:pPr marL="0" indent="0" algn="r" rtl="1">
              <a:buNone/>
            </a:pPr>
            <a:r>
              <a:rPr lang="fa-IR" sz="2000" dirty="0" smtClean="0">
                <a:cs typeface="B Nazanin" panose="00000400000000000000" pitchFamily="2" charset="-78"/>
              </a:rPr>
              <a:t>***بنیان </a:t>
            </a:r>
            <a:r>
              <a:rPr lang="fa-IR" sz="2000" dirty="0">
                <a:cs typeface="B Nazanin" panose="00000400000000000000" pitchFamily="2" charset="-78"/>
              </a:rPr>
              <a:t>گزاران این الگو اظهار میدارند احتمال اینکه فردی در یک عمل بهداشتی توصیه شده مشارکت نماید اساس مبتنی بر ادراک فردی وی است بنابراین با تغییر ادراک فرد احتمال </a:t>
            </a:r>
            <a:r>
              <a:rPr lang="fa-IR" sz="2000" dirty="0" smtClean="0">
                <a:cs typeface="B Nazanin" panose="00000400000000000000" pitchFamily="2" charset="-78"/>
              </a:rPr>
              <a:t>اینکه </a:t>
            </a:r>
            <a:r>
              <a:rPr lang="fa-IR" sz="2000" dirty="0">
                <a:cs typeface="B Nazanin" panose="00000400000000000000" pitchFamily="2" charset="-78"/>
              </a:rPr>
              <a:t>وی به رفتار توصیه شده عمل نماید افزایش می یابد</a:t>
            </a:r>
            <a:r>
              <a:rPr lang="fa-IR" sz="2000" dirty="0" smtClean="0">
                <a:cs typeface="B Nazanin" panose="00000400000000000000" pitchFamily="2" charset="-78"/>
              </a:rPr>
              <a:t>.</a:t>
            </a:r>
          </a:p>
          <a:p>
            <a:pPr marL="0" indent="0" algn="r" rtl="1">
              <a:buNone/>
            </a:pPr>
            <a:endParaRPr lang="fa-IR" sz="2000" dirty="0">
              <a:cs typeface="B Nazanin" panose="00000400000000000000" pitchFamily="2" charset="-78"/>
            </a:endParaRPr>
          </a:p>
          <a:p>
            <a:pPr marL="0" indent="0" algn="r" rtl="1">
              <a:buNone/>
            </a:pPr>
            <a:r>
              <a:rPr lang="fa-IR" sz="2000" dirty="0" smtClean="0">
                <a:cs typeface="B Nazanin" panose="00000400000000000000" pitchFamily="2" charset="-78"/>
              </a:rPr>
              <a:t>پرسشنامه در 5 حیطه : شدت درک شده، موانع درک شده ، حساسیت درک شده، منافع درک شده و خودکارآمدی به پرستاران بخش </a:t>
            </a:r>
            <a:r>
              <a:rPr lang="en-US" sz="2000" dirty="0" smtClean="0">
                <a:cs typeface="B Nazanin" panose="00000400000000000000" pitchFamily="2" charset="-78"/>
              </a:rPr>
              <a:t>NICU</a:t>
            </a:r>
            <a:r>
              <a:rPr lang="fa-IR" sz="2000" dirty="0" smtClean="0">
                <a:cs typeface="B Nazanin" panose="00000400000000000000" pitchFamily="2" charset="-78"/>
              </a:rPr>
              <a:t> داده شد و نتایج این پژوهش نشان داد که احتمال انجام رفتار مناسب در خصوص پیشگیری از عفونت بیمارستانی به ترتیب تحت تاثیر </a:t>
            </a:r>
            <a:r>
              <a:rPr lang="fa-IR" sz="2000" b="1" dirty="0" smtClean="0">
                <a:cs typeface="B Nazanin" panose="00000400000000000000" pitchFamily="2" charset="-78"/>
              </a:rPr>
              <a:t>شدت درک شده ، خودکارآمدی ، موانع درک شده ، حساسیت درک شده و منافع درک شده </a:t>
            </a:r>
            <a:r>
              <a:rPr lang="fa-IR" sz="2000" dirty="0" smtClean="0">
                <a:cs typeface="B Nazanin" panose="00000400000000000000" pitchFamily="2" charset="-78"/>
              </a:rPr>
              <a:t>می باشد.</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3217194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الگوی اعتقاد بهداشتی</a:t>
            </a:r>
            <a:endParaRPr lang="en-US" b="1" dirty="0">
              <a:cs typeface="B Nazanin" panose="00000400000000000000" pitchFamily="2" charset="-78"/>
            </a:endParaRPr>
          </a:p>
        </p:txBody>
      </p:sp>
      <p:sp>
        <p:nvSpPr>
          <p:cNvPr id="3" name="Content Placeholder 2"/>
          <p:cNvSpPr>
            <a:spLocks noGrp="1"/>
          </p:cNvSpPr>
          <p:nvPr>
            <p:ph idx="1"/>
          </p:nvPr>
        </p:nvSpPr>
        <p:spPr>
          <a:xfrm>
            <a:off x="495946" y="2231756"/>
            <a:ext cx="10833315" cy="4262034"/>
          </a:xfrm>
        </p:spPr>
        <p:txBody>
          <a:bodyPr>
            <a:normAutofit/>
          </a:bodyPr>
          <a:lstStyle/>
          <a:p>
            <a:pPr algn="just" rtl="1"/>
            <a:r>
              <a:rPr lang="fa-IR" sz="2400" dirty="0" smtClean="0">
                <a:cs typeface="B Nazanin" panose="00000400000000000000" pitchFamily="2" charset="-78"/>
              </a:rPr>
              <a:t>بر اساس الگوی اعتقاد بهداشتی ، افراد زمانی نسبت به پیام های بهداشتی و پیش گیری از بیماری ها عکس العمل خوب و مناسب نشان می دهند که احساس کنند در معرض خطر جدی قرار دارند. ( شدت درک شده). به دنبال این ادراک منفعتی را در خصوص تغییر رفتار های خود درک کرده و موانع موجود در جهت این تغییرات را به راحتی مرتفع می سازند و در این شرایط است که مداخلات و برنامه های آموزشی احتمالا موثر خواهد بود. </a:t>
            </a:r>
          </a:p>
          <a:p>
            <a:pPr algn="r" rtl="1"/>
            <a:endParaRPr lang="fa-IR" sz="2400" dirty="0">
              <a:cs typeface="B Nazanin" panose="00000400000000000000" pitchFamily="2" charset="-78"/>
            </a:endParaRPr>
          </a:p>
          <a:p>
            <a:pPr algn="r" rtl="1"/>
            <a:r>
              <a:rPr lang="fa-IR" sz="2400" dirty="0" smtClean="0">
                <a:cs typeface="B Nazanin" panose="00000400000000000000" pitchFamily="2" charset="-78"/>
              </a:rPr>
              <a:t>با بالا بردن میزان حساسیت و شدت درک شده افراد در خصوص رعایت موازین کنترل عفونت، همراه با تجزیه و تحلیل فواید حاصل از رعایت موازین کنترل عفونت و حذف موانع موجود ، نگرش پرستاران در مورد رفتار کنترل عفونت قابل تغییر خواهد بود. </a:t>
            </a:r>
            <a:endParaRPr lang="en-US" sz="2400" dirty="0">
              <a:cs typeface="B Nazanin" panose="00000400000000000000" pitchFamily="2" charset="-78"/>
            </a:endParaRPr>
          </a:p>
        </p:txBody>
      </p:sp>
    </p:spTree>
    <p:extLst>
      <p:ext uri="{BB962C8B-B14F-4D97-AF65-F5344CB8AC3E}">
        <p14:creationId xmlns:p14="http://schemas.microsoft.com/office/powerpoint/2010/main" val="3949688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مدیریت شستشو دست توسط مراقبین</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sz="2000" dirty="0" smtClean="0">
                <a:cs typeface="B Nazanin" panose="00000400000000000000" pitchFamily="2" charset="-78"/>
              </a:rPr>
              <a:t>مشاهده و تذکر به صورت محسوس و نا محسوس </a:t>
            </a:r>
          </a:p>
          <a:p>
            <a:pPr algn="r" rtl="1"/>
            <a:r>
              <a:rPr lang="fa-IR" sz="2000" dirty="0" smtClean="0">
                <a:cs typeface="B Nazanin" panose="00000400000000000000" pitchFamily="2" charset="-78"/>
              </a:rPr>
              <a:t>استفاده از دوربین جهت نظارت بر بهداشت دست </a:t>
            </a:r>
          </a:p>
          <a:p>
            <a:pPr algn="r" rtl="1"/>
            <a:r>
              <a:rPr lang="fa-IR" sz="2000" dirty="0" smtClean="0">
                <a:cs typeface="B Nazanin" panose="00000400000000000000" pitchFamily="2" charset="-78"/>
              </a:rPr>
              <a:t>آموزش مکرر مراقبین سلامت و ارزیابی آموزش های داده شده</a:t>
            </a:r>
          </a:p>
          <a:p>
            <a:pPr algn="r" rtl="1"/>
            <a:r>
              <a:rPr lang="fa-IR" sz="2000" dirty="0" smtClean="0">
                <a:cs typeface="B Nazanin" panose="00000400000000000000" pitchFamily="2" charset="-78"/>
              </a:rPr>
              <a:t>اطمینان از وجود کلیه تجهیزات لازم برای بهداشت دست</a:t>
            </a:r>
          </a:p>
          <a:p>
            <a:pPr algn="r" rtl="1"/>
            <a:r>
              <a:rPr lang="fa-IR" sz="2000" dirty="0" smtClean="0">
                <a:cs typeface="B Nazanin" panose="00000400000000000000" pitchFamily="2" charset="-78"/>
              </a:rPr>
              <a:t>گنجاندن لحظاتی خاص برای اقدامات مربوط به بهداشت دست در حین کار مراقبین ( اعلام کد شستشوی دست)</a:t>
            </a:r>
          </a:p>
          <a:p>
            <a:pPr algn="r" rtl="1"/>
            <a:r>
              <a:rPr lang="fa-IR" sz="2000" dirty="0">
                <a:cs typeface="B Nazanin" panose="00000400000000000000" pitchFamily="2" charset="-78"/>
              </a:rPr>
              <a:t>صداهای یادآوری</a:t>
            </a:r>
            <a:endParaRPr lang="fa-IR" sz="2000" dirty="0" smtClean="0">
              <a:cs typeface="B Nazanin" panose="00000400000000000000" pitchFamily="2" charset="-78"/>
            </a:endParaRPr>
          </a:p>
          <a:p>
            <a:pPr algn="r" rtl="1"/>
            <a:r>
              <a:rPr lang="fa-IR" sz="2000" dirty="0" smtClean="0">
                <a:cs typeface="B Nazanin" panose="00000400000000000000" pitchFamily="2" charset="-78"/>
              </a:rPr>
              <a:t>بهبود رفتار مراقبین از طریق بیدار کردن ناظر همیشگی</a:t>
            </a:r>
          </a:p>
          <a:p>
            <a:pPr marL="0" indent="0" algn="r" rtl="1">
              <a:buNone/>
            </a:pPr>
            <a:endParaRPr lang="fa-IR" sz="2000" dirty="0" smtClean="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014263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مدیریت شستشو دست توسط مراقبین</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sz="2000" dirty="0">
                <a:cs typeface="B Nazanin" panose="00000400000000000000" pitchFamily="2" charset="-78"/>
              </a:rPr>
              <a:t>به احساس امنیت کاذب مرتبط با استفاده از دستکش در بین کارکنان مراقبت‌های بهداشتی </a:t>
            </a:r>
            <a:r>
              <a:rPr lang="fa-IR" sz="2000" dirty="0" smtClean="0">
                <a:cs typeface="B Nazanin" panose="00000400000000000000" pitchFamily="2" charset="-78"/>
              </a:rPr>
              <a:t>بیش تر پرداخته شود.</a:t>
            </a:r>
          </a:p>
          <a:p>
            <a:pPr algn="r" rtl="1"/>
            <a:r>
              <a:rPr lang="fa-IR" sz="2000" dirty="0">
                <a:cs typeface="B Nazanin" panose="00000400000000000000" pitchFamily="2" charset="-78"/>
              </a:rPr>
              <a:t> تأکید شود که </a:t>
            </a:r>
            <a:r>
              <a:rPr lang="fa-IR" sz="2000" dirty="0" smtClean="0">
                <a:cs typeface="B Nazanin" panose="00000400000000000000" pitchFamily="2" charset="-78"/>
              </a:rPr>
              <a:t>تاثیر ضدعفونی‌کننده </a:t>
            </a:r>
            <a:r>
              <a:rPr lang="fa-IR" sz="2000" dirty="0">
                <a:cs typeface="B Nazanin" panose="00000400000000000000" pitchFamily="2" charset="-78"/>
              </a:rPr>
              <a:t>دست برای کارکنان مراقبت‌های بهداشتی در محیط‌های مراقبت‌های بهداشتی، از آب و صابون پایین‌تر نیست</a:t>
            </a:r>
            <a:r>
              <a:rPr lang="fa-IR" sz="2000" dirty="0" smtClean="0">
                <a:cs typeface="B Nazanin" panose="00000400000000000000" pitchFamily="2" charset="-78"/>
              </a:rPr>
              <a:t>.</a:t>
            </a:r>
          </a:p>
          <a:p>
            <a:pPr algn="r" rtl="1"/>
            <a:r>
              <a:rPr lang="fa-IR" sz="2000" dirty="0" smtClean="0">
                <a:cs typeface="B Nazanin" panose="00000400000000000000" pitchFamily="2" charset="-78"/>
              </a:rPr>
              <a:t>متناسب سازی نسبت بیمار به پرستار بر اساس سطوح مراقبتی</a:t>
            </a:r>
          </a:p>
          <a:p>
            <a:pPr algn="r" rtl="1"/>
            <a:r>
              <a:rPr lang="fa-IR" sz="2000" dirty="0">
                <a:cs typeface="B Nazanin" panose="00000400000000000000" pitchFamily="2" charset="-78"/>
              </a:rPr>
              <a:t> </a:t>
            </a:r>
            <a:r>
              <a:rPr lang="fa-IR" sz="2000" dirty="0" smtClean="0">
                <a:cs typeface="B Nazanin" panose="00000400000000000000" pitchFamily="2" charset="-78"/>
              </a:rPr>
              <a:t>تشویق </a:t>
            </a:r>
            <a:r>
              <a:rPr lang="fa-IR" sz="2000" dirty="0">
                <a:cs typeface="B Nazanin" panose="00000400000000000000" pitchFamily="2" charset="-78"/>
              </a:rPr>
              <a:t>بیماران و خانواده‌های آنها به یادآوری رعایت بهداشت دست به کارکنان مراقبت‌های </a:t>
            </a:r>
            <a:r>
              <a:rPr lang="fa-IR" sz="2000" dirty="0" smtClean="0">
                <a:cs typeface="B Nazanin" panose="00000400000000000000" pitchFamily="2" charset="-78"/>
              </a:rPr>
              <a:t>بهداشتی</a:t>
            </a:r>
          </a:p>
          <a:p>
            <a:pPr algn="r" rtl="1"/>
            <a:r>
              <a:rPr lang="fa-IR" sz="2000" dirty="0" smtClean="0">
                <a:cs typeface="B Nazanin" panose="00000400000000000000" pitchFamily="2" charset="-78"/>
              </a:rPr>
              <a:t>اندازه گیری میزان مصرف مواد ضروری برای بهداشت دست توسط مراقبین </a:t>
            </a:r>
            <a:endParaRPr lang="fa-IR" sz="2000" dirty="0">
              <a:cs typeface="B Nazanin" panose="00000400000000000000" pitchFamily="2" charset="-78"/>
            </a:endParaRPr>
          </a:p>
          <a:p>
            <a:pPr algn="r" rtl="1"/>
            <a:endParaRPr lang="fa-IR" sz="2000" dirty="0" smtClean="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274029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711047" y="201478"/>
            <a:ext cx="8719313" cy="6493626"/>
          </a:xfrm>
          <a:prstGeom prst="rect">
            <a:avLst/>
          </a:prstGeom>
        </p:spPr>
      </p:pic>
    </p:spTree>
    <p:extLst>
      <p:ext uri="{BB962C8B-B14F-4D97-AF65-F5344CB8AC3E}">
        <p14:creationId xmlns:p14="http://schemas.microsoft.com/office/powerpoint/2010/main" val="3386095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نسبت پرستار به بیمار</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latin typeface="Arial" panose="020B0604020202020204" pitchFamily="34" charset="0"/>
                <a:cs typeface="Arial" panose="020B0604020202020204" pitchFamily="34" charset="0"/>
              </a:rPr>
              <a:t>Care provided                                                 registered nurse-to-infant ratio</a:t>
            </a:r>
          </a:p>
          <a:p>
            <a:r>
              <a:rPr lang="en-US" dirty="0" smtClean="0">
                <a:latin typeface="Arial" panose="020B0604020202020204" pitchFamily="34" charset="0"/>
                <a:cs typeface="Arial" panose="020B0604020202020204" pitchFamily="34" charset="0"/>
              </a:rPr>
              <a:t>Newborn admit                                                                  1:4</a:t>
            </a:r>
          </a:p>
          <a:p>
            <a:r>
              <a:rPr lang="en-US" dirty="0" smtClean="0">
                <a:latin typeface="Arial" panose="020B0604020202020204" pitchFamily="34" charset="0"/>
                <a:cs typeface="Arial" panose="020B0604020202020204" pitchFamily="34" charset="0"/>
              </a:rPr>
              <a:t>Newborn requiring only routine care                                 1:6-8</a:t>
            </a:r>
          </a:p>
          <a:p>
            <a:r>
              <a:rPr lang="en-US" dirty="0" smtClean="0">
                <a:latin typeface="Arial" panose="020B0604020202020204" pitchFamily="34" charset="0"/>
                <a:cs typeface="Arial" panose="020B0604020202020204" pitchFamily="34" charset="0"/>
              </a:rPr>
              <a:t>Normal mother-newborn couplet care                               1:3-4</a:t>
            </a:r>
          </a:p>
          <a:p>
            <a:r>
              <a:rPr lang="en-US" dirty="0">
                <a:latin typeface="Arial" panose="020B0604020202020204" pitchFamily="34" charset="0"/>
                <a:cs typeface="Arial" panose="020B0604020202020204" pitchFamily="34" charset="0"/>
              </a:rPr>
              <a:t>Newborn </a:t>
            </a:r>
            <a:r>
              <a:rPr lang="en-US" dirty="0" smtClean="0">
                <a:latin typeface="Arial" panose="020B0604020202020204" pitchFamily="34" charset="0"/>
                <a:cs typeface="Arial" panose="020B0604020202020204" pitchFamily="34" charset="0"/>
              </a:rPr>
              <a:t>requiring continuing </a:t>
            </a:r>
            <a:r>
              <a:rPr lang="en-US" dirty="0">
                <a:latin typeface="Arial" panose="020B0604020202020204" pitchFamily="34" charset="0"/>
                <a:cs typeface="Arial" panose="020B0604020202020204" pitchFamily="34" charset="0"/>
              </a:rPr>
              <a:t>care                                    1:3-4</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Newborn requiring </a:t>
            </a:r>
            <a:r>
              <a:rPr lang="en-US" dirty="0">
                <a:latin typeface="Arial" panose="020B0604020202020204" pitchFamily="34" charset="0"/>
                <a:cs typeface="Arial" panose="020B0604020202020204" pitchFamily="34" charset="0"/>
              </a:rPr>
              <a:t>intermediate care                                 </a:t>
            </a:r>
            <a:r>
              <a:rPr lang="en-US" dirty="0" smtClean="0">
                <a:latin typeface="Arial" panose="020B0604020202020204" pitchFamily="34" charset="0"/>
                <a:cs typeface="Arial" panose="020B0604020202020204" pitchFamily="34" charset="0"/>
              </a:rPr>
              <a:t>1:2-3</a:t>
            </a:r>
          </a:p>
          <a:p>
            <a:r>
              <a:rPr lang="en-US" dirty="0">
                <a:latin typeface="Arial" panose="020B0604020202020204" pitchFamily="34" charset="0"/>
                <a:cs typeface="Arial" panose="020B0604020202020204" pitchFamily="34" charset="0"/>
              </a:rPr>
              <a:t>Newborn </a:t>
            </a:r>
            <a:r>
              <a:rPr lang="en-US" dirty="0" smtClean="0">
                <a:latin typeface="Arial" panose="020B0604020202020204" pitchFamily="34" charset="0"/>
                <a:cs typeface="Arial" panose="020B0604020202020204" pitchFamily="34" charset="0"/>
              </a:rPr>
              <a:t>requiring intensive care                                      1:1-2</a:t>
            </a:r>
          </a:p>
          <a:p>
            <a:r>
              <a:rPr lang="en-US" dirty="0">
                <a:latin typeface="Arial" panose="020B0604020202020204" pitchFamily="34" charset="0"/>
                <a:cs typeface="Arial" panose="020B0604020202020204" pitchFamily="34" charset="0"/>
              </a:rPr>
              <a:t>Newborn </a:t>
            </a:r>
            <a:r>
              <a:rPr lang="en-US" dirty="0" smtClean="0">
                <a:latin typeface="Arial" panose="020B0604020202020204" pitchFamily="34" charset="0"/>
                <a:cs typeface="Arial" panose="020B0604020202020204" pitchFamily="34" charset="0"/>
              </a:rPr>
              <a:t>requiring multisystem support                            1:1</a:t>
            </a:r>
          </a:p>
          <a:p>
            <a:r>
              <a:rPr lang="en-US" dirty="0">
                <a:latin typeface="Arial" panose="020B0604020202020204" pitchFamily="34" charset="0"/>
                <a:cs typeface="Arial" panose="020B0604020202020204" pitchFamily="34" charset="0"/>
              </a:rPr>
              <a:t>Unstable newborn </a:t>
            </a:r>
            <a:r>
              <a:rPr lang="en-US" dirty="0" smtClean="0">
                <a:latin typeface="Arial" panose="020B0604020202020204" pitchFamily="34" charset="0"/>
                <a:cs typeface="Arial" panose="020B0604020202020204" pitchFamily="34" charset="0"/>
              </a:rPr>
              <a:t>requiring complex critical care             1:1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955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مراقبت خانواده محور</a:t>
            </a:r>
            <a:endParaRPr lang="en-US" b="1" dirty="0">
              <a:cs typeface="B Nazanin" panose="00000400000000000000" pitchFamily="2" charset="-78"/>
            </a:endParaRPr>
          </a:p>
        </p:txBody>
      </p:sp>
      <p:sp>
        <p:nvSpPr>
          <p:cNvPr id="3" name="Content Placeholder 2"/>
          <p:cNvSpPr>
            <a:spLocks noGrp="1"/>
          </p:cNvSpPr>
          <p:nvPr>
            <p:ph idx="1"/>
          </p:nvPr>
        </p:nvSpPr>
        <p:spPr>
          <a:xfrm>
            <a:off x="1154954" y="2309247"/>
            <a:ext cx="8825659" cy="4076055"/>
          </a:xfrm>
        </p:spPr>
        <p:txBody>
          <a:bodyPr>
            <a:normAutofit/>
          </a:bodyPr>
          <a:lstStyle/>
          <a:p>
            <a:pPr algn="r" rtl="1"/>
            <a:r>
              <a:rPr lang="fa-IR" sz="2000" dirty="0">
                <a:cs typeface="B Nazanin" panose="00000400000000000000" pitchFamily="2" charset="-78"/>
              </a:rPr>
              <a:t>والدین بخشی از تیم مراقبت </a:t>
            </a:r>
            <a:r>
              <a:rPr lang="fa-IR" sz="2000" dirty="0" smtClean="0">
                <a:cs typeface="B Nazanin" panose="00000400000000000000" pitchFamily="2" charset="-78"/>
              </a:rPr>
              <a:t>هستند</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 </a:t>
            </a:r>
            <a:r>
              <a:rPr lang="fa-IR" sz="2000" dirty="0">
                <a:cs typeface="B Nazanin" panose="00000400000000000000" pitchFamily="2" charset="-78"/>
              </a:rPr>
              <a:t>آموزش والدین یک الزام </a:t>
            </a:r>
            <a:r>
              <a:rPr lang="fa-IR" sz="2000" dirty="0" smtClean="0">
                <a:cs typeface="B Nazanin" panose="00000400000000000000" pitchFamily="2" charset="-78"/>
              </a:rPr>
              <a:t>است</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والدین </a:t>
            </a:r>
            <a:r>
              <a:rPr lang="fa-IR" sz="2000" dirty="0">
                <a:cs typeface="B Nazanin" panose="00000400000000000000" pitchFamily="2" charset="-78"/>
              </a:rPr>
              <a:t>در اکثر جنبه‌های مراقبت </a:t>
            </a:r>
            <a:r>
              <a:rPr lang="fa-IR" sz="2000" dirty="0" smtClean="0">
                <a:cs typeface="B Nazanin" panose="00000400000000000000" pitchFamily="2" charset="-78"/>
              </a:rPr>
              <a:t>مشارکت میکنند ( به </a:t>
            </a:r>
            <a:r>
              <a:rPr lang="fa-IR" sz="2000" dirty="0">
                <a:cs typeface="B Nazanin" panose="00000400000000000000" pitchFamily="2" charset="-78"/>
              </a:rPr>
              <a:t>جز تزریق وریدی، دارو و </a:t>
            </a:r>
            <a:r>
              <a:rPr lang="fa-IR" sz="2000" dirty="0" smtClean="0">
                <a:cs typeface="B Nazanin" panose="00000400000000000000" pitchFamily="2" charset="-78"/>
              </a:rPr>
              <a:t>آزمایش‌ها)</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تیم </a:t>
            </a:r>
            <a:r>
              <a:rPr lang="fa-IR" sz="2000" dirty="0">
                <a:cs typeface="B Nazanin" panose="00000400000000000000" pitchFamily="2" charset="-78"/>
              </a:rPr>
              <a:t>مراقبت باید از والدین حمایت </a:t>
            </a:r>
            <a:r>
              <a:rPr lang="fa-IR" sz="2000" dirty="0" smtClean="0">
                <a:cs typeface="B Nazanin" panose="00000400000000000000" pitchFamily="2" charset="-78"/>
              </a:rPr>
              <a:t>کند.</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والدین حین مراقبت از نوزاد خود </a:t>
            </a:r>
            <a:r>
              <a:rPr lang="fa-IR" sz="2000" dirty="0">
                <a:cs typeface="B Nazanin" panose="00000400000000000000" pitchFamily="2" charset="-78"/>
              </a:rPr>
              <a:t>اعتماد به نفس، دانش و کنترل کسب </a:t>
            </a:r>
            <a:r>
              <a:rPr lang="fa-IR" sz="2000" dirty="0" smtClean="0">
                <a:cs typeface="B Nazanin" panose="00000400000000000000" pitchFamily="2" charset="-78"/>
              </a:rPr>
              <a:t>می‌کنند.</a:t>
            </a:r>
          </a:p>
          <a:p>
            <a:pPr algn="r" rtl="1"/>
            <a:endParaRPr lang="en-US"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34291" y="915017"/>
            <a:ext cx="2614180" cy="2788459"/>
          </a:xfrm>
          <a:prstGeom prst="rect">
            <a:avLst/>
          </a:prstGeom>
        </p:spPr>
      </p:pic>
    </p:spTree>
    <p:extLst>
      <p:ext uri="{BB962C8B-B14F-4D97-AF65-F5344CB8AC3E}">
        <p14:creationId xmlns:p14="http://schemas.microsoft.com/office/powerpoint/2010/main" val="3139154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والدین نوزادان</a:t>
            </a:r>
            <a:endParaRPr lang="en-US" b="1" dirty="0">
              <a:cs typeface="B Nazanin" panose="00000400000000000000" pitchFamily="2" charset="-78"/>
            </a:endParaRPr>
          </a:p>
        </p:txBody>
      </p:sp>
      <p:sp>
        <p:nvSpPr>
          <p:cNvPr id="4" name="Rounded Rectangle 3"/>
          <p:cNvSpPr/>
          <p:nvPr/>
        </p:nvSpPr>
        <p:spPr>
          <a:xfrm>
            <a:off x="1557579" y="2064682"/>
            <a:ext cx="8911525" cy="129845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smtClean="0">
                <a:cs typeface="B Nazanin" panose="00000400000000000000" pitchFamily="2" charset="-78"/>
              </a:rPr>
              <a:t>والدین بخش بزرگی از مراقبت‌های روزانه نوزادان را ارائه می‌دهند </a:t>
            </a:r>
            <a:endParaRPr lang="fa-IR" sz="2400" b="1" dirty="0" smtClean="0">
              <a:cs typeface="B Nazanin" panose="00000400000000000000" pitchFamily="2" charset="-78"/>
            </a:endParaRPr>
          </a:p>
        </p:txBody>
      </p:sp>
      <p:sp>
        <p:nvSpPr>
          <p:cNvPr id="5" name="Content Placeholder 4"/>
          <p:cNvSpPr>
            <a:spLocks noGrp="1"/>
          </p:cNvSpPr>
          <p:nvPr>
            <p:ph idx="1"/>
          </p:nvPr>
        </p:nvSpPr>
        <p:spPr>
          <a:xfrm>
            <a:off x="1557578" y="3502617"/>
            <a:ext cx="8911525" cy="158082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normAutofit lnSpcReduction="10000"/>
          </a:bodyPr>
          <a:lstStyle/>
          <a:p>
            <a:pPr marL="0" indent="0" algn="ctr" rtl="1">
              <a:buNone/>
            </a:pPr>
            <a:r>
              <a:rPr lang="fa-IR" sz="2400" b="1" dirty="0">
                <a:cs typeface="B Nazanin" panose="00000400000000000000" pitchFamily="2" charset="-78"/>
              </a:rPr>
              <a:t>دست‌های </a:t>
            </a:r>
            <a:r>
              <a:rPr lang="fa-IR" sz="2400" b="1" dirty="0" smtClean="0">
                <a:cs typeface="B Nazanin" panose="00000400000000000000" pitchFamily="2" charset="-78"/>
              </a:rPr>
              <a:t>والدین نوزادان </a:t>
            </a:r>
            <a:r>
              <a:rPr lang="fa-IR" sz="2400" b="1" dirty="0">
                <a:cs typeface="B Nazanin" panose="00000400000000000000" pitchFamily="2" charset="-78"/>
              </a:rPr>
              <a:t>دارای میکروب‌های زیادی است که از طریق ترشحات تماسی و تعویض پوشک روی دست </a:t>
            </a:r>
            <a:r>
              <a:rPr lang="fa-IR" sz="2400" b="1" dirty="0" smtClean="0">
                <a:cs typeface="B Nazanin" panose="00000400000000000000" pitchFamily="2" charset="-78"/>
              </a:rPr>
              <a:t>می‌نشینند. </a:t>
            </a:r>
            <a:r>
              <a:rPr lang="fa-IR" sz="2400" b="1" dirty="0">
                <a:cs typeface="B Nazanin" panose="00000400000000000000" pitchFamily="2" charset="-78"/>
              </a:rPr>
              <a:t>در صورتی که </a:t>
            </a:r>
            <a:r>
              <a:rPr lang="fa-IR" sz="2400" b="1" dirty="0" smtClean="0">
                <a:cs typeface="B Nazanin" panose="00000400000000000000" pitchFamily="2" charset="-78"/>
              </a:rPr>
              <a:t>والدین </a:t>
            </a:r>
            <a:r>
              <a:rPr lang="fa-IR" sz="2400" b="1" dirty="0">
                <a:cs typeface="B Nazanin" panose="00000400000000000000" pitchFamily="2" charset="-78"/>
              </a:rPr>
              <a:t>نوزادان، بهداشت دست را به خوبی رعایت کنند، می‌توان از بروز </a:t>
            </a:r>
            <a:r>
              <a:rPr lang="fa-IR" sz="2400" b="1" dirty="0" smtClean="0">
                <a:cs typeface="B Nazanin" panose="00000400000000000000" pitchFamily="2" charset="-78"/>
              </a:rPr>
              <a:t>بسیاری از این </a:t>
            </a:r>
            <a:r>
              <a:rPr lang="fa-IR" sz="2400" b="1" dirty="0">
                <a:cs typeface="B Nazanin" panose="00000400000000000000" pitchFamily="2" charset="-78"/>
              </a:rPr>
              <a:t>عفونت‌ها پیشگیری کرد.</a:t>
            </a:r>
            <a:endParaRPr lang="fa-IR" sz="2400" b="1" dirty="0" smtClean="0">
              <a:cs typeface="B Nazanin" panose="00000400000000000000" pitchFamily="2" charset="-78"/>
            </a:endParaRPr>
          </a:p>
        </p:txBody>
      </p:sp>
      <p:sp>
        <p:nvSpPr>
          <p:cNvPr id="6" name="Rounded Rectangle 5"/>
          <p:cNvSpPr/>
          <p:nvPr/>
        </p:nvSpPr>
        <p:spPr>
          <a:xfrm>
            <a:off x="1557578" y="5222929"/>
            <a:ext cx="8911525" cy="127086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Nazanin" panose="00000400000000000000" pitchFamily="2" charset="-78"/>
              </a:rPr>
              <a:t>ﺷﯿﺸﻪ ﻫﺎي ﺷﯿﺮ ﻧﻮزادان و ﺷﯿﺮ دوﺷﯿﺪه ﺷﺪه ﻣﺎدران یکی از منابع انتقال عفونت می باشد.  </a:t>
            </a:r>
          </a:p>
        </p:txBody>
      </p:sp>
    </p:spTree>
    <p:extLst>
      <p:ext uri="{BB962C8B-B14F-4D97-AF65-F5344CB8AC3E}">
        <p14:creationId xmlns:p14="http://schemas.microsoft.com/office/powerpoint/2010/main" val="3353782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1718" y="443572"/>
            <a:ext cx="4994399" cy="1789304"/>
          </a:xfrm>
          <a:prstGeom prst="rect">
            <a:avLst/>
          </a:prstGeom>
        </p:spPr>
      </p:pic>
      <p:sp>
        <p:nvSpPr>
          <p:cNvPr id="2" name="Title 1"/>
          <p:cNvSpPr>
            <a:spLocks noGrp="1"/>
          </p:cNvSpPr>
          <p:nvPr>
            <p:ph type="title"/>
          </p:nvPr>
        </p:nvSpPr>
        <p:spPr/>
        <p:txBody>
          <a:bodyPr/>
          <a:lstStyle/>
          <a:p>
            <a:pPr algn="r" rtl="1"/>
            <a:r>
              <a:rPr lang="fa-IR" b="1" dirty="0" smtClean="0">
                <a:cs typeface="B Nazanin" panose="00000400000000000000" pitchFamily="2" charset="-78"/>
              </a:rPr>
              <a:t>مراقبت خانواده محور</a:t>
            </a:r>
            <a:endParaRPr lang="en-US" b="1" dirty="0">
              <a:cs typeface="B Nazanin" panose="00000400000000000000" pitchFamily="2" charset="-78"/>
            </a:endParaRPr>
          </a:p>
        </p:txBody>
      </p:sp>
      <p:sp>
        <p:nvSpPr>
          <p:cNvPr id="3" name="Content Placeholder 2"/>
          <p:cNvSpPr>
            <a:spLocks noGrp="1"/>
          </p:cNvSpPr>
          <p:nvPr>
            <p:ph idx="1"/>
          </p:nvPr>
        </p:nvSpPr>
        <p:spPr>
          <a:xfrm>
            <a:off x="1154954" y="2433233"/>
            <a:ext cx="9600870" cy="4231037"/>
          </a:xfrm>
        </p:spPr>
        <p:txBody>
          <a:bodyPr>
            <a:normAutofit lnSpcReduction="10000"/>
          </a:bodyPr>
          <a:lstStyle/>
          <a:p>
            <a:pPr algn="r" rtl="1"/>
            <a:r>
              <a:rPr lang="fa-IR" sz="2000" dirty="0" smtClean="0">
                <a:cs typeface="B Nazanin" panose="00000400000000000000" pitchFamily="2" charset="-78"/>
              </a:rPr>
              <a:t>مراقبت خانواده محور چالش‌های </a:t>
            </a:r>
            <a:r>
              <a:rPr lang="fa-IR" sz="2000" dirty="0">
                <a:cs typeface="B Nazanin" panose="00000400000000000000" pitchFamily="2" charset="-78"/>
              </a:rPr>
              <a:t>منحصر به فرد پیشگیری و کنترل عفونت ایجاد </a:t>
            </a:r>
            <a:r>
              <a:rPr lang="fa-IR" sz="2000" dirty="0" smtClean="0">
                <a:cs typeface="B Nazanin" panose="00000400000000000000" pitchFamily="2" charset="-78"/>
              </a:rPr>
              <a:t>می‌کند.</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اعضای </a:t>
            </a:r>
            <a:r>
              <a:rPr lang="fa-IR" sz="2000" dirty="0">
                <a:cs typeface="B Nazanin" panose="00000400000000000000" pitchFamily="2" charset="-78"/>
              </a:rPr>
              <a:t>خانواده را در مورد </a:t>
            </a:r>
            <a:r>
              <a:rPr lang="fa-IR" sz="2000" dirty="0" smtClean="0">
                <a:cs typeface="B Nazanin" panose="00000400000000000000" pitchFamily="2" charset="-78"/>
              </a:rPr>
              <a:t>اقدامات مانند( </a:t>
            </a:r>
            <a:r>
              <a:rPr lang="fa-IR" sz="2000" dirty="0">
                <a:cs typeface="B Nazanin" panose="00000400000000000000" pitchFamily="2" charset="-78"/>
              </a:rPr>
              <a:t>بهداشت دست، مراقبت ایمن از تغذیه نوزاد، کار با وسایل پزشکی تهاجمی، مراقبت از بند ناف، مراقبت از زخم) آموزش دهید</a:t>
            </a:r>
            <a:r>
              <a:rPr lang="fa-IR" sz="2000" dirty="0" smtClean="0">
                <a:cs typeface="B Nazanin" panose="00000400000000000000" pitchFamily="2" charset="-78"/>
              </a:rPr>
              <a:t>.</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برای </a:t>
            </a:r>
            <a:r>
              <a:rPr lang="fa-IR" sz="2000" dirty="0">
                <a:cs typeface="B Nazanin" panose="00000400000000000000" pitchFamily="2" charset="-78"/>
              </a:rPr>
              <a:t>اعضای خانواده که وارد فضای تخت نوزاد می‌شوند، یک سیاست سختگیرانه در مورد بهداشت دست داشته باشید</a:t>
            </a:r>
            <a:r>
              <a:rPr lang="fa-IR" sz="2000" dirty="0" smtClean="0">
                <a:cs typeface="B Nazanin" panose="00000400000000000000" pitchFamily="2" charset="-78"/>
              </a:rPr>
              <a:t>.</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قبل </a:t>
            </a:r>
            <a:r>
              <a:rPr lang="fa-IR" sz="2000" dirty="0">
                <a:cs typeface="B Nazanin" panose="00000400000000000000" pitchFamily="2" charset="-78"/>
              </a:rPr>
              <a:t>از ورود اعضای خانواده به آشپزخانه‌های مشترک، محل‌های دوشیدن شیر مادر و سایر مناطقی که اعضای خانواده نوزادان بستری شده در آن با هم زندگی می‌کنند، بهداشت دست را برای اعضای خانواده به شدت اجرا کنید</a:t>
            </a:r>
            <a:r>
              <a:rPr lang="fa-IR" sz="2000" dirty="0" smtClean="0">
                <a:cs typeface="B Nazanin" panose="00000400000000000000" pitchFamily="2" charset="-78"/>
              </a:rPr>
              <a:t>.</a:t>
            </a:r>
          </a:p>
          <a:p>
            <a:pPr algn="r" rtl="1"/>
            <a:endParaRPr lang="fa-IR" sz="2000" dirty="0">
              <a:cs typeface="B Nazanin" panose="00000400000000000000" pitchFamily="2" charset="-78"/>
            </a:endParaRPr>
          </a:p>
          <a:p>
            <a:pPr algn="r" rtl="1"/>
            <a:r>
              <a:rPr lang="fa-IR" sz="2000" dirty="0" smtClean="0">
                <a:cs typeface="B Nazanin" panose="00000400000000000000" pitchFamily="2" charset="-78"/>
              </a:rPr>
              <a:t>اجازه </a:t>
            </a:r>
            <a:r>
              <a:rPr lang="fa-IR" sz="2000" dirty="0">
                <a:cs typeface="B Nazanin" panose="00000400000000000000" pitchFamily="2" charset="-78"/>
              </a:rPr>
              <a:t>ندهید اعضای خانواده به ملاقات سایر نوزادان بروند یا به آنها کمک کنند.</a:t>
            </a:r>
            <a:endParaRPr lang="en-US" sz="2000" dirty="0">
              <a:cs typeface="B Nazanin" panose="00000400000000000000" pitchFamily="2" charset="-78"/>
            </a:endParaRPr>
          </a:p>
        </p:txBody>
      </p:sp>
    </p:spTree>
    <p:extLst>
      <p:ext uri="{BB962C8B-B14F-4D97-AF65-F5344CB8AC3E}">
        <p14:creationId xmlns:p14="http://schemas.microsoft.com/office/powerpoint/2010/main" val="3024775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011" y="429491"/>
            <a:ext cx="8998208" cy="6173953"/>
          </a:xfrm>
        </p:spPr>
      </p:pic>
    </p:spTree>
    <p:extLst>
      <p:ext uri="{BB962C8B-B14F-4D97-AF65-F5344CB8AC3E}">
        <p14:creationId xmlns:p14="http://schemas.microsoft.com/office/powerpoint/2010/main" val="1003329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پیشگیری از انتقال عفونت از مادر به نوزاد:</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dirty="0">
                <a:cs typeface="B Nazanin" panose="00000400000000000000" pitchFamily="2" charset="-78"/>
              </a:rPr>
              <a:t>مادری که به عفونت واگیردار مبتلا است باید قبل از دست زدن به نوزاد خود دست‌هایش را بشوید.</a:t>
            </a:r>
          </a:p>
          <a:p>
            <a:pPr algn="r" rtl="1"/>
            <a:r>
              <a:rPr lang="fa-IR" sz="2000" dirty="0" smtClean="0">
                <a:cs typeface="B Nazanin" panose="00000400000000000000" pitchFamily="2" charset="-78"/>
              </a:rPr>
              <a:t>مادری </a:t>
            </a:r>
            <a:r>
              <a:rPr lang="fa-IR" sz="2000" dirty="0">
                <a:cs typeface="B Nazanin" panose="00000400000000000000" pitchFamily="2" charset="-78"/>
              </a:rPr>
              <a:t>که به آنفولانزا مبتلا است باید هنگام شیردهی و در فاصله کمتر از 3 فوت از نوزاد خود ماسک جراحی بزند.</a:t>
            </a:r>
          </a:p>
          <a:p>
            <a:pPr algn="r" rtl="1"/>
            <a:r>
              <a:rPr lang="fa-IR" sz="2000" dirty="0" smtClean="0">
                <a:cs typeface="B Nazanin" panose="00000400000000000000" pitchFamily="2" charset="-78"/>
              </a:rPr>
              <a:t>مادری </a:t>
            </a:r>
            <a:r>
              <a:rPr lang="fa-IR" sz="2000" dirty="0">
                <a:cs typeface="B Nazanin" panose="00000400000000000000" pitchFamily="2" charset="-78"/>
              </a:rPr>
              <a:t>که به آبله مرغان مبتلا است می‌تواند پس از دریافت ایمونوگلوبولین واریسلا زوستر (</a:t>
            </a:r>
            <a:r>
              <a:rPr lang="en-US" sz="2000" dirty="0">
                <a:cs typeface="B Nazanin" panose="00000400000000000000" pitchFamily="2" charset="-78"/>
              </a:rPr>
              <a:t>VZIG) </a:t>
            </a:r>
            <a:r>
              <a:rPr lang="fa-IR" sz="2000" dirty="0">
                <a:cs typeface="B Nazanin" panose="00000400000000000000" pitchFamily="2" charset="-78"/>
              </a:rPr>
              <a:t>توسط نوزاد، در کنار او بماند.</a:t>
            </a:r>
          </a:p>
          <a:p>
            <a:pPr algn="r" rtl="1"/>
            <a:r>
              <a:rPr lang="fa-IR" sz="2000" dirty="0" smtClean="0">
                <a:cs typeface="B Nazanin" panose="00000400000000000000" pitchFamily="2" charset="-78"/>
              </a:rPr>
              <a:t>مادرانی </a:t>
            </a:r>
            <a:r>
              <a:rPr lang="fa-IR" sz="2000" dirty="0">
                <a:cs typeface="B Nazanin" panose="00000400000000000000" pitchFamily="2" charset="-78"/>
              </a:rPr>
              <a:t>که ضایعات ویروس هرپس سیمپلکس (</a:t>
            </a:r>
            <a:r>
              <a:rPr lang="en-US" sz="2000" dirty="0">
                <a:cs typeface="B Nazanin" panose="00000400000000000000" pitchFamily="2" charset="-78"/>
              </a:rPr>
              <a:t>HSV) </a:t>
            </a:r>
            <a:r>
              <a:rPr lang="fa-IR" sz="2000" dirty="0">
                <a:cs typeface="B Nazanin" panose="00000400000000000000" pitchFamily="2" charset="-78"/>
              </a:rPr>
              <a:t>در اطراف نوک سینه‌ها دارند، نباید تا زمان بهبود ضایعات، به نوزاد خود شیر بدهند.</a:t>
            </a:r>
          </a:p>
          <a:p>
            <a:pPr algn="r" rtl="1"/>
            <a:r>
              <a:rPr lang="fa-IR" sz="2000" dirty="0" smtClean="0">
                <a:cs typeface="B Nazanin" panose="00000400000000000000" pitchFamily="2" charset="-78"/>
              </a:rPr>
              <a:t>مادری </a:t>
            </a:r>
            <a:r>
              <a:rPr lang="fa-IR" sz="2000" dirty="0">
                <a:cs typeface="B Nazanin" panose="00000400000000000000" pitchFamily="2" charset="-78"/>
              </a:rPr>
              <a:t>که به سل ریوی فعال درمان نشده مبتلا است، باید تا زمانی که غیرعفونی تشخیص داده شود (درمان ضدمیکروبی کافی دریافت کند) از نوزاد خود جدا شود.</a:t>
            </a:r>
            <a:endParaRPr lang="en-US" sz="2000" dirty="0">
              <a:cs typeface="B Nazanin" panose="00000400000000000000" pitchFamily="2" charset="-78"/>
            </a:endParaRPr>
          </a:p>
        </p:txBody>
      </p:sp>
    </p:spTree>
    <p:extLst>
      <p:ext uri="{BB962C8B-B14F-4D97-AF65-F5344CB8AC3E}">
        <p14:creationId xmlns:p14="http://schemas.microsoft.com/office/powerpoint/2010/main" val="22241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پیشگیری از انتقال عفونت از مادر به نوزاد:</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000" dirty="0">
                <a:cs typeface="B Nazanin" panose="00000400000000000000" pitchFamily="2" charset="-78"/>
              </a:rPr>
              <a:t>مادری که به عفونت استرپتوکوک گروه </a:t>
            </a:r>
            <a:r>
              <a:rPr lang="en-US" sz="2000" dirty="0">
                <a:cs typeface="B Nazanin" panose="00000400000000000000" pitchFamily="2" charset="-78"/>
              </a:rPr>
              <a:t>A </a:t>
            </a:r>
            <a:r>
              <a:rPr lang="fa-IR" sz="2000" dirty="0">
                <a:cs typeface="B Nazanin" panose="00000400000000000000" pitchFamily="2" charset="-78"/>
              </a:rPr>
              <a:t>مبتلا است، باید تا زمان شروع درمان آنتی‌بیوتیکی مناسب، از نوزاد خود جدا شود.</a:t>
            </a:r>
          </a:p>
          <a:p>
            <a:pPr algn="r" rtl="1"/>
            <a:r>
              <a:rPr lang="fa-IR" sz="2000" smtClean="0">
                <a:cs typeface="B Nazanin" panose="00000400000000000000" pitchFamily="2" charset="-78"/>
              </a:rPr>
              <a:t>همچنین </a:t>
            </a:r>
            <a:r>
              <a:rPr lang="fa-IR" sz="2000" dirty="0">
                <a:cs typeface="B Nazanin" panose="00000400000000000000" pitchFamily="2" charset="-78"/>
              </a:rPr>
              <a:t>اگر مادر عفونت گسترده استافیلوکوکوس اورئوس با ترشحاتی داشته باشد که با پانسمان قابل مهار نباشد، باید جداسازی در نظر گرفته </a:t>
            </a:r>
            <a:r>
              <a:rPr lang="fa-IR" sz="2000" dirty="0" smtClean="0">
                <a:cs typeface="B Nazanin" panose="00000400000000000000" pitchFamily="2" charset="-78"/>
              </a:rPr>
              <a:t>شود.</a:t>
            </a:r>
          </a:p>
          <a:p>
            <a:pPr algn="r" rtl="1"/>
            <a:r>
              <a:rPr lang="fa-IR" sz="2000" dirty="0" smtClean="0">
                <a:cs typeface="B Nazanin" panose="00000400000000000000" pitchFamily="2" charset="-78"/>
              </a:rPr>
              <a:t>عفونت </a:t>
            </a:r>
            <a:r>
              <a:rPr lang="en-US" sz="2000" dirty="0">
                <a:cs typeface="B Nazanin" panose="00000400000000000000" pitchFamily="2" charset="-78"/>
              </a:rPr>
              <a:t>HIV </a:t>
            </a:r>
            <a:r>
              <a:rPr lang="fa-IR" sz="2000" dirty="0">
                <a:cs typeface="B Nazanin" panose="00000400000000000000" pitchFamily="2" charset="-78"/>
              </a:rPr>
              <a:t>مادر منع شیردهی است.</a:t>
            </a:r>
            <a:endParaRPr lang="en-US" sz="2000" dirty="0">
              <a:cs typeface="B Nazanin" panose="00000400000000000000" pitchFamily="2" charset="-78"/>
            </a:endParaRPr>
          </a:p>
        </p:txBody>
      </p:sp>
    </p:spTree>
    <p:extLst>
      <p:ext uri="{BB962C8B-B14F-4D97-AF65-F5344CB8AC3E}">
        <p14:creationId xmlns:p14="http://schemas.microsoft.com/office/powerpoint/2010/main" val="42152044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dirty="0" smtClean="0">
                <a:cs typeface="B Nazanin" panose="00000400000000000000" pitchFamily="2" charset="-78"/>
              </a:rPr>
              <a:t>کلام آخر</a:t>
            </a:r>
            <a:endParaRPr lang="en-US" sz="60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ctr" rtl="1"/>
            <a:r>
              <a:rPr lang="fa-IR" sz="2400" dirty="0">
                <a:cs typeface="B Nazanin" panose="00000400000000000000" pitchFamily="2" charset="-78"/>
              </a:rPr>
              <a:t>پیشگیری و کنترل عفونت های ناشی از ارائه خدمات / مراقبت سلامت، یک موضوع چند </a:t>
            </a:r>
            <a:r>
              <a:rPr lang="fa-IR" sz="2400" dirty="0" smtClean="0">
                <a:cs typeface="B Nazanin" panose="00000400000000000000" pitchFamily="2" charset="-78"/>
              </a:rPr>
              <a:t>تخصصی است </a:t>
            </a:r>
            <a:r>
              <a:rPr lang="fa-IR" sz="2400" dirty="0">
                <a:cs typeface="B Nazanin" panose="00000400000000000000" pitchFamily="2" charset="-78"/>
              </a:rPr>
              <a:t>و نیازمند بهره گیری از یک رویکرد نظام مند علمی و کار هماهنگ تیمی می </a:t>
            </a:r>
            <a:r>
              <a:rPr lang="fa-IR" sz="2400" dirty="0" smtClean="0">
                <a:cs typeface="B Nazanin" panose="00000400000000000000" pitchFamily="2" charset="-78"/>
              </a:rPr>
              <a:t>باشد.</a:t>
            </a:r>
            <a:endParaRPr lang="en-US" sz="2400" dirty="0">
              <a:cs typeface="B Nazanin" panose="00000400000000000000" pitchFamily="2" charset="-78"/>
            </a:endParaRPr>
          </a:p>
        </p:txBody>
      </p:sp>
    </p:spTree>
    <p:extLst>
      <p:ext uri="{BB962C8B-B14F-4D97-AF65-F5344CB8AC3E}">
        <p14:creationId xmlns:p14="http://schemas.microsoft.com/office/powerpoint/2010/main" val="2653073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7" name="TextBox 6"/>
          <p:cNvSpPr txBox="1"/>
          <p:nvPr/>
        </p:nvSpPr>
        <p:spPr>
          <a:xfrm>
            <a:off x="3972474" y="3788430"/>
            <a:ext cx="1595309" cy="523220"/>
          </a:xfrm>
          <a:prstGeom prst="rect">
            <a:avLst/>
          </a:prstGeom>
          <a:noFill/>
        </p:spPr>
        <p:txBody>
          <a:bodyPr wrap="none" rtlCol="0">
            <a:spAutoFit/>
          </a:bodyPr>
          <a:lstStyle/>
          <a:p>
            <a:r>
              <a:rPr lang="fa-IR" sz="2800" b="1" dirty="0" smtClean="0">
                <a:solidFill>
                  <a:srgbClr val="293F67"/>
                </a:solidFill>
                <a:cs typeface="B Nazanin" panose="00000400000000000000" pitchFamily="2" charset="-78"/>
              </a:rPr>
              <a:t>مینا سلیمی</a:t>
            </a:r>
            <a:endParaRPr lang="en-US" sz="2800" b="1" dirty="0">
              <a:solidFill>
                <a:srgbClr val="293F67"/>
              </a:solidFill>
              <a:cs typeface="B Nazanin" panose="00000400000000000000" pitchFamily="2" charset="-78"/>
            </a:endParaRPr>
          </a:p>
        </p:txBody>
      </p:sp>
    </p:spTree>
    <p:extLst>
      <p:ext uri="{BB962C8B-B14F-4D97-AF65-F5344CB8AC3E}">
        <p14:creationId xmlns:p14="http://schemas.microsoft.com/office/powerpoint/2010/main" val="2891731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Title 1"/>
          <p:cNvSpPr>
            <a:spLocks noGrp="1"/>
          </p:cNvSpPr>
          <p:nvPr>
            <p:ph type="title"/>
          </p:nvPr>
        </p:nvSpPr>
        <p:spPr/>
        <p:txBody>
          <a:bodyPr/>
          <a:lstStyle/>
          <a:p>
            <a:pPr algn="ctr"/>
            <a:r>
              <a:rPr lang="fa-IR" sz="6600" b="1" dirty="0" smtClean="0">
                <a:solidFill>
                  <a:schemeClr val="tx1"/>
                </a:solidFill>
                <a:cs typeface="B Nazanin" panose="00000400000000000000" pitchFamily="2" charset="-78"/>
              </a:rPr>
              <a:t>مراقبین نوزاد</a:t>
            </a:r>
            <a:endParaRPr lang="en-US" sz="6600" b="1" dirty="0">
              <a:solidFill>
                <a:schemeClr val="tx1"/>
              </a:solidFill>
              <a:cs typeface="B Nazanin" panose="00000400000000000000" pitchFamily="2" charset="-78"/>
            </a:endParaRPr>
          </a:p>
        </p:txBody>
      </p:sp>
      <p:sp>
        <p:nvSpPr>
          <p:cNvPr id="4" name="Oval 3"/>
          <p:cNvSpPr/>
          <p:nvPr/>
        </p:nvSpPr>
        <p:spPr>
          <a:xfrm>
            <a:off x="7855527" y="2854036"/>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cs typeface="B Nazanin" panose="00000400000000000000" pitchFamily="2" charset="-78"/>
              </a:rPr>
              <a:t>والدین</a:t>
            </a:r>
            <a:endParaRPr lang="en-US" b="1" dirty="0">
              <a:cs typeface="B Nazanin" panose="00000400000000000000" pitchFamily="2" charset="-78"/>
            </a:endParaRPr>
          </a:p>
        </p:txBody>
      </p:sp>
      <p:sp>
        <p:nvSpPr>
          <p:cNvPr id="12" name="Oval 11"/>
          <p:cNvSpPr/>
          <p:nvPr/>
        </p:nvSpPr>
        <p:spPr>
          <a:xfrm>
            <a:off x="5694218" y="3782290"/>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cs typeface="B Nazanin" panose="00000400000000000000" pitchFamily="2" charset="-78"/>
              </a:rPr>
              <a:t>پرستاران</a:t>
            </a:r>
            <a:endParaRPr lang="en-US" b="1" dirty="0">
              <a:cs typeface="B Nazanin" panose="00000400000000000000" pitchFamily="2" charset="-78"/>
            </a:endParaRPr>
          </a:p>
        </p:txBody>
      </p:sp>
      <p:sp>
        <p:nvSpPr>
          <p:cNvPr id="13" name="Oval 12"/>
          <p:cNvSpPr/>
          <p:nvPr/>
        </p:nvSpPr>
        <p:spPr>
          <a:xfrm>
            <a:off x="3532909" y="4752108"/>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b="1" dirty="0" smtClean="0">
                <a:cs typeface="B Nazanin" panose="00000400000000000000" pitchFamily="2" charset="-78"/>
              </a:rPr>
              <a:t>گفتاردرمان</a:t>
            </a:r>
            <a:endParaRPr lang="en-US" sz="1600" b="1" dirty="0">
              <a:cs typeface="B Nazanin" panose="00000400000000000000" pitchFamily="2" charset="-78"/>
            </a:endParaRPr>
          </a:p>
        </p:txBody>
      </p:sp>
      <p:sp>
        <p:nvSpPr>
          <p:cNvPr id="14" name="Oval 13"/>
          <p:cNvSpPr/>
          <p:nvPr/>
        </p:nvSpPr>
        <p:spPr>
          <a:xfrm>
            <a:off x="3920836" y="2731461"/>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cs typeface="B Nazanin" panose="00000400000000000000" pitchFamily="2" charset="-78"/>
              </a:rPr>
              <a:t>پزشکان</a:t>
            </a:r>
            <a:endParaRPr lang="en-US" b="1" dirty="0">
              <a:cs typeface="B Nazanin" panose="00000400000000000000" pitchFamily="2" charset="-78"/>
            </a:endParaRPr>
          </a:p>
        </p:txBody>
      </p:sp>
      <p:sp>
        <p:nvSpPr>
          <p:cNvPr id="15" name="Oval 14"/>
          <p:cNvSpPr/>
          <p:nvPr/>
        </p:nvSpPr>
        <p:spPr>
          <a:xfrm>
            <a:off x="7356764" y="4932218"/>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cs typeface="B Nazanin" panose="00000400000000000000" pitchFamily="2" charset="-78"/>
              </a:rPr>
              <a:t>کاردرمان</a:t>
            </a:r>
            <a:endParaRPr lang="en-US" b="1" dirty="0">
              <a:cs typeface="B Nazanin" panose="00000400000000000000" pitchFamily="2" charset="-78"/>
            </a:endParaRPr>
          </a:p>
        </p:txBody>
      </p:sp>
      <p:sp>
        <p:nvSpPr>
          <p:cNvPr id="16" name="Oval 15"/>
          <p:cNvSpPr/>
          <p:nvPr/>
        </p:nvSpPr>
        <p:spPr>
          <a:xfrm>
            <a:off x="1413164" y="3306425"/>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b="1" dirty="0" smtClean="0">
                <a:cs typeface="B Nazanin" panose="00000400000000000000" pitchFamily="2" charset="-78"/>
              </a:rPr>
              <a:t>رادیولوژی</a:t>
            </a:r>
            <a:endParaRPr lang="en-US" sz="1600" b="1" dirty="0">
              <a:cs typeface="B Nazanin" panose="00000400000000000000" pitchFamily="2" charset="-78"/>
            </a:endParaRPr>
          </a:p>
        </p:txBody>
      </p:sp>
      <p:sp>
        <p:nvSpPr>
          <p:cNvPr id="17" name="Oval 16"/>
          <p:cNvSpPr/>
          <p:nvPr/>
        </p:nvSpPr>
        <p:spPr>
          <a:xfrm>
            <a:off x="1154954" y="4731326"/>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cs typeface="B Nazanin" panose="00000400000000000000" pitchFamily="2" charset="-78"/>
              </a:rPr>
              <a:t>فیزیوتراپیست</a:t>
            </a:r>
            <a:endParaRPr lang="en-US" b="1" dirty="0">
              <a:cs typeface="B Nazanin" panose="00000400000000000000" pitchFamily="2" charset="-78"/>
            </a:endParaRPr>
          </a:p>
        </p:txBody>
      </p:sp>
      <p:sp>
        <p:nvSpPr>
          <p:cNvPr id="18" name="Oval 17"/>
          <p:cNvSpPr/>
          <p:nvPr/>
        </p:nvSpPr>
        <p:spPr>
          <a:xfrm>
            <a:off x="9365674" y="4287982"/>
            <a:ext cx="1953491" cy="11499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cs typeface="B Nazanin" panose="00000400000000000000" pitchFamily="2" charset="-78"/>
              </a:rPr>
              <a:t>دانشجو ها</a:t>
            </a:r>
            <a:endParaRPr lang="en-US" b="1" dirty="0">
              <a:cs typeface="B Nazanin" panose="00000400000000000000" pitchFamily="2" charset="-78"/>
            </a:endParaRPr>
          </a:p>
        </p:txBody>
      </p:sp>
    </p:spTree>
    <p:extLst>
      <p:ext uri="{BB962C8B-B14F-4D97-AF65-F5344CB8AC3E}">
        <p14:creationId xmlns:p14="http://schemas.microsoft.com/office/powerpoint/2010/main" val="471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000" dirty="0">
                <a:cs typeface="B Nazanin" panose="00000400000000000000" pitchFamily="2" charset="-78"/>
              </a:rPr>
              <a:t>مؤثرترین و کم هزینه ترین روش مبارزه با عفونتهای بیمارستانی، پیشگیری </a:t>
            </a:r>
            <a:r>
              <a:rPr lang="fa-IR" sz="2000" dirty="0" smtClean="0">
                <a:cs typeface="B Nazanin" panose="00000400000000000000" pitchFamily="2" charset="-78"/>
              </a:rPr>
              <a:t>میباشد</a:t>
            </a:r>
          </a:p>
          <a:p>
            <a:pPr algn="r" rtl="1"/>
            <a:endParaRPr lang="fa-IR" sz="2000" dirty="0" smtClean="0">
              <a:cs typeface="B Nazanin" panose="00000400000000000000" pitchFamily="2" charset="-78"/>
            </a:endParaRPr>
          </a:p>
          <a:p>
            <a:pPr algn="r" rtl="1"/>
            <a:r>
              <a:rPr lang="fa-IR" sz="2000" dirty="0" smtClean="0">
                <a:cs typeface="B Nazanin" panose="00000400000000000000" pitchFamily="2" charset="-78"/>
              </a:rPr>
              <a:t>تماس </a:t>
            </a:r>
            <a:r>
              <a:rPr lang="fa-IR" sz="2000" dirty="0">
                <a:cs typeface="B Nazanin" panose="00000400000000000000" pitchFamily="2" charset="-78"/>
              </a:rPr>
              <a:t>کنترل شده به عنوان یک </a:t>
            </a:r>
            <a:r>
              <a:rPr lang="fa-IR" sz="2000" dirty="0" smtClean="0">
                <a:cs typeface="B Nazanin" panose="00000400000000000000" pitchFamily="2" charset="-78"/>
              </a:rPr>
              <a:t>اولویت </a:t>
            </a:r>
            <a:r>
              <a:rPr lang="fa-IR" sz="2000" dirty="0">
                <a:cs typeface="B Nazanin" panose="00000400000000000000" pitchFamily="2" charset="-78"/>
              </a:rPr>
              <a:t>بین المللی برای </a:t>
            </a:r>
            <a:r>
              <a:rPr lang="fa-IR" sz="2000" dirty="0" smtClean="0">
                <a:cs typeface="B Nazanin" panose="00000400000000000000" pitchFamily="2" charset="-78"/>
              </a:rPr>
              <a:t>کاهش عفونتهای </a:t>
            </a:r>
            <a:r>
              <a:rPr lang="fa-IR" sz="2000" dirty="0">
                <a:cs typeface="B Nazanin" panose="00000400000000000000" pitchFamily="2" charset="-78"/>
              </a:rPr>
              <a:t>بیمارستانی شناخته شده </a:t>
            </a:r>
            <a:r>
              <a:rPr lang="fa-IR" sz="2000" dirty="0" smtClean="0">
                <a:cs typeface="B Nazanin" panose="00000400000000000000" pitchFamily="2" charset="-78"/>
              </a:rPr>
              <a:t>است:</a:t>
            </a:r>
          </a:p>
          <a:p>
            <a:pPr marL="0" indent="0" algn="just" rtl="1">
              <a:buNone/>
            </a:pPr>
            <a:r>
              <a:rPr lang="fa-IR" sz="2000" dirty="0" smtClean="0">
                <a:cs typeface="B Nazanin" panose="00000400000000000000" pitchFamily="2" charset="-78"/>
              </a:rPr>
              <a:t>(</a:t>
            </a:r>
            <a:r>
              <a:rPr lang="fa-IR" sz="2000" dirty="0">
                <a:cs typeface="B Nazanin" panose="00000400000000000000" pitchFamily="2" charset="-78"/>
              </a:rPr>
              <a:t>منظور از آن کلیه احتیاطهای تماسی رعایت شده از سوی پرسنل درمانی و والدین </a:t>
            </a:r>
            <a:r>
              <a:rPr lang="fa-IR" sz="2000" dirty="0" smtClean="0">
                <a:cs typeface="B Nazanin" panose="00000400000000000000" pitchFamily="2" charset="-78"/>
              </a:rPr>
              <a:t>در جهت </a:t>
            </a:r>
            <a:r>
              <a:rPr lang="fa-IR" sz="2000" dirty="0">
                <a:cs typeface="B Nazanin" panose="00000400000000000000" pitchFamily="2" charset="-78"/>
              </a:rPr>
              <a:t>کاهش خطر انتقال میکروارگانیسم های مهم اپیدمیولوژیکی می باشدو شامل شستن دستها، پوشیدن گان، پوشیدن دستکش و </a:t>
            </a:r>
            <a:r>
              <a:rPr lang="fa-IR" sz="2000" dirty="0" smtClean="0">
                <a:cs typeface="B Nazanin" panose="00000400000000000000" pitchFamily="2" charset="-78"/>
              </a:rPr>
              <a:t>استفاده از </a:t>
            </a:r>
            <a:r>
              <a:rPr lang="fa-IR" sz="2000" dirty="0">
                <a:cs typeface="B Nazanin" panose="00000400000000000000" pitchFamily="2" charset="-78"/>
              </a:rPr>
              <a:t>ماسک میباشد. </a:t>
            </a:r>
            <a:r>
              <a:rPr lang="fa-IR" sz="2000" dirty="0" smtClean="0">
                <a:cs typeface="B Nazanin" panose="00000400000000000000" pitchFamily="2" charset="-78"/>
              </a:rPr>
              <a:t>)</a:t>
            </a:r>
          </a:p>
        </p:txBody>
      </p:sp>
    </p:spTree>
    <p:extLst>
      <p:ext uri="{BB962C8B-B14F-4D97-AF65-F5344CB8AC3E}">
        <p14:creationId xmlns:p14="http://schemas.microsoft.com/office/powerpoint/2010/main" val="1744606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حداقل موارد مورد انتظار از مراقبین سلامت</a:t>
            </a:r>
            <a:endParaRPr lang="en-US" dirty="0">
              <a:cs typeface="B Nazanin" panose="00000400000000000000" pitchFamily="2" charset="-78"/>
            </a:endParaRPr>
          </a:p>
        </p:txBody>
      </p:sp>
      <p:sp>
        <p:nvSpPr>
          <p:cNvPr id="3" name="Content Placeholder 2"/>
          <p:cNvSpPr>
            <a:spLocks noGrp="1"/>
          </p:cNvSpPr>
          <p:nvPr>
            <p:ph idx="1"/>
          </p:nvPr>
        </p:nvSpPr>
        <p:spPr>
          <a:xfrm>
            <a:off x="1154954" y="2603500"/>
            <a:ext cx="8825659" cy="3580324"/>
          </a:xfrm>
        </p:spPr>
        <p:txBody>
          <a:bodyPr>
            <a:normAutofit lnSpcReduction="10000"/>
          </a:bodyPr>
          <a:lstStyle/>
          <a:p>
            <a:pPr algn="r" rtl="1"/>
            <a:r>
              <a:rPr lang="fa-IR" sz="2000" dirty="0">
                <a:cs typeface="B Nazanin" panose="00000400000000000000" pitchFamily="2" charset="-78"/>
              </a:rPr>
              <a:t>کفش جلو بسته </a:t>
            </a:r>
            <a:r>
              <a:rPr lang="fa-IR" sz="2000" dirty="0" smtClean="0">
                <a:cs typeface="B Nazanin" panose="00000400000000000000" pitchFamily="2" charset="-78"/>
              </a:rPr>
              <a:t>و یونیفرم کلیه پرسنل </a:t>
            </a:r>
            <a:r>
              <a:rPr lang="fa-IR" sz="2000" dirty="0">
                <a:cs typeface="B Nazanin" panose="00000400000000000000" pitchFamily="2" charset="-78"/>
              </a:rPr>
              <a:t>اختصاصی بخش ، تمیز و مناسب </a:t>
            </a:r>
            <a:r>
              <a:rPr lang="fa-IR" sz="2000" dirty="0" smtClean="0">
                <a:cs typeface="B Nazanin" panose="00000400000000000000" pitchFamily="2" charset="-78"/>
              </a:rPr>
              <a:t>است.</a:t>
            </a:r>
          </a:p>
          <a:p>
            <a:pPr algn="r" rtl="1"/>
            <a:r>
              <a:rPr lang="fa-IR" sz="2000" dirty="0" smtClean="0">
                <a:cs typeface="B Nazanin" panose="00000400000000000000" pitchFamily="2" charset="-78"/>
              </a:rPr>
              <a:t>کارکنان بازآموزی سالانه </a:t>
            </a:r>
            <a:r>
              <a:rPr lang="fa-IR" sz="2000" dirty="0">
                <a:cs typeface="B Nazanin" panose="00000400000000000000" pitchFamily="2" charset="-78"/>
              </a:rPr>
              <a:t>و آموزش توجیهی </a:t>
            </a:r>
            <a:r>
              <a:rPr lang="fa-IR" sz="2000" dirty="0" smtClean="0">
                <a:cs typeface="B Nazanin" panose="00000400000000000000" pitchFamily="2" charset="-78"/>
              </a:rPr>
              <a:t>بدو ورود کنترل عفونت را </a:t>
            </a:r>
            <a:r>
              <a:rPr lang="fa-IR" sz="2000" dirty="0">
                <a:cs typeface="B Nazanin" panose="00000400000000000000" pitchFamily="2" charset="-78"/>
              </a:rPr>
              <a:t>گذرانده اند</a:t>
            </a:r>
            <a:r>
              <a:rPr lang="fa-IR" sz="2000" dirty="0" smtClean="0">
                <a:cs typeface="B Nazanin" panose="00000400000000000000" pitchFamily="2" charset="-78"/>
              </a:rPr>
              <a:t>.</a:t>
            </a:r>
          </a:p>
          <a:p>
            <a:pPr algn="r" rtl="1"/>
            <a:r>
              <a:rPr lang="fa-IR" sz="2000" dirty="0">
                <a:cs typeface="B Nazanin" panose="00000400000000000000" pitchFamily="2" charset="-78"/>
              </a:rPr>
              <a:t>کوتاه بودن ناخن،عدم استفاده از الک، ناخن </a:t>
            </a:r>
            <a:r>
              <a:rPr lang="fa-IR" sz="2000" dirty="0" smtClean="0">
                <a:cs typeface="B Nazanin" panose="00000400000000000000" pitchFamily="2" charset="-78"/>
              </a:rPr>
              <a:t>مصنوعی،کاشت و زیور آلات توسط کلیه کارکنان </a:t>
            </a:r>
            <a:r>
              <a:rPr lang="fa-IR" sz="2000" dirty="0">
                <a:cs typeface="B Nazanin" panose="00000400000000000000" pitchFamily="2" charset="-78"/>
              </a:rPr>
              <a:t>رعایت می شود</a:t>
            </a:r>
            <a:r>
              <a:rPr lang="fa-IR" sz="2000" dirty="0" smtClean="0">
                <a:cs typeface="B Nazanin" panose="00000400000000000000" pitchFamily="2" charset="-78"/>
              </a:rPr>
              <a:t>.</a:t>
            </a:r>
          </a:p>
          <a:p>
            <a:pPr algn="r" rtl="1"/>
            <a:r>
              <a:rPr lang="fa-IR" sz="2000" dirty="0">
                <a:cs typeface="B Nazanin" panose="00000400000000000000" pitchFamily="2" charset="-78"/>
              </a:rPr>
              <a:t>بهداشتی </a:t>
            </a:r>
            <a:r>
              <a:rPr lang="fa-IR" sz="2000" dirty="0" smtClean="0">
                <a:cs typeface="B Nazanin" panose="00000400000000000000" pitchFamily="2" charset="-78"/>
              </a:rPr>
              <a:t>نمودن دستها در5 موقعیت </a:t>
            </a:r>
            <a:r>
              <a:rPr lang="fa-IR" sz="2000" dirty="0">
                <a:cs typeface="B Nazanin" panose="00000400000000000000" pitchFamily="2" charset="-78"/>
              </a:rPr>
              <a:t>معرفی شده از سازمان جهانی </a:t>
            </a:r>
            <a:r>
              <a:rPr lang="fa-IR" sz="2000" dirty="0" smtClean="0">
                <a:cs typeface="B Nazanin" panose="00000400000000000000" pitchFamily="2" charset="-78"/>
              </a:rPr>
              <a:t>بهداشت توسط کارکنان رعایت </a:t>
            </a:r>
            <a:r>
              <a:rPr lang="fa-IR" sz="2000" dirty="0">
                <a:cs typeface="B Nazanin" panose="00000400000000000000" pitchFamily="2" charset="-78"/>
              </a:rPr>
              <a:t>می شود </a:t>
            </a:r>
            <a:r>
              <a:rPr lang="fa-IR" sz="2000" dirty="0" smtClean="0">
                <a:cs typeface="B Nazanin" panose="00000400000000000000" pitchFamily="2" charset="-78"/>
              </a:rPr>
              <a:t>.</a:t>
            </a:r>
          </a:p>
          <a:p>
            <a:pPr algn="r" rtl="1"/>
            <a:r>
              <a:rPr lang="fa-IR" sz="2000" dirty="0">
                <a:cs typeface="B Nazanin" panose="00000400000000000000" pitchFamily="2" charset="-78"/>
              </a:rPr>
              <a:t>کارکنان از تلفن همراه بر بالین بیمار استفاده نمی </a:t>
            </a:r>
            <a:r>
              <a:rPr lang="fa-IR" sz="2000" dirty="0" smtClean="0">
                <a:cs typeface="B Nazanin" panose="00000400000000000000" pitchFamily="2" charset="-78"/>
              </a:rPr>
              <a:t>نمایند.</a:t>
            </a:r>
          </a:p>
          <a:p>
            <a:pPr algn="r" rtl="1"/>
            <a:r>
              <a:rPr lang="fa-IR" sz="2000" dirty="0">
                <a:cs typeface="B Nazanin" panose="00000400000000000000" pitchFamily="2" charset="-78"/>
              </a:rPr>
              <a:t>کارکنان </a:t>
            </a:r>
            <a:r>
              <a:rPr lang="fa-IR" sz="2000" dirty="0" smtClean="0">
                <a:cs typeface="B Nazanin" panose="00000400000000000000" pitchFamily="2" charset="-78"/>
              </a:rPr>
              <a:t>پرونده بهداشتی </a:t>
            </a:r>
            <a:r>
              <a:rPr lang="fa-IR" sz="2000" dirty="0">
                <a:cs typeface="B Nazanin" panose="00000400000000000000" pitchFamily="2" charset="-78"/>
              </a:rPr>
              <a:t>دارند ، واکسیناسیون هپاتیت/دیفتری-کزاز تزریق نموده اند </a:t>
            </a:r>
            <a:r>
              <a:rPr lang="fa-IR" sz="2000" dirty="0" smtClean="0">
                <a:cs typeface="B Nazanin" panose="00000400000000000000" pitchFamily="2" charset="-78"/>
              </a:rPr>
              <a:t>و از </a:t>
            </a:r>
            <a:r>
              <a:rPr lang="fa-IR" sz="2000" dirty="0">
                <a:cs typeface="B Nazanin" panose="00000400000000000000" pitchFamily="2" charset="-78"/>
              </a:rPr>
              <a:t>تیتر انتی بادی خود </a:t>
            </a:r>
            <a:r>
              <a:rPr lang="fa-IR" sz="2000" dirty="0" smtClean="0">
                <a:cs typeface="B Nazanin" panose="00000400000000000000" pitchFamily="2" charset="-78"/>
              </a:rPr>
              <a:t>اطلاع </a:t>
            </a:r>
            <a:r>
              <a:rPr lang="fa-IR" sz="2000" dirty="0">
                <a:cs typeface="B Nazanin" panose="00000400000000000000" pitchFamily="2" charset="-78"/>
              </a:rPr>
              <a:t>دارند</a:t>
            </a:r>
            <a:r>
              <a:rPr lang="fa-IR" sz="2000" dirty="0" smtClean="0">
                <a:cs typeface="B Nazanin" panose="00000400000000000000" pitchFamily="2" charset="-78"/>
              </a:rPr>
              <a:t>.</a:t>
            </a:r>
          </a:p>
          <a:p>
            <a:pPr algn="r" rtl="1"/>
            <a:r>
              <a:rPr lang="fa-IR" sz="2000" dirty="0">
                <a:cs typeface="B Nazanin" panose="00000400000000000000" pitchFamily="2" charset="-78"/>
              </a:rPr>
              <a:t>ﻧﺎﺧﻨﻬﺎﻱ ﺩﺳﺖ ﻛﺎﺭﻛﻨﺎﻥ ﻛﻤﺘﺮﺍﺯ6ﻣﻴﻠﻴﻤﺘﺮ ﻛﻮﺗﺎﻩ </a:t>
            </a:r>
            <a:r>
              <a:rPr lang="fa-IR" sz="2000" dirty="0" smtClean="0">
                <a:cs typeface="B Nazanin" panose="00000400000000000000" pitchFamily="2" charset="-78"/>
              </a:rPr>
              <a:t>ﺍﺳﺖ.</a:t>
            </a:r>
            <a:endParaRPr lang="en-US" sz="2000" dirty="0">
              <a:cs typeface="B Nazanin" panose="00000400000000000000" pitchFamily="2" charset="-78"/>
            </a:endParaRPr>
          </a:p>
        </p:txBody>
      </p:sp>
    </p:spTree>
    <p:extLst>
      <p:ext uri="{BB962C8B-B14F-4D97-AF65-F5344CB8AC3E}">
        <p14:creationId xmlns:p14="http://schemas.microsoft.com/office/powerpoint/2010/main" val="361143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anose="00000400000000000000" pitchFamily="2" charset="-78"/>
              </a:rPr>
              <a:t>حداقل موارد مورد انتظار از مراقبین سلامت</a:t>
            </a:r>
            <a:endParaRPr lang="en-US" dirty="0"/>
          </a:p>
        </p:txBody>
      </p:sp>
      <p:sp>
        <p:nvSpPr>
          <p:cNvPr id="3" name="Content Placeholder 2"/>
          <p:cNvSpPr>
            <a:spLocks noGrp="1"/>
          </p:cNvSpPr>
          <p:nvPr>
            <p:ph idx="1"/>
          </p:nvPr>
        </p:nvSpPr>
        <p:spPr>
          <a:xfrm>
            <a:off x="1154954" y="2603499"/>
            <a:ext cx="8761413" cy="3843795"/>
          </a:xfrm>
        </p:spPr>
        <p:txBody>
          <a:bodyPr>
            <a:normAutofit lnSpcReduction="10000"/>
          </a:bodyPr>
          <a:lstStyle/>
          <a:p>
            <a:pPr algn="r" rtl="1"/>
            <a:r>
              <a:rPr lang="fa-IR" sz="2000" dirty="0">
                <a:cs typeface="B Nazanin" panose="00000400000000000000" pitchFamily="2" charset="-78"/>
              </a:rPr>
              <a:t>کارکنان نسبت به رعایت احتیاطات استاندارد، انواع احتیاطات و جداسازی بیماران </a:t>
            </a:r>
            <a:r>
              <a:rPr lang="fa-IR" sz="2000" dirty="0" smtClean="0">
                <a:cs typeface="B Nazanin" panose="00000400000000000000" pitchFamily="2" charset="-78"/>
              </a:rPr>
              <a:t>آگاهی دارند</a:t>
            </a:r>
            <a:r>
              <a:rPr lang="fa-IR" sz="2000" dirty="0">
                <a:cs typeface="B Nazanin" panose="00000400000000000000" pitchFamily="2" charset="-78"/>
              </a:rPr>
              <a:t>. </a:t>
            </a:r>
            <a:endParaRPr lang="fa-IR" sz="2000" dirty="0" smtClean="0">
              <a:cs typeface="B Nazanin" panose="00000400000000000000" pitchFamily="2" charset="-78"/>
            </a:endParaRPr>
          </a:p>
          <a:p>
            <a:pPr algn="r" rtl="1"/>
            <a:r>
              <a:rPr lang="fa-IR" sz="2000" dirty="0">
                <a:cs typeface="B Nazanin" panose="00000400000000000000" pitchFamily="2" charset="-78"/>
              </a:rPr>
              <a:t>استوک وسایل حفاظت فردی موجود وکارکنان از وسایل حفاظت فردی در مواردی </a:t>
            </a:r>
            <a:r>
              <a:rPr lang="fa-IR" sz="2000" dirty="0" smtClean="0">
                <a:cs typeface="B Nazanin" panose="00000400000000000000" pitchFamily="2" charset="-78"/>
              </a:rPr>
              <a:t>که احتمال </a:t>
            </a:r>
            <a:r>
              <a:rPr lang="fa-IR" sz="2000" dirty="0">
                <a:cs typeface="B Nazanin" panose="00000400000000000000" pitchFamily="2" charset="-78"/>
              </a:rPr>
              <a:t>مواجهه با خون، مایعات بدن (به جز عرق) و ترشحات وجود دارد استفاده می کنند</a:t>
            </a:r>
            <a:r>
              <a:rPr lang="fa-IR" sz="2000" dirty="0" smtClean="0">
                <a:cs typeface="B Nazanin" panose="00000400000000000000" pitchFamily="2" charset="-78"/>
              </a:rPr>
              <a:t>.</a:t>
            </a:r>
          </a:p>
          <a:p>
            <a:pPr algn="r" rtl="1"/>
            <a:r>
              <a:rPr lang="fa-IR" sz="2000" dirty="0" smtClean="0">
                <a:cs typeface="B Nazanin" panose="00000400000000000000" pitchFamily="2" charset="-78"/>
              </a:rPr>
              <a:t>کارکنان از </a:t>
            </a:r>
            <a:r>
              <a:rPr lang="fa-IR" sz="2000" dirty="0">
                <a:cs typeface="B Nazanin" panose="00000400000000000000" pitchFamily="2" charset="-78"/>
              </a:rPr>
              <a:t>روش اجرایی مدیریت مواجهات شغلی در زمان تماس با ترشحات بالقوه </a:t>
            </a:r>
            <a:r>
              <a:rPr lang="fa-IR" sz="2000" dirty="0" smtClean="0">
                <a:cs typeface="B Nazanin" panose="00000400000000000000" pitchFamily="2" charset="-78"/>
              </a:rPr>
              <a:t>عفونت زای </a:t>
            </a:r>
            <a:r>
              <a:rPr lang="fa-IR" sz="2000" dirty="0">
                <a:cs typeface="B Nazanin" panose="00000400000000000000" pitchFamily="2" charset="-78"/>
              </a:rPr>
              <a:t>بیمار آگاهی دارند</a:t>
            </a:r>
            <a:r>
              <a:rPr lang="fa-IR" sz="2000" dirty="0" smtClean="0">
                <a:cs typeface="B Nazanin" panose="00000400000000000000" pitchFamily="2" charset="-78"/>
              </a:rPr>
              <a:t>.</a:t>
            </a:r>
          </a:p>
          <a:p>
            <a:pPr algn="r" rtl="1"/>
            <a:r>
              <a:rPr lang="fa-IR" sz="2000" dirty="0">
                <a:cs typeface="B Nazanin" panose="00000400000000000000" pitchFamily="2" charset="-78"/>
              </a:rPr>
              <a:t>کارکنان بیماریهای واگیر قابل گزارش در سطح ملی را می شناسند و گزارش می نمایند</a:t>
            </a:r>
            <a:r>
              <a:rPr lang="fa-IR" sz="2000" dirty="0" smtClean="0">
                <a:cs typeface="B Nazanin" panose="00000400000000000000" pitchFamily="2" charset="-78"/>
              </a:rPr>
              <a:t>.</a:t>
            </a:r>
          </a:p>
          <a:p>
            <a:pPr algn="r" rtl="1"/>
            <a:r>
              <a:rPr lang="fa-IR" sz="2000" dirty="0" smtClean="0">
                <a:cs typeface="B Nazanin" panose="00000400000000000000" pitchFamily="2" charset="-78"/>
              </a:rPr>
              <a:t>کارکنان </a:t>
            </a:r>
            <a:r>
              <a:rPr lang="fa-IR" sz="2000" dirty="0">
                <a:cs typeface="B Nazanin" panose="00000400000000000000" pitchFamily="2" charset="-78"/>
              </a:rPr>
              <a:t>با تعریف عفونت های بیمارستانی آشنا و موارد را گزارش می کنند</a:t>
            </a:r>
            <a:r>
              <a:rPr lang="fa-IR" sz="2000" dirty="0" smtClean="0">
                <a:cs typeface="B Nazanin" panose="00000400000000000000" pitchFamily="2" charset="-78"/>
              </a:rPr>
              <a:t>.</a:t>
            </a:r>
          </a:p>
          <a:p>
            <a:pPr algn="r" rtl="1"/>
            <a:r>
              <a:rPr lang="fa-IR" sz="2000" dirty="0" smtClean="0">
                <a:cs typeface="B Nazanin" panose="00000400000000000000" pitchFamily="2" charset="-78"/>
              </a:rPr>
              <a:t>کارکنان موقعیت های استفاده </a:t>
            </a:r>
            <a:r>
              <a:rPr lang="fa-IR" sz="2000" dirty="0">
                <a:cs typeface="B Nazanin" panose="00000400000000000000" pitchFamily="2" charset="-78"/>
              </a:rPr>
              <a:t>از دستکش استریل و دستکش </a:t>
            </a:r>
            <a:r>
              <a:rPr lang="fa-IR" sz="2000" dirty="0" smtClean="0">
                <a:cs typeface="B Nazanin" panose="00000400000000000000" pitchFamily="2" charset="-78"/>
              </a:rPr>
              <a:t>تمیز را رعایت می </a:t>
            </a:r>
            <a:r>
              <a:rPr lang="fa-IR" sz="2000" dirty="0">
                <a:cs typeface="B Nazanin" panose="00000400000000000000" pitchFamily="2" charset="-78"/>
              </a:rPr>
              <a:t>کنند</a:t>
            </a:r>
            <a:r>
              <a:rPr lang="fa-IR" sz="2000" dirty="0" smtClean="0">
                <a:cs typeface="B Nazanin" panose="00000400000000000000" pitchFamily="2" charset="-78"/>
              </a:rPr>
              <a:t>.</a:t>
            </a:r>
          </a:p>
          <a:p>
            <a:pPr algn="r" rtl="1"/>
            <a:r>
              <a:rPr lang="fa-IR" sz="2000" dirty="0">
                <a:cs typeface="B Nazanin" panose="00000400000000000000" pitchFamily="2" charset="-78"/>
              </a:rPr>
              <a:t>روکش کفش یا کفش‌های مخصوص لازم نیست. هیچ فایده شناخته‌شده‌ای ندارد، به منابع نیاز دارد و ممکن است هنگام پوشیدن و درآوردن آنها دست‌ها آلوده شوند.</a:t>
            </a:r>
            <a:endParaRPr lang="en-US" sz="2000" dirty="0">
              <a:cs typeface="B Nazanin" panose="00000400000000000000" pitchFamily="2" charset="-78"/>
            </a:endParaRPr>
          </a:p>
        </p:txBody>
      </p:sp>
    </p:spTree>
    <p:extLst>
      <p:ext uri="{BB962C8B-B14F-4D97-AF65-F5344CB8AC3E}">
        <p14:creationId xmlns:p14="http://schemas.microsoft.com/office/powerpoint/2010/main" val="577484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زیور آلات و ساعت</a:t>
            </a:r>
            <a:endParaRPr lang="en-US" b="1" dirty="0">
              <a:cs typeface="B Nazanin" panose="00000400000000000000" pitchFamily="2" charset="-78"/>
            </a:endParaRPr>
          </a:p>
        </p:txBody>
      </p:sp>
      <p:sp>
        <p:nvSpPr>
          <p:cNvPr id="4" name="Rounded Rectangle 3"/>
          <p:cNvSpPr/>
          <p:nvPr/>
        </p:nvSpPr>
        <p:spPr>
          <a:xfrm>
            <a:off x="697424" y="2278251"/>
            <a:ext cx="10631837" cy="182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cs typeface="B Nazanin" panose="00000400000000000000" pitchFamily="2" charset="-78"/>
              </a:rPr>
              <a:t>یکی دیگر از عواملی که موجب انتقال عامل عفونت زا و مانع پیشگیری و کنترل عفونت‌های مرتبط با مراقبت‌های بهداشتی در بخش می‌شود، استفاده از زیورآلات، جواهرات و تلفن‌های همراه است، زیرا آنها وسیله‌ای برای انتقال میکروارگانیسم‌ها برای نوزادان هستند.</a:t>
            </a:r>
          </a:p>
        </p:txBody>
      </p:sp>
      <p:sp>
        <p:nvSpPr>
          <p:cNvPr id="5" name="Content Placeholder 4"/>
          <p:cNvSpPr>
            <a:spLocks noGrp="1"/>
          </p:cNvSpPr>
          <p:nvPr>
            <p:ph idx="1"/>
          </p:nvPr>
        </p:nvSpPr>
        <p:spPr>
          <a:xfrm>
            <a:off x="697424" y="4277532"/>
            <a:ext cx="10631837" cy="174226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indent="0" algn="ctr" rtl="1">
              <a:buNone/>
            </a:pPr>
            <a:r>
              <a:rPr lang="fa-IR" sz="2400" b="1" dirty="0">
                <a:cs typeface="B Nazanin" panose="00000400000000000000" pitchFamily="2" charset="-78"/>
              </a:rPr>
              <a:t>قبل از شروع هرگونه </a:t>
            </a:r>
            <a:r>
              <a:rPr lang="fa-IR" sz="2400" b="1" dirty="0" smtClean="0">
                <a:cs typeface="B Nazanin" panose="00000400000000000000" pitchFamily="2" charset="-78"/>
              </a:rPr>
              <a:t>اقدامی برای </a:t>
            </a:r>
            <a:r>
              <a:rPr lang="fa-IR" sz="2400" b="1" dirty="0">
                <a:cs typeface="B Nazanin" panose="00000400000000000000" pitchFamily="2" charset="-78"/>
              </a:rPr>
              <a:t>نوزادان، لازم است وسایلی مانند جواهرات، انگشتر، حلقه ازدواج، دستبند و ساعت را از </a:t>
            </a:r>
            <a:r>
              <a:rPr lang="fa-IR" sz="2400" b="1" dirty="0" smtClean="0">
                <a:cs typeface="B Nazanin" panose="00000400000000000000" pitchFamily="2" charset="-78"/>
              </a:rPr>
              <a:t>دستها خارج گردد، </a:t>
            </a:r>
            <a:r>
              <a:rPr lang="fa-IR" sz="2400" b="1" dirty="0">
                <a:cs typeface="B Nazanin" panose="00000400000000000000" pitchFamily="2" charset="-78"/>
              </a:rPr>
              <a:t>زیرا میکروارگانیسم‌ها می‌توانند زیر </a:t>
            </a:r>
            <a:r>
              <a:rPr lang="fa-IR" sz="2400" b="1" dirty="0" smtClean="0">
                <a:cs typeface="B Nazanin" panose="00000400000000000000" pitchFamily="2" charset="-78"/>
              </a:rPr>
              <a:t>این </a:t>
            </a:r>
            <a:r>
              <a:rPr lang="fa-IR" sz="2400" b="1" dirty="0">
                <a:cs typeface="B Nazanin" panose="00000400000000000000" pitchFamily="2" charset="-78"/>
              </a:rPr>
              <a:t>اشیاء </a:t>
            </a:r>
            <a:r>
              <a:rPr lang="fa-IR" sz="2400" b="1" dirty="0" smtClean="0">
                <a:cs typeface="B Nazanin" panose="00000400000000000000" pitchFamily="2" charset="-78"/>
              </a:rPr>
              <a:t>تجمع یابند.</a:t>
            </a:r>
          </a:p>
        </p:txBody>
      </p:sp>
    </p:spTree>
    <p:extLst>
      <p:ext uri="{BB962C8B-B14F-4D97-AF65-F5344CB8AC3E}">
        <p14:creationId xmlns:p14="http://schemas.microsoft.com/office/powerpoint/2010/main" val="3670440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13491</TotalTime>
  <Words>3616</Words>
  <Application>Microsoft Office PowerPoint</Application>
  <PresentationFormat>Widescreen</PresentationFormat>
  <Paragraphs>255</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 Nazanin</vt:lpstr>
      <vt:lpstr>Century Gothic</vt:lpstr>
      <vt:lpstr>Times New Roman</vt:lpstr>
      <vt:lpstr>Wingdings 3</vt:lpstr>
      <vt:lpstr>Ion Boardroom</vt:lpstr>
      <vt:lpstr>پیشگیری از عفونت های قابل انتقال از مراقبین نوزاد در بخش مراقبت های ویژه نوزادان</vt:lpstr>
      <vt:lpstr>PowerPoint Presentation</vt:lpstr>
      <vt:lpstr>PowerPoint Presentation</vt:lpstr>
      <vt:lpstr>PowerPoint Presentation</vt:lpstr>
      <vt:lpstr>مراقبین نوزاد</vt:lpstr>
      <vt:lpstr>PowerPoint Presentation</vt:lpstr>
      <vt:lpstr>حداقل موارد مورد انتظار از مراقبین سلامت</vt:lpstr>
      <vt:lpstr>حداقل موارد مورد انتظار از مراقبین سلامت</vt:lpstr>
      <vt:lpstr>زیور آلات و ساعت</vt:lpstr>
      <vt:lpstr>لباس کار و روپوش مراقبین سلامت</vt:lpstr>
      <vt:lpstr>کوتاهی ناخن در مراقبین سلامت</vt:lpstr>
      <vt:lpstr>استفاده از تلفن همراه</vt:lpstr>
      <vt:lpstr>تجهیزات حفاظت فردی</vt:lpstr>
      <vt:lpstr>تجهیزات حفاظت فردی</vt:lpstr>
      <vt:lpstr>تجهیزات حفاظت فردی</vt:lpstr>
      <vt:lpstr>تجهیزات حفاظت فردی</vt:lpstr>
      <vt:lpstr>دانشجو ها</vt:lpstr>
      <vt:lpstr>الزامات و ساختار فیزیکی بخش</vt:lpstr>
      <vt:lpstr>احتیاطات و پیشگیری</vt:lpstr>
      <vt:lpstr>احتیاطات و پیشگیری</vt:lpstr>
      <vt:lpstr>PowerPoint Presentation</vt:lpstr>
      <vt:lpstr>مراقبت تمیز ، مراقبت امن تر</vt:lpstr>
      <vt:lpstr>PowerPoint Presentation</vt:lpstr>
      <vt:lpstr>انتقال عفونت از طریق دست های کارکنان خدمات سلامت مستلزم وجود زنجیره ای متشکل از 5 عامل به هم پیوسته زیر دارد</vt:lpstr>
      <vt:lpstr>PowerPoint Presentation</vt:lpstr>
      <vt:lpstr>پنج موقعیت بهداشت دست</vt:lpstr>
      <vt:lpstr>پنج موقعیت بهداشت دست</vt:lpstr>
      <vt:lpstr>گایدلاین بهداشت دست</vt:lpstr>
      <vt:lpstr>PowerPoint Presentation</vt:lpstr>
      <vt:lpstr>PowerPoint Presentation</vt:lpstr>
      <vt:lpstr>مزایای رعایت بهداشت دست به روش مالشی با استفاده از محلولهای ضدعفونی بابنیان الکلی نسبت به شستن دست با آب و صابون:</vt:lpstr>
      <vt:lpstr>توصیه هایی برای حفاظت از پوست دست</vt:lpstr>
      <vt:lpstr>PowerPoint Presentation</vt:lpstr>
      <vt:lpstr>دلایل عدم رعایت بهداشت دست </vt:lpstr>
      <vt:lpstr>دلایل عدم رعایت بهداشت دست </vt:lpstr>
      <vt:lpstr>الگوی اعتقاد بهداشتی</vt:lpstr>
      <vt:lpstr>الگوی اعتقاد بهداشتی</vt:lpstr>
      <vt:lpstr>مدیریت شستشو دست توسط مراقبین</vt:lpstr>
      <vt:lpstr>مدیریت شستشو دست توسط مراقبین</vt:lpstr>
      <vt:lpstr>نسبت پرستار به بیمار</vt:lpstr>
      <vt:lpstr>مراقبت خانواده محور</vt:lpstr>
      <vt:lpstr>والدین نوزادان</vt:lpstr>
      <vt:lpstr>مراقبت خانواده محور</vt:lpstr>
      <vt:lpstr>PowerPoint Presentation</vt:lpstr>
      <vt:lpstr>پیشگیری از انتقال عفونت از مادر به نوزاد:</vt:lpstr>
      <vt:lpstr>پیشگیری از انتقال عفونت از مادر به نوزاد:</vt:lpstr>
      <vt:lpstr>کلام آخر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پیشگیری از عفونت های قابل انتقال از مراقبین نوزاد در بخش مراقبت های ویژه نوزادان</dc:title>
  <dc:creator>hp</dc:creator>
  <cp:lastModifiedBy>hp</cp:lastModifiedBy>
  <cp:revision>122</cp:revision>
  <dcterms:created xsi:type="dcterms:W3CDTF">2025-11-08T17:07:40Z</dcterms:created>
  <dcterms:modified xsi:type="dcterms:W3CDTF">2025-11-19T18:11:12Z</dcterms:modified>
</cp:coreProperties>
</file>