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51"/>
  </p:notesMasterIdLst>
  <p:sldIdLst>
    <p:sldId id="361" r:id="rId4"/>
    <p:sldId id="300" r:id="rId5"/>
    <p:sldId id="364" r:id="rId6"/>
    <p:sldId id="381" r:id="rId7"/>
    <p:sldId id="366" r:id="rId8"/>
    <p:sldId id="370" r:id="rId9"/>
    <p:sldId id="373" r:id="rId10"/>
    <p:sldId id="382" r:id="rId11"/>
    <p:sldId id="418" r:id="rId12"/>
    <p:sldId id="410" r:id="rId13"/>
    <p:sldId id="412" r:id="rId14"/>
    <p:sldId id="411" r:id="rId15"/>
    <p:sldId id="417" r:id="rId16"/>
    <p:sldId id="419" r:id="rId17"/>
    <p:sldId id="378" r:id="rId18"/>
    <p:sldId id="385" r:id="rId19"/>
    <p:sldId id="374" r:id="rId20"/>
    <p:sldId id="386" r:id="rId21"/>
    <p:sldId id="389" r:id="rId22"/>
    <p:sldId id="390" r:id="rId23"/>
    <p:sldId id="391" r:id="rId24"/>
    <p:sldId id="403" r:id="rId25"/>
    <p:sldId id="377" r:id="rId26"/>
    <p:sldId id="384" r:id="rId27"/>
    <p:sldId id="387" r:id="rId28"/>
    <p:sldId id="388" r:id="rId29"/>
    <p:sldId id="375" r:id="rId30"/>
    <p:sldId id="322" r:id="rId31"/>
    <p:sldId id="413" r:id="rId32"/>
    <p:sldId id="376" r:id="rId33"/>
    <p:sldId id="414" r:id="rId34"/>
    <p:sldId id="383" r:id="rId35"/>
    <p:sldId id="371" r:id="rId36"/>
    <p:sldId id="380" r:id="rId37"/>
    <p:sldId id="404" r:id="rId38"/>
    <p:sldId id="405" r:id="rId39"/>
    <p:sldId id="415" r:id="rId40"/>
    <p:sldId id="392" r:id="rId41"/>
    <p:sldId id="416" r:id="rId42"/>
    <p:sldId id="420" r:id="rId43"/>
    <p:sldId id="407" r:id="rId44"/>
    <p:sldId id="402" r:id="rId45"/>
    <p:sldId id="401" r:id="rId46"/>
    <p:sldId id="393" r:id="rId47"/>
    <p:sldId id="406" r:id="rId48"/>
    <p:sldId id="395" r:id="rId49"/>
    <p:sldId id="34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80" autoAdjust="0"/>
    <p:restoredTop sz="94717" autoAdjust="0"/>
  </p:normalViewPr>
  <p:slideViewPr>
    <p:cSldViewPr snapToGrid="0" showGuides="1">
      <p:cViewPr>
        <p:scale>
          <a:sx n="60" d="100"/>
          <a:sy n="60" d="100"/>
        </p:scale>
        <p:origin x="-326" y="91"/>
      </p:cViewPr>
      <p:guideLst>
        <p:guide orient="horz" pos="2137"/>
        <p:guide pos="3840"/>
      </p:guideLst>
    </p:cSldViewPr>
  </p:slideViewPr>
  <p:notesTextViewPr>
    <p:cViewPr>
      <p:scale>
        <a:sx n="1" d="1"/>
        <a:sy n="1" d="1"/>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7" name="Oval 84">
            <a:extLst>
              <a:ext uri="{FF2B5EF4-FFF2-40B4-BE49-F238E27FC236}">
                <a16:creationId xmlns="" xmlns:a16="http://schemas.microsoft.com/office/drawing/2014/main" id="{7AAB1A6E-70AD-42B8-995C-8A7A6F5FA968}"/>
              </a:ext>
            </a:extLst>
          </p:cNvPr>
          <p:cNvSpPr/>
          <p:nvPr userDrawn="1"/>
        </p:nvSpPr>
        <p:spPr>
          <a:xfrm>
            <a:off x="3657374" y="5481089"/>
            <a:ext cx="9765326" cy="48166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 name="Rectangle 1">
            <a:extLst>
              <a:ext uri="{FF2B5EF4-FFF2-40B4-BE49-F238E27FC236}">
                <a16:creationId xmlns="" xmlns:a16="http://schemas.microsoft.com/office/drawing/2014/main" id="{6B993C13-ED17-47F5-968E-47C8E3F33E65}"/>
              </a:ext>
            </a:extLst>
          </p:cNvPr>
          <p:cNvSpPr/>
          <p:nvPr userDrawn="1"/>
        </p:nvSpPr>
        <p:spPr>
          <a:xfrm>
            <a:off x="8031192" y="0"/>
            <a:ext cx="4160808" cy="50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 xmlns:a16="http://schemas.microsoft.com/office/drawing/2014/main" id="{1D175E70-9D23-4CF2-B9A2-B9CAF147D2C7}"/>
              </a:ext>
            </a:extLst>
          </p:cNvPr>
          <p:cNvGrpSpPr/>
          <p:nvPr userDrawn="1"/>
        </p:nvGrpSpPr>
        <p:grpSpPr>
          <a:xfrm>
            <a:off x="5070224" y="2165229"/>
            <a:ext cx="6484347" cy="3562709"/>
            <a:chOff x="-548507" y="477868"/>
            <a:chExt cx="11570449" cy="6357177"/>
          </a:xfrm>
        </p:grpSpPr>
        <p:sp>
          <p:nvSpPr>
            <p:cNvPr id="4" name="Freeform: Shape 4">
              <a:extLst>
                <a:ext uri="{FF2B5EF4-FFF2-40B4-BE49-F238E27FC236}">
                  <a16:creationId xmlns="" xmlns:a16="http://schemas.microsoft.com/office/drawing/2014/main" id="{BF1D3A03-C473-4DFE-B639-58283FED2D3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5">
              <a:extLst>
                <a:ext uri="{FF2B5EF4-FFF2-40B4-BE49-F238E27FC236}">
                  <a16:creationId xmlns="" xmlns:a16="http://schemas.microsoft.com/office/drawing/2014/main" id="{D2A69ED7-0178-4BF4-BDC3-BDB7364CB27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6">
              <a:extLst>
                <a:ext uri="{FF2B5EF4-FFF2-40B4-BE49-F238E27FC236}">
                  <a16:creationId xmlns="" xmlns:a16="http://schemas.microsoft.com/office/drawing/2014/main" id="{ED5B5F1A-8C05-4B85-99CD-05E6560DB9DF}"/>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7">
              <a:extLst>
                <a:ext uri="{FF2B5EF4-FFF2-40B4-BE49-F238E27FC236}">
                  <a16:creationId xmlns="" xmlns:a16="http://schemas.microsoft.com/office/drawing/2014/main" id="{7D825F2A-D1EE-42D4-85F8-B967B3D07052}"/>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8">
              <a:extLst>
                <a:ext uri="{FF2B5EF4-FFF2-40B4-BE49-F238E27FC236}">
                  <a16:creationId xmlns="" xmlns:a16="http://schemas.microsoft.com/office/drawing/2014/main" id="{2F72EE9C-0AAF-4E57-A1F9-8BA73E6D0239}"/>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9">
              <a:extLst>
                <a:ext uri="{FF2B5EF4-FFF2-40B4-BE49-F238E27FC236}">
                  <a16:creationId xmlns="" xmlns:a16="http://schemas.microsoft.com/office/drawing/2014/main" id="{06BA8559-C531-4DFE-A1F6-DFC7FDDD2392}"/>
                </a:ext>
              </a:extLst>
            </p:cNvPr>
            <p:cNvGrpSpPr/>
            <p:nvPr/>
          </p:nvGrpSpPr>
          <p:grpSpPr>
            <a:xfrm>
              <a:off x="1606" y="6382978"/>
              <a:ext cx="413937" cy="115242"/>
              <a:chOff x="5955" y="6353672"/>
              <a:chExt cx="413937" cy="115242"/>
            </a:xfrm>
          </p:grpSpPr>
          <p:sp>
            <p:nvSpPr>
              <p:cNvPr id="14" name="Rectangle: Rounded Corners 14">
                <a:extLst>
                  <a:ext uri="{FF2B5EF4-FFF2-40B4-BE49-F238E27FC236}">
                    <a16:creationId xmlns="" xmlns:a16="http://schemas.microsoft.com/office/drawing/2014/main" id="{6F0A0FA0-4DB8-4CCF-B7C4-C45D5C856BC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5">
                <a:extLst>
                  <a:ext uri="{FF2B5EF4-FFF2-40B4-BE49-F238E27FC236}">
                    <a16:creationId xmlns="" xmlns:a16="http://schemas.microsoft.com/office/drawing/2014/main" id="{768628CF-53A4-4220-9A4E-38A67AEEF6F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a:extLst>
                <a:ext uri="{FF2B5EF4-FFF2-40B4-BE49-F238E27FC236}">
                  <a16:creationId xmlns="" xmlns:a16="http://schemas.microsoft.com/office/drawing/2014/main" id="{9CC4CFF0-C8D4-4701-BCC1-127782BB1035}"/>
                </a:ext>
              </a:extLst>
            </p:cNvPr>
            <p:cNvGrpSpPr/>
            <p:nvPr/>
          </p:nvGrpSpPr>
          <p:grpSpPr>
            <a:xfrm>
              <a:off x="9855291" y="6381600"/>
              <a:ext cx="885989" cy="115242"/>
              <a:chOff x="5955" y="6353672"/>
              <a:chExt cx="413937" cy="115242"/>
            </a:xfrm>
          </p:grpSpPr>
          <p:sp>
            <p:nvSpPr>
              <p:cNvPr id="12" name="Rectangle: Rounded Corners 12">
                <a:extLst>
                  <a:ext uri="{FF2B5EF4-FFF2-40B4-BE49-F238E27FC236}">
                    <a16:creationId xmlns="" xmlns:a16="http://schemas.microsoft.com/office/drawing/2014/main" id="{C9B20E79-B78C-4B0E-AB2A-3C3CF7D8B9E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3">
                <a:extLst>
                  <a:ext uri="{FF2B5EF4-FFF2-40B4-BE49-F238E27FC236}">
                    <a16:creationId xmlns="" xmlns:a16="http://schemas.microsoft.com/office/drawing/2014/main" id="{C9637DFE-D49E-4B60-A6B2-4A7AD2B238D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1">
              <a:extLst>
                <a:ext uri="{FF2B5EF4-FFF2-40B4-BE49-F238E27FC236}">
                  <a16:creationId xmlns="" xmlns:a16="http://schemas.microsoft.com/office/drawing/2014/main" id="{2163A538-743B-42EE-BD52-CD060CCBCC12}"/>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그림 개체 틀 2">
            <a:extLst>
              <a:ext uri="{FF2B5EF4-FFF2-40B4-BE49-F238E27FC236}">
                <a16:creationId xmlns="" xmlns:a16="http://schemas.microsoft.com/office/drawing/2014/main" id="{3048F72C-414C-49B1-9BF2-E35C25D02FD7}"/>
              </a:ext>
            </a:extLst>
          </p:cNvPr>
          <p:cNvSpPr>
            <a:spLocks noGrp="1"/>
          </p:cNvSpPr>
          <p:nvPr>
            <p:ph type="pic" sz="quarter" idx="11" hasCustomPrompt="1"/>
          </p:nvPr>
        </p:nvSpPr>
        <p:spPr>
          <a:xfrm>
            <a:off x="5920884" y="2342075"/>
            <a:ext cx="4775660"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그림 개체 틀 2">
            <a:extLst>
              <a:ext uri="{FF2B5EF4-FFF2-40B4-BE49-F238E27FC236}">
                <a16:creationId xmlns="" xmlns:a16="http://schemas.microsoft.com/office/drawing/2014/main" id="{F2534BEC-DD80-4A25-9476-43EA4EDF281F}"/>
              </a:ext>
            </a:extLst>
          </p:cNvPr>
          <p:cNvSpPr>
            <a:spLocks noGrp="1"/>
          </p:cNvSpPr>
          <p:nvPr>
            <p:ph type="pic" sz="quarter" idx="12" hasCustomPrompt="1"/>
          </p:nvPr>
        </p:nvSpPr>
        <p:spPr>
          <a:xfrm>
            <a:off x="0" y="672860"/>
            <a:ext cx="4160809" cy="1992702"/>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89A9686A-3F53-4613-8C62-16C0DCDDBD45}"/>
              </a:ext>
            </a:extLst>
          </p:cNvPr>
          <p:cNvSpPr/>
          <p:nvPr userDrawn="1"/>
        </p:nvSpPr>
        <p:spPr>
          <a:xfrm>
            <a:off x="3786996" y="1397480"/>
            <a:ext cx="7142672" cy="40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 xmlns:a16="http://schemas.microsoft.com/office/drawing/2014/main" id="{C515CB0D-1B6C-4DFA-B150-C1C7D61A8CDD}"/>
              </a:ext>
            </a:extLst>
          </p:cNvPr>
          <p:cNvSpPr>
            <a:spLocks noGrp="1"/>
          </p:cNvSpPr>
          <p:nvPr>
            <p:ph type="pic" sz="quarter" idx="11" hasCustomPrompt="1"/>
          </p:nvPr>
        </p:nvSpPr>
        <p:spPr>
          <a:xfrm>
            <a:off x="6858000" y="1990185"/>
            <a:ext cx="5334000"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 xmlns:a16="http://schemas.microsoft.com/office/drawing/2014/main" id="{9917F44E-7F02-4D1D-A60C-44734796D43D}"/>
              </a:ext>
            </a:extLst>
          </p:cNvPr>
          <p:cNvSpPr>
            <a:spLocks noGrp="1"/>
          </p:cNvSpPr>
          <p:nvPr>
            <p:ph type="pic" sz="quarter" idx="12" hasCustomPrompt="1"/>
          </p:nvPr>
        </p:nvSpPr>
        <p:spPr>
          <a:xfrm>
            <a:off x="2674477" y="1990185"/>
            <a:ext cx="2975825"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50BEEC00-0007-44FF-9EF0-3340274CD29F}"/>
              </a:ext>
            </a:extLst>
          </p:cNvPr>
          <p:cNvSpPr/>
          <p:nvPr userDrawn="1"/>
        </p:nvSpPr>
        <p:spPr>
          <a:xfrm>
            <a:off x="0" y="0"/>
            <a:ext cx="7039155" cy="3640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2">
            <a:extLst>
              <a:ext uri="{FF2B5EF4-FFF2-40B4-BE49-F238E27FC236}">
                <a16:creationId xmlns="" xmlns:a16="http://schemas.microsoft.com/office/drawing/2014/main" id="{8B9C75F8-627C-444D-B7CC-9520AC29BD94}"/>
              </a:ext>
            </a:extLst>
          </p:cNvPr>
          <p:cNvSpPr>
            <a:spLocks noGrp="1"/>
          </p:cNvSpPr>
          <p:nvPr>
            <p:ph type="pic" idx="12" hasCustomPrompt="1"/>
          </p:nvPr>
        </p:nvSpPr>
        <p:spPr>
          <a:xfrm>
            <a:off x="743912" y="558205"/>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 xmlns:a16="http://schemas.microsoft.com/office/drawing/2014/main" id="{5B181E23-EDEA-4D74-AFFC-5BF9369F7B7F}"/>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1">
            <a:extLst>
              <a:ext uri="{FF2B5EF4-FFF2-40B4-BE49-F238E27FC236}">
                <a16:creationId xmlns="" xmlns:a16="http://schemas.microsoft.com/office/drawing/2014/main" id="{50CD8860-A141-4FF5-897D-FF88A5357813}"/>
              </a:ext>
            </a:extLst>
          </p:cNvPr>
          <p:cNvSpPr/>
          <p:nvPr userDrawn="1"/>
        </p:nvSpPr>
        <p:spPr>
          <a:xfrm>
            <a:off x="0" y="863125"/>
            <a:ext cx="6546079" cy="51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 xmlns:a16="http://schemas.microsoft.com/office/drawing/2014/main" id="{8C996717-40BD-44EC-8520-312BBE2CA31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27BA340E-4C4B-4B9A-AAEF-568BF36C2F80}"/>
              </a:ext>
            </a:extLst>
          </p:cNvPr>
          <p:cNvSpPr>
            <a:spLocks noGrp="1"/>
          </p:cNvSpPr>
          <p:nvPr>
            <p:ph type="pic" idx="12" hasCustomPrompt="1"/>
          </p:nvPr>
        </p:nvSpPr>
        <p:spPr>
          <a:xfrm>
            <a:off x="8554498" y="0"/>
            <a:ext cx="3637501"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Rectangle 1">
            <a:extLst>
              <a:ext uri="{FF2B5EF4-FFF2-40B4-BE49-F238E27FC236}">
                <a16:creationId xmlns="" xmlns:a16="http://schemas.microsoft.com/office/drawing/2014/main" id="{43EB244D-023E-4F95-A10F-B6B2D52E1F5B}"/>
              </a:ext>
            </a:extLst>
          </p:cNvPr>
          <p:cNvSpPr/>
          <p:nvPr userDrawn="1"/>
        </p:nvSpPr>
        <p:spPr>
          <a:xfrm>
            <a:off x="4916997" y="0"/>
            <a:ext cx="3637501"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 xmlns:a16="http://schemas.microsoft.com/office/drawing/2014/main" id="{A2D85108-6C4A-4EF2-85C9-A0A45E054447}"/>
              </a:ext>
            </a:extLst>
          </p:cNvPr>
          <p:cNvSpPr>
            <a:spLocks noGrp="1"/>
          </p:cNvSpPr>
          <p:nvPr>
            <p:ph type="pic" sz="quarter" idx="10" hasCustomPrompt="1"/>
          </p:nvPr>
        </p:nvSpPr>
        <p:spPr>
          <a:xfrm>
            <a:off x="895966" y="457200"/>
            <a:ext cx="5418966" cy="6400800"/>
          </a:xfrm>
          <a:custGeom>
            <a:avLst/>
            <a:gdLst>
              <a:gd name="connsiteX0" fmla="*/ 5076966 w 5418966"/>
              <a:gd name="connsiteY0" fmla="*/ 1878594 h 6400800"/>
              <a:gd name="connsiteX1" fmla="*/ 5418966 w 5418966"/>
              <a:gd name="connsiteY1" fmla="*/ 2220594 h 6400800"/>
              <a:gd name="connsiteX2" fmla="*/ 5418966 w 5418966"/>
              <a:gd name="connsiteY2" fmla="*/ 6400800 h 6400800"/>
              <a:gd name="connsiteX3" fmla="*/ 4734966 w 5418966"/>
              <a:gd name="connsiteY3" fmla="*/ 6400800 h 6400800"/>
              <a:gd name="connsiteX4" fmla="*/ 4734966 w 5418966"/>
              <a:gd name="connsiteY4" fmla="*/ 2220594 h 6400800"/>
              <a:gd name="connsiteX5" fmla="*/ 5076966 w 5418966"/>
              <a:gd name="connsiteY5" fmla="*/ 1878594 h 6400800"/>
              <a:gd name="connsiteX6" fmla="*/ 342000 w 5418966"/>
              <a:gd name="connsiteY6" fmla="*/ 1878594 h 6400800"/>
              <a:gd name="connsiteX7" fmla="*/ 684000 w 5418966"/>
              <a:gd name="connsiteY7" fmla="*/ 2220594 h 6400800"/>
              <a:gd name="connsiteX8" fmla="*/ 684000 w 5418966"/>
              <a:gd name="connsiteY8" fmla="*/ 6400800 h 6400800"/>
              <a:gd name="connsiteX9" fmla="*/ 0 w 5418966"/>
              <a:gd name="connsiteY9" fmla="*/ 6400800 h 6400800"/>
              <a:gd name="connsiteX10" fmla="*/ 0 w 5418966"/>
              <a:gd name="connsiteY10" fmla="*/ 2220594 h 6400800"/>
              <a:gd name="connsiteX11" fmla="*/ 342000 w 5418966"/>
              <a:gd name="connsiteY11" fmla="*/ 1878594 h 6400800"/>
              <a:gd name="connsiteX12" fmla="*/ 4287805 w 5418966"/>
              <a:gd name="connsiteY12" fmla="*/ 1252396 h 6400800"/>
              <a:gd name="connsiteX13" fmla="*/ 4629805 w 5418966"/>
              <a:gd name="connsiteY13" fmla="*/ 1594396 h 6400800"/>
              <a:gd name="connsiteX14" fmla="*/ 4629805 w 5418966"/>
              <a:gd name="connsiteY14" fmla="*/ 6400800 h 6400800"/>
              <a:gd name="connsiteX15" fmla="*/ 3945805 w 5418966"/>
              <a:gd name="connsiteY15" fmla="*/ 6400800 h 6400800"/>
              <a:gd name="connsiteX16" fmla="*/ 3945805 w 5418966"/>
              <a:gd name="connsiteY16" fmla="*/ 1594396 h 6400800"/>
              <a:gd name="connsiteX17" fmla="*/ 4287805 w 5418966"/>
              <a:gd name="connsiteY17" fmla="*/ 1252396 h 6400800"/>
              <a:gd name="connsiteX18" fmla="*/ 1131160 w 5418966"/>
              <a:gd name="connsiteY18" fmla="*/ 1252396 h 6400800"/>
              <a:gd name="connsiteX19" fmla="*/ 1473161 w 5418966"/>
              <a:gd name="connsiteY19" fmla="*/ 1594396 h 6400800"/>
              <a:gd name="connsiteX20" fmla="*/ 1473161 w 5418966"/>
              <a:gd name="connsiteY20" fmla="*/ 6400800 h 6400800"/>
              <a:gd name="connsiteX21" fmla="*/ 789161 w 5418966"/>
              <a:gd name="connsiteY21" fmla="*/ 6400800 h 6400800"/>
              <a:gd name="connsiteX22" fmla="*/ 789161 w 5418966"/>
              <a:gd name="connsiteY22" fmla="*/ 1594396 h 6400800"/>
              <a:gd name="connsiteX23" fmla="*/ 1131160 w 5418966"/>
              <a:gd name="connsiteY23" fmla="*/ 1252396 h 6400800"/>
              <a:gd name="connsiteX24" fmla="*/ 3498644 w 5418966"/>
              <a:gd name="connsiteY24" fmla="*/ 626198 h 6400800"/>
              <a:gd name="connsiteX25" fmla="*/ 3840644 w 5418966"/>
              <a:gd name="connsiteY25" fmla="*/ 968198 h 6400800"/>
              <a:gd name="connsiteX26" fmla="*/ 3840644 w 5418966"/>
              <a:gd name="connsiteY26" fmla="*/ 6400800 h 6400800"/>
              <a:gd name="connsiteX27" fmla="*/ 3156644 w 5418966"/>
              <a:gd name="connsiteY27" fmla="*/ 6400800 h 6400800"/>
              <a:gd name="connsiteX28" fmla="*/ 3156644 w 5418966"/>
              <a:gd name="connsiteY28" fmla="*/ 968198 h 6400800"/>
              <a:gd name="connsiteX29" fmla="*/ 3498644 w 5418966"/>
              <a:gd name="connsiteY29" fmla="*/ 626198 h 6400800"/>
              <a:gd name="connsiteX30" fmla="*/ 1920322 w 5418966"/>
              <a:gd name="connsiteY30" fmla="*/ 626198 h 6400800"/>
              <a:gd name="connsiteX31" fmla="*/ 2262322 w 5418966"/>
              <a:gd name="connsiteY31" fmla="*/ 968198 h 6400800"/>
              <a:gd name="connsiteX32" fmla="*/ 2262322 w 5418966"/>
              <a:gd name="connsiteY32" fmla="*/ 6400800 h 6400800"/>
              <a:gd name="connsiteX33" fmla="*/ 1578322 w 5418966"/>
              <a:gd name="connsiteY33" fmla="*/ 6400800 h 6400800"/>
              <a:gd name="connsiteX34" fmla="*/ 1578322 w 5418966"/>
              <a:gd name="connsiteY34" fmla="*/ 968198 h 6400800"/>
              <a:gd name="connsiteX35" fmla="*/ 1920322 w 5418966"/>
              <a:gd name="connsiteY35" fmla="*/ 626198 h 6400800"/>
              <a:gd name="connsiteX36" fmla="*/ 2709483 w 5418966"/>
              <a:gd name="connsiteY36" fmla="*/ 0 h 6400800"/>
              <a:gd name="connsiteX37" fmla="*/ 3051483 w 5418966"/>
              <a:gd name="connsiteY37" fmla="*/ 342000 h 6400800"/>
              <a:gd name="connsiteX38" fmla="*/ 3051483 w 5418966"/>
              <a:gd name="connsiteY38" fmla="*/ 6375964 h 6400800"/>
              <a:gd name="connsiteX39" fmla="*/ 3048979 w 5418966"/>
              <a:gd name="connsiteY39" fmla="*/ 6400800 h 6400800"/>
              <a:gd name="connsiteX40" fmla="*/ 2369987 w 5418966"/>
              <a:gd name="connsiteY40" fmla="*/ 6400800 h 6400800"/>
              <a:gd name="connsiteX41" fmla="*/ 2367483 w 5418966"/>
              <a:gd name="connsiteY41" fmla="*/ 6375964 h 6400800"/>
              <a:gd name="connsiteX42" fmla="*/ 2367483 w 5418966"/>
              <a:gd name="connsiteY42" fmla="*/ 342000 h 6400800"/>
              <a:gd name="connsiteX43" fmla="*/ 2709483 w 5418966"/>
              <a:gd name="connsiteY4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18966" h="6400800">
                <a:moveTo>
                  <a:pt x="5076966" y="1878594"/>
                </a:moveTo>
                <a:cubicBezTo>
                  <a:pt x="5265847" y="1878594"/>
                  <a:pt x="5418966" y="2031713"/>
                  <a:pt x="5418966" y="2220594"/>
                </a:cubicBezTo>
                <a:lnTo>
                  <a:pt x="5418966" y="6400800"/>
                </a:lnTo>
                <a:lnTo>
                  <a:pt x="4734966" y="6400800"/>
                </a:lnTo>
                <a:lnTo>
                  <a:pt x="4734966" y="2220594"/>
                </a:lnTo>
                <a:cubicBezTo>
                  <a:pt x="4734966" y="2031713"/>
                  <a:pt x="4888085" y="1878594"/>
                  <a:pt x="5076966" y="1878594"/>
                </a:cubicBezTo>
                <a:close/>
                <a:moveTo>
                  <a:pt x="342000" y="1878594"/>
                </a:moveTo>
                <a:cubicBezTo>
                  <a:pt x="530881" y="1878594"/>
                  <a:pt x="684000" y="2031713"/>
                  <a:pt x="684000" y="2220594"/>
                </a:cubicBezTo>
                <a:lnTo>
                  <a:pt x="684000" y="6400800"/>
                </a:lnTo>
                <a:lnTo>
                  <a:pt x="0" y="6400800"/>
                </a:lnTo>
                <a:lnTo>
                  <a:pt x="0" y="2220594"/>
                </a:lnTo>
                <a:cubicBezTo>
                  <a:pt x="0" y="2031713"/>
                  <a:pt x="153119" y="1878594"/>
                  <a:pt x="342000" y="1878594"/>
                </a:cubicBezTo>
                <a:close/>
                <a:moveTo>
                  <a:pt x="4287805" y="1252396"/>
                </a:moveTo>
                <a:cubicBezTo>
                  <a:pt x="4476686" y="1252396"/>
                  <a:pt x="4629805" y="1405515"/>
                  <a:pt x="4629805" y="1594396"/>
                </a:cubicBezTo>
                <a:lnTo>
                  <a:pt x="4629805" y="6400800"/>
                </a:lnTo>
                <a:lnTo>
                  <a:pt x="3945805" y="6400800"/>
                </a:lnTo>
                <a:lnTo>
                  <a:pt x="3945805" y="1594396"/>
                </a:lnTo>
                <a:cubicBezTo>
                  <a:pt x="3945805" y="1405515"/>
                  <a:pt x="4098924" y="1252396"/>
                  <a:pt x="4287805" y="1252396"/>
                </a:cubicBezTo>
                <a:close/>
                <a:moveTo>
                  <a:pt x="1131160" y="1252396"/>
                </a:moveTo>
                <a:cubicBezTo>
                  <a:pt x="1320042" y="1252396"/>
                  <a:pt x="1473161" y="1405515"/>
                  <a:pt x="1473161" y="1594396"/>
                </a:cubicBezTo>
                <a:lnTo>
                  <a:pt x="1473161" y="6400800"/>
                </a:lnTo>
                <a:lnTo>
                  <a:pt x="789161" y="6400800"/>
                </a:lnTo>
                <a:lnTo>
                  <a:pt x="789161" y="1594396"/>
                </a:lnTo>
                <a:cubicBezTo>
                  <a:pt x="789161" y="1405515"/>
                  <a:pt x="942280" y="1252396"/>
                  <a:pt x="1131160" y="1252396"/>
                </a:cubicBezTo>
                <a:close/>
                <a:moveTo>
                  <a:pt x="3498644" y="626198"/>
                </a:moveTo>
                <a:cubicBezTo>
                  <a:pt x="3687525" y="626198"/>
                  <a:pt x="3840644" y="779317"/>
                  <a:pt x="3840644" y="968198"/>
                </a:cubicBezTo>
                <a:lnTo>
                  <a:pt x="3840644" y="6400800"/>
                </a:lnTo>
                <a:lnTo>
                  <a:pt x="3156644" y="6400800"/>
                </a:lnTo>
                <a:lnTo>
                  <a:pt x="3156644" y="968198"/>
                </a:lnTo>
                <a:cubicBezTo>
                  <a:pt x="3156644" y="779317"/>
                  <a:pt x="3309763" y="626198"/>
                  <a:pt x="3498644" y="626198"/>
                </a:cubicBezTo>
                <a:close/>
                <a:moveTo>
                  <a:pt x="1920322" y="626198"/>
                </a:moveTo>
                <a:cubicBezTo>
                  <a:pt x="2109203" y="626198"/>
                  <a:pt x="2262322" y="779317"/>
                  <a:pt x="2262322" y="968198"/>
                </a:cubicBezTo>
                <a:lnTo>
                  <a:pt x="2262322" y="6400800"/>
                </a:lnTo>
                <a:lnTo>
                  <a:pt x="1578322" y="6400800"/>
                </a:lnTo>
                <a:lnTo>
                  <a:pt x="1578322" y="968198"/>
                </a:lnTo>
                <a:cubicBezTo>
                  <a:pt x="1578322" y="779317"/>
                  <a:pt x="1731441" y="626198"/>
                  <a:pt x="1920322" y="626198"/>
                </a:cubicBezTo>
                <a:close/>
                <a:moveTo>
                  <a:pt x="2709483" y="0"/>
                </a:moveTo>
                <a:cubicBezTo>
                  <a:pt x="2898364" y="0"/>
                  <a:pt x="3051483" y="153119"/>
                  <a:pt x="3051483" y="342000"/>
                </a:cubicBezTo>
                <a:lnTo>
                  <a:pt x="3051483" y="6375964"/>
                </a:lnTo>
                <a:lnTo>
                  <a:pt x="3048979" y="6400800"/>
                </a:lnTo>
                <a:lnTo>
                  <a:pt x="2369987" y="6400800"/>
                </a:lnTo>
                <a:lnTo>
                  <a:pt x="2367483" y="6375964"/>
                </a:lnTo>
                <a:lnTo>
                  <a:pt x="2367483" y="342000"/>
                </a:lnTo>
                <a:cubicBezTo>
                  <a:pt x="2367483" y="153119"/>
                  <a:pt x="2520602" y="0"/>
                  <a:pt x="2709483"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F4F8F920-2344-4B56-8732-344A40AEF50D}"/>
              </a:ext>
            </a:extLst>
          </p:cNvPr>
          <p:cNvSpPr>
            <a:spLocks noGrp="1"/>
          </p:cNvSpPr>
          <p:nvPr>
            <p:ph type="pic" idx="12" hasCustomPrompt="1"/>
          </p:nvPr>
        </p:nvSpPr>
        <p:spPr>
          <a:xfrm>
            <a:off x="3735978" y="1288869"/>
            <a:ext cx="4423955" cy="2499360"/>
          </a:xfrm>
          <a:custGeom>
            <a:avLst/>
            <a:gdLst>
              <a:gd name="connsiteX0" fmla="*/ 0 w 4423955"/>
              <a:gd name="connsiteY0" fmla="*/ 0 h 2499360"/>
              <a:gd name="connsiteX1" fmla="*/ 4423955 w 4423955"/>
              <a:gd name="connsiteY1" fmla="*/ 0 h 2499360"/>
              <a:gd name="connsiteX2" fmla="*/ 4423955 w 4423955"/>
              <a:gd name="connsiteY2" fmla="*/ 2499360 h 2499360"/>
              <a:gd name="connsiteX3" fmla="*/ 0 w 4423955"/>
              <a:gd name="connsiteY3" fmla="*/ 2499360 h 2499360"/>
            </a:gdLst>
            <a:ahLst/>
            <a:cxnLst>
              <a:cxn ang="0">
                <a:pos x="connsiteX0" y="connsiteY0"/>
              </a:cxn>
              <a:cxn ang="0">
                <a:pos x="connsiteX1" y="connsiteY1"/>
              </a:cxn>
              <a:cxn ang="0">
                <a:pos x="connsiteX2" y="connsiteY2"/>
              </a:cxn>
              <a:cxn ang="0">
                <a:pos x="connsiteX3" y="connsiteY3"/>
              </a:cxn>
            </a:cxnLst>
            <a:rect l="l" t="t" r="r" b="b"/>
            <a:pathLst>
              <a:path w="4423955" h="2499360">
                <a:moveTo>
                  <a:pt x="0" y="0"/>
                </a:moveTo>
                <a:lnTo>
                  <a:pt x="4423955" y="0"/>
                </a:lnTo>
                <a:lnTo>
                  <a:pt x="4423955" y="2499360"/>
                </a:lnTo>
                <a:lnTo>
                  <a:pt x="0" y="2499360"/>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 xmlns:a16="http://schemas.microsoft.com/office/drawing/2014/main" id="{19950F4E-DC35-47C0-AF03-10B1738755F5}"/>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a:extLst>
              <a:ext uri="{FF2B5EF4-FFF2-40B4-BE49-F238E27FC236}">
                <a16:creationId xmlns="" xmlns:a16="http://schemas.microsoft.com/office/drawing/2014/main" id="{80F30558-FFDC-4D3D-8CF4-0B7BFDA129F1}"/>
              </a:ext>
            </a:extLst>
          </p:cNvPr>
          <p:cNvGrpSpPr/>
          <p:nvPr/>
        </p:nvGrpSpPr>
        <p:grpSpPr>
          <a:xfrm>
            <a:off x="732789" y="794656"/>
            <a:ext cx="4922288" cy="2308324"/>
            <a:chOff x="148600" y="2277174"/>
            <a:chExt cx="4838589" cy="2450698"/>
          </a:xfrm>
        </p:grpSpPr>
        <p:sp>
          <p:nvSpPr>
            <p:cNvPr id="8" name="TextBox 7">
              <a:hlinkClick r:id="rId2"/>
              <a:extLst>
                <a:ext uri="{FF2B5EF4-FFF2-40B4-BE49-F238E27FC236}">
                  <a16:creationId xmlns="" xmlns:a16="http://schemas.microsoft.com/office/drawing/2014/main" id="{6AA9D6BC-07CF-4258-9C38-59CE69CFCC8E}"/>
                </a:ext>
              </a:extLst>
            </p:cNvPr>
            <p:cNvSpPr txBox="1"/>
            <p:nvPr/>
          </p:nvSpPr>
          <p:spPr>
            <a:xfrm>
              <a:off x="148602" y="4075177"/>
              <a:ext cx="4838587"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hlinkClick r:id="rId2">
                    <a:extLst>
                      <a:ext uri="{A12FA001-AC4F-418D-AE19-62706E023703}">
                        <ahyp:hlinkClr xmlns="" xmlns:ahyp="http://schemas.microsoft.com/office/drawing/2018/hyperlinkcolor" val="tx"/>
                      </a:ext>
                    </a:extLst>
                  </a:hlinkClick>
                </a:rPr>
                <a:t>http://www.free-powerpoint-templates-design.com</a:t>
              </a:r>
              <a:endParaRPr lang="ko-KR" altLang="en-US" sz="1000" dirty="0">
                <a:solidFill>
                  <a:schemeClr val="tx1">
                    <a:lumMod val="75000"/>
                    <a:lumOff val="25000"/>
                  </a:schemeClr>
                </a:solidFill>
                <a:cs typeface="Arial" pitchFamily="34" charset="0"/>
              </a:endParaRPr>
            </a:p>
          </p:txBody>
        </p:sp>
        <p:sp>
          <p:nvSpPr>
            <p:cNvPr id="9" name="TextBox 8">
              <a:extLst>
                <a:ext uri="{FF2B5EF4-FFF2-40B4-BE49-F238E27FC236}">
                  <a16:creationId xmlns="" xmlns:a16="http://schemas.microsoft.com/office/drawing/2014/main" id="{B2DAA667-36E5-482D-9F54-32B2E46999CA}"/>
                </a:ext>
              </a:extLst>
            </p:cNvPr>
            <p:cNvSpPr txBox="1"/>
            <p:nvPr/>
          </p:nvSpPr>
          <p:spPr>
            <a:xfrm>
              <a:off x="148600" y="2277174"/>
              <a:ext cx="4838589" cy="2450698"/>
            </a:xfrm>
            <a:prstGeom prst="rect">
              <a:avLst/>
            </a:prstGeom>
            <a:noFill/>
          </p:spPr>
          <p:txBody>
            <a:bodyPr wrap="square" rtlCol="0" anchor="ctr">
              <a:spAutoFit/>
            </a:bodyPr>
            <a:lstStyle/>
            <a:p>
              <a:pPr algn="r" rtl="1"/>
              <a:r>
                <a:rPr lang="en-US" altLang="ko-KR" sz="2400" dirty="0" smtClean="0">
                  <a:solidFill>
                    <a:schemeClr val="tx1">
                      <a:lumMod val="75000"/>
                      <a:lumOff val="25000"/>
                    </a:schemeClr>
                  </a:solidFill>
                  <a:cs typeface="B Titr" pitchFamily="2" charset="-78"/>
                </a:rPr>
                <a:t>NCPAP</a:t>
              </a:r>
              <a:r>
                <a:rPr lang="fa-IR" altLang="ko-KR" sz="2400" dirty="0" smtClean="0">
                  <a:solidFill>
                    <a:schemeClr val="tx1">
                      <a:lumMod val="75000"/>
                      <a:lumOff val="25000"/>
                    </a:schemeClr>
                  </a:solidFill>
                  <a:cs typeface="B Titr" pitchFamily="2" charset="-78"/>
                </a:rPr>
                <a:t> و چالش های مرتبط با اینترفیس</a:t>
              </a:r>
            </a:p>
            <a:p>
              <a:pPr algn="r" rtl="1"/>
              <a:endParaRPr lang="fa-IR" altLang="ko-KR" sz="2400" dirty="0" smtClean="0">
                <a:solidFill>
                  <a:schemeClr val="tx1">
                    <a:lumMod val="75000"/>
                    <a:lumOff val="25000"/>
                  </a:schemeClr>
                </a:solidFill>
                <a:cs typeface="B Titr" pitchFamily="2" charset="-78"/>
              </a:endParaRPr>
            </a:p>
            <a:p>
              <a:pPr algn="r" rtl="1"/>
              <a:endParaRPr lang="fa-IR" altLang="ko-KR" sz="2400" dirty="0" smtClean="0">
                <a:solidFill>
                  <a:schemeClr val="tx1">
                    <a:lumMod val="75000"/>
                    <a:lumOff val="25000"/>
                  </a:schemeClr>
                </a:solidFill>
                <a:cs typeface="B Titr" pitchFamily="2" charset="-78"/>
              </a:endParaRPr>
            </a:p>
            <a:p>
              <a:pPr algn="r" rtl="1"/>
              <a:r>
                <a:rPr lang="fa-IR" altLang="ko-KR" sz="2400" dirty="0" smtClean="0">
                  <a:solidFill>
                    <a:schemeClr val="tx1">
                      <a:lumMod val="75000"/>
                      <a:lumOff val="25000"/>
                    </a:schemeClr>
                  </a:solidFill>
                  <a:cs typeface="B Titr" pitchFamily="2" charset="-78"/>
                </a:rPr>
                <a:t>سمیه رستملی-مرکز طبی کودکان تهران</a:t>
              </a:r>
            </a:p>
            <a:p>
              <a:pPr algn="ctr" rtl="1"/>
              <a:r>
                <a:rPr lang="fa-IR" altLang="ko-KR" sz="2400" dirty="0" smtClean="0">
                  <a:solidFill>
                    <a:schemeClr val="tx1">
                      <a:lumMod val="75000"/>
                      <a:lumOff val="25000"/>
                    </a:schemeClr>
                  </a:solidFill>
                  <a:cs typeface="B Titr" pitchFamily="2" charset="-78"/>
                </a:rPr>
                <a:t>پاییز 1404  </a:t>
              </a:r>
              <a:endParaRPr lang="ko-KR" altLang="en-US" sz="2400" dirty="0" smtClean="0">
                <a:solidFill>
                  <a:schemeClr val="tx1">
                    <a:lumMod val="75000"/>
                    <a:lumOff val="25000"/>
                  </a:schemeClr>
                </a:solidFill>
                <a:cs typeface="B Titr" pitchFamily="2" charset="-78"/>
              </a:endParaRPr>
            </a:p>
            <a:p>
              <a:pPr algn="r" rtl="1"/>
              <a:endParaRPr lang="ko-KR" altLang="en-US" sz="2400" dirty="0">
                <a:solidFill>
                  <a:schemeClr val="tx1">
                    <a:lumMod val="75000"/>
                    <a:lumOff val="25000"/>
                  </a:schemeClr>
                </a:solidFill>
                <a:latin typeface="+mj-lt"/>
                <a:cs typeface="Arial" pitchFamily="34" charset="0"/>
              </a:endParaRPr>
            </a:p>
          </p:txBody>
        </p:sp>
      </p:grpSp>
    </p:spTree>
    <p:extLst>
      <p:ext uri="{BB962C8B-B14F-4D97-AF65-F5344CB8AC3E}">
        <p14:creationId xmlns="" xmlns:p14="http://schemas.microsoft.com/office/powerpoint/2010/main" val="1884308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100" y="838200"/>
            <a:ext cx="9080500" cy="6740307"/>
          </a:xfrm>
          <a:prstGeom prst="rect">
            <a:avLst/>
          </a:prstGeom>
          <a:noFill/>
        </p:spPr>
        <p:txBody>
          <a:bodyPr wrap="square" rtlCol="0">
            <a:spAutoFit/>
          </a:bodyPr>
          <a:lstStyle/>
          <a:p>
            <a:pPr algn="just" rtl="1"/>
            <a:r>
              <a:rPr lang="fa-IR" sz="2400" dirty="0" smtClean="0">
                <a:cs typeface="B Zar" pitchFamily="2" charset="-78"/>
              </a:rPr>
              <a:t>انواع شایع تولید </a:t>
            </a:r>
            <a:r>
              <a:rPr lang="en-US" sz="2400" dirty="0" smtClean="0">
                <a:latin typeface="Cambria" pitchFamily="18" charset="0"/>
                <a:cs typeface="B Zar" pitchFamily="2" charset="-78"/>
              </a:rPr>
              <a:t>CPAP</a:t>
            </a:r>
            <a:r>
              <a:rPr lang="en-US" sz="2400" dirty="0" smtClean="0">
                <a:cs typeface="B Zar" pitchFamily="2" charset="-78"/>
              </a:rPr>
              <a:t> </a:t>
            </a:r>
            <a:r>
              <a:rPr lang="fa-IR" sz="2400" dirty="0" smtClean="0">
                <a:cs typeface="B Zar" pitchFamily="2" charset="-78"/>
              </a:rPr>
              <a:t>با جریان دائمی عبارتند از: </a:t>
            </a:r>
          </a:p>
          <a:p>
            <a:pPr algn="just" rtl="1">
              <a:lnSpc>
                <a:spcPct val="200000"/>
              </a:lnSpc>
              <a:buFont typeface="Wingdings" pitchFamily="2" charset="2"/>
              <a:buChar char="q"/>
            </a:pPr>
            <a:r>
              <a:rPr lang="en-US" sz="2400" dirty="0" smtClean="0">
                <a:latin typeface="Cambria" pitchFamily="18" charset="0"/>
                <a:cs typeface="B Zar" pitchFamily="2" charset="-78"/>
              </a:rPr>
              <a:t>CPAP</a:t>
            </a:r>
            <a:r>
              <a:rPr lang="en-US" sz="2400" dirty="0" smtClean="0">
                <a:cs typeface="B Zar" pitchFamily="2" charset="-78"/>
              </a:rPr>
              <a:t> </a:t>
            </a:r>
            <a:r>
              <a:rPr lang="fa-IR" sz="2400" dirty="0" smtClean="0">
                <a:cs typeface="B Zar" pitchFamily="2" charset="-78"/>
              </a:rPr>
              <a:t> در ونتیلاتور</a:t>
            </a:r>
          </a:p>
          <a:p>
            <a:pPr algn="just" rtl="1">
              <a:lnSpc>
                <a:spcPct val="200000"/>
              </a:lnSpc>
              <a:buFont typeface="Wingdings" pitchFamily="2" charset="2"/>
              <a:buChar char="q"/>
            </a:pPr>
            <a:r>
              <a:rPr lang="en-US" sz="2400" dirty="0" smtClean="0">
                <a:latin typeface="Cambria" pitchFamily="18" charset="0"/>
                <a:cs typeface="B Zar" pitchFamily="2" charset="-78"/>
              </a:rPr>
              <a:t>CPAP</a:t>
            </a:r>
            <a:r>
              <a:rPr lang="en-US" sz="2400" dirty="0" smtClean="0">
                <a:cs typeface="B Zar" pitchFamily="2" charset="-78"/>
              </a:rPr>
              <a:t> </a:t>
            </a:r>
            <a:r>
              <a:rPr lang="fa-IR" sz="2400" dirty="0" smtClean="0">
                <a:cs typeface="B Zar" pitchFamily="2" charset="-78"/>
              </a:rPr>
              <a:t>حبابی </a:t>
            </a:r>
            <a:r>
              <a:rPr lang="en-US" sz="2400" dirty="0" smtClean="0">
                <a:latin typeface="Cambria" pitchFamily="18" charset="0"/>
                <a:cs typeface="B Zar" pitchFamily="2" charset="-78"/>
              </a:rPr>
              <a:t>Bubble CPAP</a:t>
            </a:r>
            <a:endParaRPr lang="fa-IR" sz="2400" dirty="0" smtClean="0">
              <a:latin typeface="Cambria" pitchFamily="18" charset="0"/>
              <a:cs typeface="B Zar" pitchFamily="2" charset="-78"/>
            </a:endParaRPr>
          </a:p>
          <a:p>
            <a:pPr algn="just" rtl="1">
              <a:lnSpc>
                <a:spcPct val="200000"/>
              </a:lnSpc>
              <a:buFont typeface="Wingdings" pitchFamily="2" charset="2"/>
              <a:buChar char="q"/>
            </a:pPr>
            <a:r>
              <a:rPr lang="en-US" sz="2400" dirty="0" smtClean="0">
                <a:latin typeface="Cambria" pitchFamily="18" charset="0"/>
                <a:cs typeface="B Zar" pitchFamily="2" charset="-78"/>
              </a:rPr>
              <a:t>INCA(Assembly CPAP Nasal Infant</a:t>
            </a:r>
            <a:endParaRPr lang="fa-IR" sz="2400" dirty="0" smtClean="0">
              <a:latin typeface="Cambria" pitchFamily="18" charset="0"/>
              <a:cs typeface="B Zar" pitchFamily="2" charset="-78"/>
            </a:endParaRPr>
          </a:p>
          <a:p>
            <a:pPr algn="just" rtl="1">
              <a:lnSpc>
                <a:spcPct val="200000"/>
              </a:lnSpc>
              <a:buFont typeface="Wingdings" pitchFamily="2" charset="2"/>
              <a:buChar char="q"/>
            </a:pPr>
            <a:r>
              <a:rPr lang="en-US" sz="2400" dirty="0" smtClean="0">
                <a:latin typeface="Cambria" pitchFamily="18" charset="0"/>
                <a:cs typeface="B Zar" pitchFamily="2" charset="-78"/>
              </a:rPr>
              <a:t>CPAP Hudson</a:t>
            </a:r>
            <a:endParaRPr lang="fa-IR" sz="2400" dirty="0" smtClean="0">
              <a:latin typeface="Cambria" pitchFamily="18" charset="0"/>
              <a:cs typeface="B Zar" pitchFamily="2" charset="-78"/>
            </a:endParaRPr>
          </a:p>
          <a:p>
            <a:pPr algn="just" rtl="1">
              <a:lnSpc>
                <a:spcPct val="200000"/>
              </a:lnSpc>
              <a:buFont typeface="Wingdings" pitchFamily="2" charset="2"/>
              <a:buChar char="q"/>
            </a:pPr>
            <a:endParaRPr lang="fa-IR" sz="2400" dirty="0" smtClean="0">
              <a:cs typeface="B Zar" pitchFamily="2" charset="-78"/>
            </a:endParaRPr>
          </a:p>
          <a:p>
            <a:pPr algn="just" rtl="1"/>
            <a:endParaRPr lang="fa-IR" sz="2400" dirty="0" smtClean="0">
              <a:cs typeface="B Zar" pitchFamily="2" charset="-78"/>
            </a:endParaRPr>
          </a:p>
          <a:p>
            <a:pPr algn="just" rtl="1"/>
            <a:r>
              <a:rPr lang="fa-IR" sz="2400" dirty="0" smtClean="0">
                <a:cs typeface="B Zar" pitchFamily="2" charset="-78"/>
              </a:rPr>
              <a:t>تفاوت اغلب این وسایل در ژنراتور و چگونگی اتصال رابط به نوزاد مي باشد، اما در روش اعمال فشار، یکسان رفتار کرده فشار یکنواختی در دم و بازدم در مقابل راه های هوایی نوزاد وجود دارد.</a:t>
            </a:r>
          </a:p>
          <a:p>
            <a:pPr algn="just" rtl="1">
              <a:lnSpc>
                <a:spcPct val="200000"/>
              </a:lnSpc>
              <a:buFont typeface="Wingdings" pitchFamily="2" charset="2"/>
              <a:buChar char="q"/>
            </a:pPr>
            <a:endParaRPr lang="fa-IR" sz="2400" dirty="0" smtClean="0">
              <a:cs typeface="B Zar" pitchFamily="2" charset="-78"/>
            </a:endParaRPr>
          </a:p>
          <a:p>
            <a:pPr algn="just" rtl="1">
              <a:lnSpc>
                <a:spcPct val="200000"/>
              </a:lnSpc>
            </a:pPr>
            <a:endParaRPr lang="en-US" sz="2400" dirty="0">
              <a:cs typeface="B Za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4717" y="386834"/>
            <a:ext cx="1521507" cy="369332"/>
          </a:xfrm>
          <a:prstGeom prst="rect">
            <a:avLst/>
          </a:prstGeom>
        </p:spPr>
        <p:txBody>
          <a:bodyPr wrap="none">
            <a:spAutoFit/>
          </a:bodyPr>
          <a:lstStyle/>
          <a:p>
            <a:r>
              <a:rPr lang="en-US" dirty="0" smtClean="0">
                <a:latin typeface="Cambria" pitchFamily="18" charset="0"/>
                <a:cs typeface="B Zar" pitchFamily="2" charset="-78"/>
              </a:rPr>
              <a:t>CPAP Hudson</a:t>
            </a:r>
            <a:endParaRPr lang="en-US" dirty="0">
              <a:latin typeface="Cambria" pitchFamily="18" charset="0"/>
            </a:endParaRPr>
          </a:p>
        </p:txBody>
      </p:sp>
      <p:pic>
        <p:nvPicPr>
          <p:cNvPr id="3" name="Picture 1" descr="C:\Users\dell\Desktop\CPAP\download (8).jpg"/>
          <p:cNvPicPr>
            <a:picLocks noChangeAspect="1" noChangeArrowheads="1"/>
          </p:cNvPicPr>
          <p:nvPr/>
        </p:nvPicPr>
        <p:blipFill>
          <a:blip r:embed="rId2"/>
          <a:srcRect/>
          <a:stretch>
            <a:fillRect/>
          </a:stretch>
        </p:blipFill>
        <p:spPr bwMode="auto">
          <a:xfrm>
            <a:off x="2312024" y="990601"/>
            <a:ext cx="4545976" cy="3119438"/>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26" name="Picture 2" descr="C:\Users\dell\Desktop\CPAP\1.png"/>
          <p:cNvPicPr>
            <a:picLocks noChangeAspect="1" noChangeArrowheads="1"/>
          </p:cNvPicPr>
          <p:nvPr/>
        </p:nvPicPr>
        <p:blipFill>
          <a:blip r:embed="rId3"/>
          <a:srcRect/>
          <a:stretch>
            <a:fillRect/>
          </a:stretch>
        </p:blipFill>
        <p:spPr bwMode="auto">
          <a:xfrm>
            <a:off x="7404101" y="985838"/>
            <a:ext cx="4038600" cy="3281362"/>
          </a:xfrm>
          <a:prstGeom prst="rect">
            <a:avLst/>
          </a:prstGeom>
          <a:noFill/>
        </p:spPr>
      </p:pic>
      <p:sp>
        <p:nvSpPr>
          <p:cNvPr id="5" name="Rectangle 4"/>
          <p:cNvSpPr/>
          <p:nvPr/>
        </p:nvSpPr>
        <p:spPr>
          <a:xfrm>
            <a:off x="8750317" y="437634"/>
            <a:ext cx="1454181" cy="369332"/>
          </a:xfrm>
          <a:prstGeom prst="rect">
            <a:avLst/>
          </a:prstGeom>
        </p:spPr>
        <p:txBody>
          <a:bodyPr wrap="none">
            <a:spAutoFit/>
          </a:bodyPr>
          <a:lstStyle/>
          <a:p>
            <a:r>
              <a:rPr lang="en-US" dirty="0" smtClean="0">
                <a:latin typeface="Cambria" pitchFamily="18" charset="0"/>
                <a:cs typeface="B Zar" pitchFamily="2" charset="-78"/>
              </a:rPr>
              <a:t>Bubble CPAP</a:t>
            </a:r>
            <a:endParaRPr lang="en-US" dirty="0">
              <a:latin typeface="Cambria" pitchFamily="18" charset="0"/>
            </a:endParaRPr>
          </a:p>
        </p:txBody>
      </p:sp>
      <p:sp>
        <p:nvSpPr>
          <p:cNvPr id="6" name="Rectangle 5"/>
          <p:cNvSpPr/>
          <p:nvPr/>
        </p:nvSpPr>
        <p:spPr>
          <a:xfrm>
            <a:off x="10185417" y="3231634"/>
            <a:ext cx="1454181" cy="369332"/>
          </a:xfrm>
          <a:prstGeom prst="rect">
            <a:avLst/>
          </a:prstGeom>
          <a:solidFill>
            <a:schemeClr val="accent1"/>
          </a:solidFill>
        </p:spPr>
        <p:txBody>
          <a:bodyPr wrap="none">
            <a:spAutoFit/>
          </a:bodyPr>
          <a:lstStyle/>
          <a:p>
            <a:r>
              <a:rPr lang="en-US" dirty="0" smtClean="0">
                <a:latin typeface="Cambria" pitchFamily="18" charset="0"/>
                <a:cs typeface="B Zar" pitchFamily="2" charset="-78"/>
              </a:rPr>
              <a:t>Bubble CPAP</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500" y="431800"/>
            <a:ext cx="9956800" cy="3970318"/>
          </a:xfrm>
          <a:prstGeom prst="rect">
            <a:avLst/>
          </a:prstGeom>
          <a:noFill/>
        </p:spPr>
        <p:txBody>
          <a:bodyPr wrap="square" rtlCol="0">
            <a:spAutoFit/>
          </a:bodyPr>
          <a:lstStyle/>
          <a:p>
            <a:pPr algn="just" rtl="1">
              <a:lnSpc>
                <a:spcPct val="150000"/>
              </a:lnSpc>
            </a:pPr>
            <a:r>
              <a:rPr lang="fa-IR" sz="2400" dirty="0" smtClean="0">
                <a:cs typeface="B Zar" pitchFamily="2" charset="-78"/>
              </a:rPr>
              <a:t>2- جریان متغییر </a:t>
            </a:r>
            <a:r>
              <a:rPr lang="en-US" sz="2400" dirty="0" smtClean="0">
                <a:latin typeface="Cambria" pitchFamily="18" charset="0"/>
                <a:cs typeface="B Zar" pitchFamily="2" charset="-78"/>
              </a:rPr>
              <a:t>Variable flow</a:t>
            </a:r>
            <a:endParaRPr lang="fa-IR" sz="2400" dirty="0" smtClean="0">
              <a:latin typeface="Cambria" pitchFamily="18" charset="0"/>
              <a:cs typeface="B Zar" pitchFamily="2" charset="-78"/>
            </a:endParaRPr>
          </a:p>
          <a:p>
            <a:pPr algn="just" rtl="1">
              <a:lnSpc>
                <a:spcPct val="150000"/>
              </a:lnSpc>
            </a:pPr>
            <a:r>
              <a:rPr lang="fa-IR" sz="2400" dirty="0" smtClean="0">
                <a:cs typeface="B Zar" pitchFamily="2" charset="-78"/>
              </a:rPr>
              <a:t>در </a:t>
            </a:r>
            <a:r>
              <a:rPr lang="en-US" sz="2400" dirty="0" smtClean="0">
                <a:cs typeface="B Zar" pitchFamily="2" charset="-78"/>
              </a:rPr>
              <a:t> </a:t>
            </a:r>
            <a:r>
              <a:rPr lang="en-US" sz="2400" dirty="0" smtClean="0">
                <a:latin typeface="Cambria" pitchFamily="18" charset="0"/>
                <a:cs typeface="B Zar" pitchFamily="2" charset="-78"/>
              </a:rPr>
              <a:t>CPAP</a:t>
            </a:r>
            <a:r>
              <a:rPr lang="en-US" sz="2400" dirty="0" smtClean="0">
                <a:cs typeface="B Zar" pitchFamily="2" charset="-78"/>
              </a:rPr>
              <a:t> </a:t>
            </a:r>
            <a:r>
              <a:rPr lang="fa-IR" sz="2400" dirty="0" smtClean="0">
                <a:cs typeface="B Zar" pitchFamily="2" charset="-78"/>
              </a:rPr>
              <a:t>با جریان متغیر از روش های فیزیکی در اعمال فشار متغیر بر راه های هوایی در طی دم و بازدم استفاده مي شود.</a:t>
            </a:r>
          </a:p>
          <a:p>
            <a:pPr algn="just" rtl="1">
              <a:lnSpc>
                <a:spcPct val="150000"/>
              </a:lnSpc>
            </a:pPr>
            <a:r>
              <a:rPr lang="fa-IR" sz="2400" dirty="0" smtClean="0">
                <a:cs typeface="B Zar" pitchFamily="2" charset="-78"/>
              </a:rPr>
              <a:t>یکی از معروفترین این دستگاهها</a:t>
            </a:r>
            <a:r>
              <a:rPr lang="en-US" sz="2400" dirty="0" smtClean="0">
                <a:cs typeface="B Zar" pitchFamily="2" charset="-78"/>
              </a:rPr>
              <a:t> </a:t>
            </a:r>
            <a:r>
              <a:rPr lang="en-US" sz="2400" dirty="0" smtClean="0">
                <a:latin typeface="Cambria" pitchFamily="18" charset="0"/>
                <a:cs typeface="B Zar" pitchFamily="2" charset="-78"/>
              </a:rPr>
              <a:t>Infant flow drive </a:t>
            </a:r>
            <a:r>
              <a:rPr lang="fa-IR" sz="2400" dirty="0" smtClean="0">
                <a:cs typeface="B Zar" pitchFamily="2" charset="-78"/>
              </a:rPr>
              <a:t>است. </a:t>
            </a:r>
          </a:p>
          <a:p>
            <a:pPr algn="just" rtl="1">
              <a:lnSpc>
                <a:spcPct val="150000"/>
              </a:lnSpc>
            </a:pPr>
            <a:r>
              <a:rPr lang="fa-IR" sz="2400" dirty="0" smtClean="0">
                <a:cs typeface="B Zar" pitchFamily="2" charset="-78"/>
              </a:rPr>
              <a:t>این انژکتور دارای یک بازوی دمی است که گاز را به داخل آن جت مي کند و براساس اثر برنولی، در هنگام دم گاز به سمت مجاری تنفسی و سوراخهای بینی هدایت می شود. ژنراتور فشار در سطح بینی تولید فشار مي کند.</a:t>
            </a:r>
            <a:endParaRPr lang="en-US" sz="2400" dirty="0">
              <a:cs typeface="B Zar" pitchFamily="2" charset="-78"/>
            </a:endParaRPr>
          </a:p>
        </p:txBody>
      </p:sp>
      <p:pic>
        <p:nvPicPr>
          <p:cNvPr id="70658" name="Picture 2" descr="C:\Users\dell\Desktop\CPAP\4.png"/>
          <p:cNvPicPr>
            <a:picLocks noChangeAspect="1" noChangeArrowheads="1"/>
          </p:cNvPicPr>
          <p:nvPr/>
        </p:nvPicPr>
        <p:blipFill>
          <a:blip r:embed="rId2">
            <a:lum contrast="10000"/>
          </a:blip>
          <a:srcRect l="4381" t="8802" r="1714" b="3078"/>
          <a:stretch>
            <a:fillRect/>
          </a:stretch>
        </p:blipFill>
        <p:spPr bwMode="auto">
          <a:xfrm>
            <a:off x="2311400" y="4025900"/>
            <a:ext cx="5003412" cy="2324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8280400" y="5956300"/>
            <a:ext cx="1841500" cy="646331"/>
          </a:xfrm>
          <a:prstGeom prst="rect">
            <a:avLst/>
          </a:prstGeom>
          <a:noFill/>
        </p:spPr>
        <p:txBody>
          <a:bodyPr wrap="square" rtlCol="0">
            <a:spAutoFit/>
          </a:bodyPr>
          <a:lstStyle/>
          <a:p>
            <a:pPr algn="ctr"/>
            <a:r>
              <a:rPr lang="fa-IR" dirty="0" smtClean="0">
                <a:cs typeface="B Zar" pitchFamily="2" charset="-78"/>
              </a:rPr>
              <a:t>انژکتور تولید فشار در دستگاه </a:t>
            </a:r>
            <a:endParaRPr lang="en-US" dirty="0">
              <a:cs typeface="B Zar" pitchFamily="2" charset="-78"/>
            </a:endParaRPr>
          </a:p>
        </p:txBody>
      </p:sp>
      <p:pic>
        <p:nvPicPr>
          <p:cNvPr id="2050" name="Picture 2" descr="C:\Users\dell\Desktop\CPAP\images (11).jpg"/>
          <p:cNvPicPr>
            <a:picLocks noChangeAspect="1" noChangeArrowheads="1"/>
          </p:cNvPicPr>
          <p:nvPr/>
        </p:nvPicPr>
        <p:blipFill>
          <a:blip r:embed="rId3"/>
          <a:srcRect/>
          <a:stretch>
            <a:fillRect/>
          </a:stretch>
        </p:blipFill>
        <p:spPr bwMode="auto">
          <a:xfrm>
            <a:off x="7907338" y="4060825"/>
            <a:ext cx="2752725" cy="16573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CPAP\images (12).jpg"/>
          <p:cNvPicPr>
            <a:picLocks noChangeAspect="1" noChangeArrowheads="1"/>
          </p:cNvPicPr>
          <p:nvPr/>
        </p:nvPicPr>
        <p:blipFill>
          <a:blip r:embed="rId2">
            <a:lum bright="-10000" contrast="-10000"/>
          </a:blip>
          <a:srcRect/>
          <a:stretch>
            <a:fillRect/>
          </a:stretch>
        </p:blipFill>
        <p:spPr bwMode="auto">
          <a:xfrm>
            <a:off x="2044701" y="1219200"/>
            <a:ext cx="5270500" cy="3538539"/>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075" name="Picture 3" descr="C:\Users\dell\Desktop\CPAP\download (22).jpg"/>
          <p:cNvPicPr>
            <a:picLocks noChangeAspect="1" noChangeArrowheads="1"/>
          </p:cNvPicPr>
          <p:nvPr/>
        </p:nvPicPr>
        <p:blipFill>
          <a:blip r:embed="rId3"/>
          <a:srcRect/>
          <a:stretch>
            <a:fillRect/>
          </a:stretch>
        </p:blipFill>
        <p:spPr bwMode="auto">
          <a:xfrm>
            <a:off x="7518400" y="1371600"/>
            <a:ext cx="4216400" cy="3238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6700" y="1206500"/>
            <a:ext cx="8470900" cy="523220"/>
          </a:xfrm>
          <a:prstGeom prst="rect">
            <a:avLst/>
          </a:prstGeom>
          <a:noFill/>
        </p:spPr>
        <p:txBody>
          <a:bodyPr wrap="square" rtlCol="0">
            <a:spAutoFit/>
          </a:bodyPr>
          <a:lstStyle/>
          <a:p>
            <a:pPr algn="r" rtl="1"/>
            <a:r>
              <a:rPr lang="fa-IR" sz="2800" dirty="0" smtClean="0">
                <a:cs typeface="B Titr" pitchFamily="2" charset="-78"/>
              </a:rPr>
              <a:t>مزایای جریان متغییر</a:t>
            </a:r>
            <a:endParaRPr lang="en-US" sz="2800" dirty="0">
              <a:cs typeface="B Titr" pitchFamily="2" charset="-78"/>
            </a:endParaRPr>
          </a:p>
        </p:txBody>
      </p:sp>
      <p:sp>
        <p:nvSpPr>
          <p:cNvPr id="3" name="TextBox 2"/>
          <p:cNvSpPr txBox="1"/>
          <p:nvPr/>
        </p:nvSpPr>
        <p:spPr>
          <a:xfrm>
            <a:off x="2514600" y="2159000"/>
            <a:ext cx="9093200" cy="1384995"/>
          </a:xfrm>
          <a:prstGeom prst="rect">
            <a:avLst/>
          </a:prstGeom>
          <a:noFill/>
        </p:spPr>
        <p:txBody>
          <a:bodyPr wrap="square" rtlCol="0">
            <a:spAutoFit/>
          </a:bodyPr>
          <a:lstStyle/>
          <a:p>
            <a:pPr algn="r" rtl="1">
              <a:buFont typeface="Wingdings" pitchFamily="2" charset="2"/>
              <a:buChar char="ü"/>
            </a:pPr>
            <a:r>
              <a:rPr lang="fa-IR" sz="2800" dirty="0" smtClean="0">
                <a:cs typeface="B Zar" pitchFamily="2" charset="-78"/>
              </a:rPr>
              <a:t>توانایی ثابت نگه داشتن فشار</a:t>
            </a:r>
          </a:p>
          <a:p>
            <a:pPr algn="r" rtl="1">
              <a:buFont typeface="Wingdings" pitchFamily="2" charset="2"/>
              <a:buChar char="ü"/>
            </a:pPr>
            <a:r>
              <a:rPr lang="fa-IR" sz="2800" dirty="0" smtClean="0">
                <a:cs typeface="B Zar" pitchFamily="2" charset="-78"/>
              </a:rPr>
              <a:t>کاهش کار تنفسی نوزاد</a:t>
            </a:r>
          </a:p>
          <a:p>
            <a:pPr algn="r" rtl="1">
              <a:buFont typeface="Wingdings" pitchFamily="2" charset="2"/>
              <a:buChar char="ü"/>
            </a:pPr>
            <a:r>
              <a:rPr lang="fa-IR" sz="2800" dirty="0" smtClean="0">
                <a:cs typeface="B Zar" pitchFamily="2" charset="-78"/>
              </a:rPr>
              <a:t>پایداری حجم های ریه</a:t>
            </a:r>
            <a:endParaRPr lang="en-US" sz="2800" dirty="0">
              <a:cs typeface="B Za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2400" y="419100"/>
            <a:ext cx="9029700" cy="892552"/>
          </a:xfrm>
          <a:prstGeom prst="rect">
            <a:avLst/>
          </a:prstGeom>
          <a:noFill/>
        </p:spPr>
        <p:txBody>
          <a:bodyPr wrap="square" rtlCol="0">
            <a:spAutoFit/>
          </a:bodyPr>
          <a:lstStyle/>
          <a:p>
            <a:pPr algn="r" rtl="1"/>
            <a:r>
              <a:rPr lang="fa-IR" sz="3200" dirty="0" smtClean="0">
                <a:cs typeface="2  Titr" pitchFamily="2" charset="-78"/>
              </a:rPr>
              <a:t> انواع رابط مرسوم در </a:t>
            </a:r>
            <a:r>
              <a:rPr lang="en-US" sz="3200" dirty="0" smtClean="0">
                <a:latin typeface="Cambria" pitchFamily="18" charset="0"/>
                <a:cs typeface="2  Titr" pitchFamily="2" charset="-78"/>
              </a:rPr>
              <a:t>CPAP</a:t>
            </a:r>
            <a:endParaRPr lang="fa-IR" sz="3200" dirty="0" smtClean="0">
              <a:latin typeface="Cambria" pitchFamily="18" charset="0"/>
              <a:cs typeface="2  Titr" pitchFamily="2" charset="-78"/>
            </a:endParaRPr>
          </a:p>
          <a:p>
            <a:pPr algn="r" rtl="1"/>
            <a:endParaRPr lang="fa-IR" sz="2000" dirty="0" smtClean="0">
              <a:cs typeface="2  Titr" pitchFamily="2" charset="-78"/>
            </a:endParaRPr>
          </a:p>
        </p:txBody>
      </p:sp>
      <p:sp>
        <p:nvSpPr>
          <p:cNvPr id="4" name="TextBox 3"/>
          <p:cNvSpPr txBox="1"/>
          <p:nvPr/>
        </p:nvSpPr>
        <p:spPr>
          <a:xfrm>
            <a:off x="1536700" y="1447800"/>
            <a:ext cx="10134600" cy="4832092"/>
          </a:xfrm>
          <a:prstGeom prst="rect">
            <a:avLst/>
          </a:prstGeom>
          <a:noFill/>
        </p:spPr>
        <p:txBody>
          <a:bodyPr wrap="square" rtlCol="0">
            <a:spAutoFit/>
          </a:bodyPr>
          <a:lstStyle/>
          <a:p>
            <a:pPr algn="just" rtl="1"/>
            <a:r>
              <a:rPr lang="fa-IR" sz="2800" dirty="0" smtClean="0">
                <a:cs typeface="B Zar" pitchFamily="2" charset="-78"/>
              </a:rPr>
              <a:t>1- ماسک  </a:t>
            </a:r>
            <a:r>
              <a:rPr lang="en-US" sz="2800" dirty="0" smtClean="0">
                <a:latin typeface="Cambria" pitchFamily="18" charset="0"/>
                <a:cs typeface="B Zar" pitchFamily="2" charset="-78"/>
              </a:rPr>
              <a:t>CPAP</a:t>
            </a:r>
            <a:endParaRPr lang="fa-IR" sz="2800" dirty="0" smtClean="0">
              <a:latin typeface="Cambria" pitchFamily="18" charset="0"/>
              <a:cs typeface="B Zar" pitchFamily="2" charset="-78"/>
            </a:endParaRPr>
          </a:p>
          <a:p>
            <a:pPr algn="just" rtl="1"/>
            <a:r>
              <a:rPr lang="fa-IR" sz="2800" dirty="0" smtClean="0">
                <a:cs typeface="B Zar" pitchFamily="2" charset="-78"/>
              </a:rPr>
              <a:t>تحویل فشار مثبت 5 تا 8 سانتی متر آب با مقادیر مختلفی از اکسیژن را به وسیله ماسک صورت با بینی فراهم می آورد.</a:t>
            </a:r>
          </a:p>
          <a:p>
            <a:pPr algn="just" rtl="1"/>
            <a:r>
              <a:rPr lang="fa-IR" sz="2800" dirty="0" smtClean="0">
                <a:cs typeface="B Zar" pitchFamily="2" charset="-78"/>
              </a:rPr>
              <a:t>ماسک با اندازه مناسب و به طور کیپ در اطراف بینی و صورت ثابت می شود.</a:t>
            </a:r>
          </a:p>
          <a:p>
            <a:pPr algn="just" rtl="1"/>
            <a:r>
              <a:rPr lang="fa-IR" sz="2800" dirty="0" smtClean="0">
                <a:cs typeface="B Zar" pitchFamily="2" charset="-78"/>
              </a:rPr>
              <a:t>مزایا:</a:t>
            </a:r>
          </a:p>
          <a:p>
            <a:pPr algn="just" rtl="1"/>
            <a:r>
              <a:rPr lang="fa-IR" sz="2800" dirty="0" smtClean="0">
                <a:cs typeface="B Zar" pitchFamily="2" charset="-78"/>
              </a:rPr>
              <a:t>- استفاده کوتاه مدت برای کمک به تهویه آلوئولی وسیع و ممانعت از کلاپس آلوئولی.</a:t>
            </a:r>
          </a:p>
          <a:p>
            <a:pPr algn="just" rtl="1"/>
            <a:r>
              <a:rPr lang="fa-IR" sz="2800" dirty="0" smtClean="0">
                <a:cs typeface="B Zar" pitchFamily="2" charset="-78"/>
              </a:rPr>
              <a:t>عوارض: </a:t>
            </a:r>
          </a:p>
          <a:p>
            <a:pPr algn="just" rtl="1">
              <a:buFontTx/>
              <a:buChar char="-"/>
            </a:pPr>
            <a:r>
              <a:rPr lang="fa-IR" sz="2800" dirty="0" smtClean="0">
                <a:cs typeface="B Zar" pitchFamily="2" charset="-78"/>
              </a:rPr>
              <a:t>احتباس دی اکسید کربن در فضا ی مرده ماسک</a:t>
            </a:r>
          </a:p>
          <a:p>
            <a:pPr algn="just" rtl="1">
              <a:buFontTx/>
              <a:buChar char="-"/>
            </a:pPr>
            <a:r>
              <a:rPr lang="fa-IR" sz="2800" dirty="0" smtClean="0">
                <a:cs typeface="B Zar" pitchFamily="2" charset="-78"/>
              </a:rPr>
              <a:t>باز شدن بیش از اندازه ریه منجر با نشت هوا در قفسه سینه (پنوموتراکس، پنومومدیاستن)</a:t>
            </a:r>
          </a:p>
          <a:p>
            <a:pPr algn="just" rtl="1">
              <a:buFontTx/>
              <a:buChar char="-"/>
            </a:pPr>
            <a:r>
              <a:rPr lang="fa-IR" sz="2800" dirty="0" smtClean="0">
                <a:cs typeface="B Zar" pitchFamily="2" charset="-78"/>
              </a:rPr>
              <a:t>آسیپراسیون معده و اتساع معده</a:t>
            </a:r>
          </a:p>
          <a:p>
            <a:pPr algn="just" rtl="1"/>
            <a:endParaRPr lang="en-US" sz="2800" dirty="0" smtClean="0">
              <a:cs typeface="B Za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CPAP\7.png"/>
          <p:cNvPicPr>
            <a:picLocks noChangeAspect="1" noChangeArrowheads="1"/>
          </p:cNvPicPr>
          <p:nvPr/>
        </p:nvPicPr>
        <p:blipFill>
          <a:blip r:embed="rId2">
            <a:lum/>
          </a:blip>
          <a:srcRect l="25917" r="28583" b="4673"/>
          <a:stretch>
            <a:fillRect/>
          </a:stretch>
        </p:blipFill>
        <p:spPr bwMode="auto">
          <a:xfrm>
            <a:off x="4165600" y="432761"/>
            <a:ext cx="4940300" cy="5810896"/>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076" name="AutoShape 4" descr="NCPAP M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C:\Users\dell\Desktop\CPAP\download (1).jpg"/>
          <p:cNvPicPr>
            <a:picLocks noChangeAspect="1" noChangeArrowheads="1"/>
          </p:cNvPicPr>
          <p:nvPr/>
        </p:nvPicPr>
        <p:blipFill>
          <a:blip r:embed="rId3"/>
          <a:srcRect/>
          <a:stretch>
            <a:fillRect/>
          </a:stretch>
        </p:blipFill>
        <p:spPr bwMode="auto">
          <a:xfrm>
            <a:off x="7183438" y="3884613"/>
            <a:ext cx="2239962" cy="279716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0840" y="487680"/>
            <a:ext cx="8549640" cy="523220"/>
          </a:xfrm>
          <a:prstGeom prst="rect">
            <a:avLst/>
          </a:prstGeom>
          <a:noFill/>
        </p:spPr>
        <p:txBody>
          <a:bodyPr wrap="square" rtlCol="0">
            <a:spAutoFit/>
          </a:bodyPr>
          <a:lstStyle/>
          <a:p>
            <a:pPr algn="r" rtl="1"/>
            <a:r>
              <a:rPr lang="ar-SA" sz="2800" dirty="0" smtClean="0">
                <a:cs typeface="2  Titr" pitchFamily="2" charset="-78"/>
              </a:rPr>
              <a:t>نحوه اندازه گیری اینترفیس مناسب درنوازد</a:t>
            </a:r>
            <a:r>
              <a:rPr lang="en-CA" sz="2800" dirty="0" smtClean="0">
                <a:cs typeface="2  Titr" pitchFamily="2" charset="-78"/>
              </a:rPr>
              <a:t>:</a:t>
            </a:r>
            <a:endParaRPr lang="en-US" sz="2800" dirty="0">
              <a:cs typeface="2  Titr" pitchFamily="2" charset="-78"/>
            </a:endParaRPr>
          </a:p>
        </p:txBody>
      </p:sp>
      <p:sp>
        <p:nvSpPr>
          <p:cNvPr id="3" name="TextBox 2"/>
          <p:cNvSpPr txBox="1"/>
          <p:nvPr/>
        </p:nvSpPr>
        <p:spPr>
          <a:xfrm>
            <a:off x="2057400" y="1432560"/>
            <a:ext cx="9601200" cy="4031873"/>
          </a:xfrm>
          <a:prstGeom prst="rect">
            <a:avLst/>
          </a:prstGeom>
          <a:noFill/>
        </p:spPr>
        <p:txBody>
          <a:bodyPr wrap="square" rtlCol="0">
            <a:spAutoFit/>
          </a:bodyPr>
          <a:lstStyle/>
          <a:p>
            <a:pPr algn="just" rtl="1">
              <a:buFont typeface="Wingdings" pitchFamily="2" charset="2"/>
              <a:buChar char="ü"/>
            </a:pPr>
            <a:r>
              <a:rPr lang="ar-SA" sz="3200" dirty="0" smtClean="0">
                <a:cs typeface="B Zar" pitchFamily="2" charset="-78"/>
              </a:rPr>
              <a:t>ابتدا دورسررا اندازه بگیرید</a:t>
            </a:r>
            <a:endParaRPr lang="en-US" sz="3200" dirty="0" smtClean="0">
              <a:cs typeface="B Zar" pitchFamily="2" charset="-78"/>
            </a:endParaRPr>
          </a:p>
          <a:p>
            <a:pPr algn="just" rtl="1">
              <a:buFont typeface="Wingdings" pitchFamily="2" charset="2"/>
              <a:buChar char="ü"/>
            </a:pPr>
            <a:r>
              <a:rPr lang="ar-SA" sz="3200" dirty="0" smtClean="0">
                <a:cs typeface="B Zar" pitchFamily="2" charset="-78"/>
              </a:rPr>
              <a:t>انتخاب کلاه براساس</a:t>
            </a:r>
            <a:r>
              <a:rPr lang="fa-IR" sz="3200" dirty="0" smtClean="0">
                <a:cs typeface="B Zar" pitchFamily="2" charset="-78"/>
              </a:rPr>
              <a:t> سایز </a:t>
            </a:r>
            <a:r>
              <a:rPr lang="ar-SA" sz="3200" dirty="0" smtClean="0">
                <a:cs typeface="B Zar" pitchFamily="2" charset="-78"/>
              </a:rPr>
              <a:t>مناسب</a:t>
            </a:r>
            <a:r>
              <a:rPr lang="fa-IR" sz="3200" dirty="0" smtClean="0">
                <a:cs typeface="B Zar" pitchFamily="2" charset="-78"/>
              </a:rPr>
              <a:t> س</a:t>
            </a:r>
            <a:r>
              <a:rPr lang="ar-SA" sz="3200" dirty="0" smtClean="0">
                <a:cs typeface="B Zar" pitchFamily="2" charset="-78"/>
              </a:rPr>
              <a:t>ر</a:t>
            </a:r>
            <a:r>
              <a:rPr lang="fa-IR" sz="3200" dirty="0" smtClean="0">
                <a:cs typeface="B Zar" pitchFamily="2" charset="-78"/>
              </a:rPr>
              <a:t> نوزاد</a:t>
            </a:r>
            <a:endParaRPr lang="en-US" sz="3200" dirty="0" smtClean="0">
              <a:cs typeface="B Zar" pitchFamily="2" charset="-78"/>
            </a:endParaRPr>
          </a:p>
          <a:p>
            <a:pPr algn="just" rtl="1">
              <a:buFont typeface="Wingdings" pitchFamily="2" charset="2"/>
              <a:buChar char="ü"/>
            </a:pPr>
            <a:r>
              <a:rPr lang="ar-SA" sz="3200" dirty="0" smtClean="0">
                <a:cs typeface="B Zar" pitchFamily="2" charset="-78"/>
              </a:rPr>
              <a:t>قراردادن کلاه برروی پیشانی وگوش</a:t>
            </a:r>
            <a:r>
              <a:rPr lang="fa-IR" sz="3200" dirty="0" smtClean="0">
                <a:cs typeface="B Zar" pitchFamily="2" charset="-78"/>
              </a:rPr>
              <a:t> ه</a:t>
            </a:r>
            <a:r>
              <a:rPr lang="ar-SA" sz="3200" dirty="0" smtClean="0">
                <a:cs typeface="B Zar" pitchFamily="2" charset="-78"/>
              </a:rPr>
              <a:t>ای بیمار</a:t>
            </a:r>
            <a:endParaRPr lang="en-US" sz="3200" dirty="0" smtClean="0">
              <a:cs typeface="B Zar" pitchFamily="2" charset="-78"/>
            </a:endParaRPr>
          </a:p>
          <a:p>
            <a:pPr algn="just" rtl="1">
              <a:buFont typeface="Wingdings" pitchFamily="2" charset="2"/>
              <a:buChar char="ü"/>
            </a:pPr>
            <a:r>
              <a:rPr lang="ar-SA" sz="3200" dirty="0" smtClean="0">
                <a:cs typeface="B Zar" pitchFamily="2" charset="-78"/>
              </a:rPr>
              <a:t>اندازه گیری فاصله سوراخ</a:t>
            </a:r>
            <a:r>
              <a:rPr lang="fa-IR" sz="3200" dirty="0" smtClean="0">
                <a:cs typeface="B Zar" pitchFamily="2" charset="-78"/>
              </a:rPr>
              <a:t> </a:t>
            </a:r>
            <a:r>
              <a:rPr lang="ar-SA" sz="3200" dirty="0" smtClean="0">
                <a:cs typeface="B Zar" pitchFamily="2" charset="-78"/>
              </a:rPr>
              <a:t>های پرون</a:t>
            </a:r>
            <a:r>
              <a:rPr lang="fa-IR" sz="3200" dirty="0" smtClean="0">
                <a:cs typeface="B Zar" pitchFamily="2" charset="-78"/>
              </a:rPr>
              <a:t>گ </a:t>
            </a:r>
            <a:r>
              <a:rPr lang="ar-SA" sz="3200" dirty="0" smtClean="0">
                <a:cs typeface="B Zar" pitchFamily="2" charset="-78"/>
              </a:rPr>
              <a:t>وانتخاب سایزمناسب</a:t>
            </a:r>
            <a:endParaRPr lang="en-US" sz="3200" dirty="0" smtClean="0">
              <a:cs typeface="B Zar" pitchFamily="2" charset="-78"/>
            </a:endParaRPr>
          </a:p>
          <a:p>
            <a:pPr algn="just" rtl="1">
              <a:buFont typeface="Wingdings" pitchFamily="2" charset="2"/>
              <a:buChar char="ü"/>
            </a:pPr>
            <a:r>
              <a:rPr lang="ar-SA" sz="3200" dirty="0" smtClean="0">
                <a:cs typeface="B Zar" pitchFamily="2" charset="-78"/>
              </a:rPr>
              <a:t>برای استفاده ازماسک مناسب</a:t>
            </a:r>
            <a:r>
              <a:rPr lang="fa-IR" sz="3200" dirty="0" smtClean="0">
                <a:cs typeface="B Zar" pitchFamily="2" charset="-78"/>
              </a:rPr>
              <a:t>:</a:t>
            </a:r>
            <a:r>
              <a:rPr lang="en-CA" sz="3200" dirty="0" smtClean="0">
                <a:cs typeface="B Zar" pitchFamily="2" charset="-78"/>
              </a:rPr>
              <a:t> </a:t>
            </a:r>
            <a:r>
              <a:rPr lang="ar-SA" sz="3200" dirty="0" smtClean="0">
                <a:cs typeface="B Zar" pitchFamily="2" charset="-78"/>
              </a:rPr>
              <a:t>ماسک مناسب۲</a:t>
            </a:r>
            <a:r>
              <a:rPr lang="en-CA" sz="3200" dirty="0" smtClean="0">
                <a:cs typeface="B Zar" pitchFamily="2" charset="-78"/>
              </a:rPr>
              <a:t>/</a:t>
            </a:r>
            <a:r>
              <a:rPr lang="ar-SA" sz="3200" dirty="0" smtClean="0">
                <a:cs typeface="B Zar" pitchFamily="2" charset="-78"/>
              </a:rPr>
              <a:t>۳</a:t>
            </a:r>
            <a:r>
              <a:rPr lang="fa-IR" sz="3200" dirty="0" smtClean="0">
                <a:cs typeface="B Zar" pitchFamily="2" charset="-78"/>
              </a:rPr>
              <a:t> </a:t>
            </a:r>
            <a:r>
              <a:rPr lang="ar-SA" sz="3200" dirty="0" smtClean="0">
                <a:cs typeface="B Zar" pitchFamily="2" charset="-78"/>
              </a:rPr>
              <a:t>فاصله بینی ودهان نوزاد را می پوشاند</a:t>
            </a:r>
            <a:r>
              <a:rPr lang="en-CA" sz="3200" dirty="0" smtClean="0">
                <a:cs typeface="B Zar" pitchFamily="2" charset="-78"/>
              </a:rPr>
              <a:t>.</a:t>
            </a:r>
            <a:endParaRPr lang="en-US" sz="3200" dirty="0" smtClean="0">
              <a:cs typeface="B Zar" pitchFamily="2" charset="-78"/>
            </a:endParaRPr>
          </a:p>
          <a:p>
            <a:pPr algn="just" rtl="1">
              <a:buFont typeface="Wingdings" pitchFamily="2" charset="2"/>
              <a:buChar char="ü"/>
            </a:pPr>
            <a:r>
              <a:rPr lang="ar-SA" sz="3200" dirty="0" smtClean="0">
                <a:cs typeface="B Zar" pitchFamily="2" charset="-78"/>
              </a:rPr>
              <a:t>درصورت بیقراری یا گریه ازیک پستانک استفاده شود تا فشارراه هوایی ثابت بماند</a:t>
            </a:r>
            <a:endParaRPr lang="en-US" sz="3200" dirty="0">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dell\Desktop\CPAP\download (2).jpg"/>
          <p:cNvPicPr>
            <a:picLocks noChangeAspect="1" noChangeArrowheads="1"/>
          </p:cNvPicPr>
          <p:nvPr/>
        </p:nvPicPr>
        <p:blipFill>
          <a:blip r:embed="rId2"/>
          <a:srcRect/>
          <a:stretch>
            <a:fillRect/>
          </a:stretch>
        </p:blipFill>
        <p:spPr bwMode="auto">
          <a:xfrm>
            <a:off x="3119438" y="1328738"/>
            <a:ext cx="4475162" cy="4475162"/>
          </a:xfrm>
          <a:prstGeom prst="ellipse">
            <a:avLst/>
          </a:prstGeom>
          <a:ln>
            <a:noFill/>
          </a:ln>
          <a:effectLst>
            <a:softEdge rad="112500"/>
          </a:effectLst>
        </p:spPr>
      </p:pic>
      <p:sp>
        <p:nvSpPr>
          <p:cNvPr id="3" name="TextBox 2"/>
          <p:cNvSpPr txBox="1"/>
          <p:nvPr/>
        </p:nvSpPr>
        <p:spPr>
          <a:xfrm>
            <a:off x="3200400" y="444500"/>
            <a:ext cx="8470900" cy="461665"/>
          </a:xfrm>
          <a:prstGeom prst="rect">
            <a:avLst/>
          </a:prstGeom>
          <a:noFill/>
        </p:spPr>
        <p:txBody>
          <a:bodyPr wrap="square" rtlCol="0">
            <a:spAutoFit/>
          </a:bodyPr>
          <a:lstStyle/>
          <a:p>
            <a:pPr algn="r" rtl="1"/>
            <a:r>
              <a:rPr lang="fa-IR" sz="2400" dirty="0" smtClean="0">
                <a:cs typeface="2  Titr" pitchFamily="2" charset="-78"/>
              </a:rPr>
              <a:t>نحوه اندازه گیری ماسک و کلاه مناسب نوزاد</a:t>
            </a:r>
            <a:endParaRPr lang="en-US" sz="2400" dirty="0">
              <a:cs typeface="2  Titr" pitchFamily="2" charset="-78"/>
            </a:endParaRPr>
          </a:p>
        </p:txBody>
      </p:sp>
      <p:sp>
        <p:nvSpPr>
          <p:cNvPr id="8" name="TextBox 7"/>
          <p:cNvSpPr txBox="1"/>
          <p:nvPr/>
        </p:nvSpPr>
        <p:spPr>
          <a:xfrm>
            <a:off x="7924800" y="1308100"/>
            <a:ext cx="3276600" cy="1200329"/>
          </a:xfrm>
          <a:prstGeom prst="rect">
            <a:avLst/>
          </a:prstGeom>
          <a:noFill/>
        </p:spPr>
        <p:txBody>
          <a:bodyPr wrap="square" rtlCol="0">
            <a:spAutoFit/>
          </a:bodyPr>
          <a:lstStyle/>
          <a:p>
            <a:pPr algn="ctr" rtl="1">
              <a:buFont typeface="Wingdings" pitchFamily="2" charset="2"/>
              <a:buChar char="ü"/>
            </a:pPr>
            <a:r>
              <a:rPr lang="en-US" sz="2400" dirty="0" smtClean="0">
                <a:cs typeface="B Zar" pitchFamily="2" charset="-78"/>
              </a:rPr>
              <a:t> </a:t>
            </a:r>
            <a:r>
              <a:rPr lang="fa-IR" sz="2400" dirty="0" smtClean="0">
                <a:cs typeface="B Zar" pitchFamily="2" charset="-78"/>
              </a:rPr>
              <a:t>سایز کلاه/سرپوش باید هفتگی یا طبق سیاست‌های محلی بررسی و ثبت شود.</a:t>
            </a:r>
            <a:endParaRPr lang="en-US" sz="2400" dirty="0">
              <a:cs typeface="B Za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dell\Desktop\CPAP\13.png"/>
          <p:cNvPicPr>
            <a:picLocks noChangeAspect="1" noChangeArrowheads="1"/>
          </p:cNvPicPr>
          <p:nvPr/>
        </p:nvPicPr>
        <p:blipFill>
          <a:blip r:embed="rId2">
            <a:lum/>
          </a:blip>
          <a:srcRect l="10815" t="7569" r="11319" b="4475"/>
          <a:stretch>
            <a:fillRect/>
          </a:stretch>
        </p:blipFill>
        <p:spPr bwMode="auto">
          <a:xfrm>
            <a:off x="2032000" y="0"/>
            <a:ext cx="2184400" cy="3425896"/>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2163" name="Picture 3" descr="C:\Users\dell\Desktop\CPAP\14.png"/>
          <p:cNvPicPr>
            <a:picLocks noChangeAspect="1" noChangeArrowheads="1"/>
          </p:cNvPicPr>
          <p:nvPr/>
        </p:nvPicPr>
        <p:blipFill>
          <a:blip r:embed="rId3"/>
          <a:srcRect l="6604" t="4991" r="5346"/>
          <a:stretch>
            <a:fillRect/>
          </a:stretch>
        </p:blipFill>
        <p:spPr bwMode="auto">
          <a:xfrm>
            <a:off x="4368800" y="0"/>
            <a:ext cx="2235200" cy="3476886"/>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2164" name="Picture 4" descr="C:\Users\dell\Desktop\CPAP\15.png"/>
          <p:cNvPicPr>
            <a:picLocks noChangeAspect="1" noChangeArrowheads="1"/>
          </p:cNvPicPr>
          <p:nvPr/>
        </p:nvPicPr>
        <p:blipFill>
          <a:blip r:embed="rId4"/>
          <a:srcRect l="9864" t="5759" r="4422" b="1021"/>
          <a:stretch>
            <a:fillRect/>
          </a:stretch>
        </p:blipFill>
        <p:spPr bwMode="auto">
          <a:xfrm>
            <a:off x="6858000" y="0"/>
            <a:ext cx="2006600" cy="3477721"/>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2165" name="Picture 5" descr="C:\Users\dell\Desktop\CPAP\16.png"/>
          <p:cNvPicPr>
            <a:picLocks noChangeAspect="1" noChangeArrowheads="1"/>
          </p:cNvPicPr>
          <p:nvPr/>
        </p:nvPicPr>
        <p:blipFill>
          <a:blip r:embed="rId5"/>
          <a:srcRect l="5484" t="6211" r="6084" b="3444"/>
          <a:stretch>
            <a:fillRect/>
          </a:stretch>
        </p:blipFill>
        <p:spPr bwMode="auto">
          <a:xfrm>
            <a:off x="9067038" y="0"/>
            <a:ext cx="2058162" cy="35687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2166" name="Picture 6" descr="C:\Users\dell\Desktop\CPAP\17.png"/>
          <p:cNvPicPr>
            <a:picLocks noChangeAspect="1" noChangeArrowheads="1"/>
          </p:cNvPicPr>
          <p:nvPr/>
        </p:nvPicPr>
        <p:blipFill>
          <a:blip r:embed="rId6"/>
          <a:srcRect l="5320" r="3787" b="126"/>
          <a:stretch>
            <a:fillRect/>
          </a:stretch>
        </p:blipFill>
        <p:spPr bwMode="auto">
          <a:xfrm>
            <a:off x="4381500" y="3683000"/>
            <a:ext cx="1778000" cy="3175000"/>
          </a:xfrm>
          <a:prstGeom prst="roundRect">
            <a:avLst>
              <a:gd name="adj" fmla="val 11111"/>
            </a:avLst>
          </a:prstGeom>
          <a:ln w="190500" cap="rnd">
            <a:solidFill>
              <a:srgbClr val="FF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2167" name="Picture 7" descr="C:\Users\dell\Desktop\CPAP\18.png"/>
          <p:cNvPicPr>
            <a:picLocks noChangeAspect="1" noChangeArrowheads="1"/>
          </p:cNvPicPr>
          <p:nvPr/>
        </p:nvPicPr>
        <p:blipFill>
          <a:blip r:embed="rId7"/>
          <a:srcRect l="3313" t="2360" r="7411"/>
          <a:stretch>
            <a:fillRect/>
          </a:stretch>
        </p:blipFill>
        <p:spPr bwMode="auto">
          <a:xfrm>
            <a:off x="6438900" y="3633986"/>
            <a:ext cx="1828800" cy="3224014"/>
          </a:xfrm>
          <a:prstGeom prst="roundRect">
            <a:avLst>
              <a:gd name="adj" fmla="val 11111"/>
            </a:avLst>
          </a:prstGeom>
          <a:ln w="190500" cap="rnd">
            <a:solidFill>
              <a:srgbClr val="FF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blinds(horizontal)">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163"/>
                                        </p:tgtEl>
                                        <p:attrNameLst>
                                          <p:attrName>style.visibility</p:attrName>
                                        </p:attrNameLst>
                                      </p:cBhvr>
                                      <p:to>
                                        <p:strVal val="visible"/>
                                      </p:to>
                                    </p:set>
                                    <p:animEffect transition="in" filter="box(in)">
                                      <p:cBhvr>
                                        <p:cTn id="12" dur="500"/>
                                        <p:tgtEl>
                                          <p:spTgt spid="9216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164"/>
                                        </p:tgtEl>
                                        <p:attrNameLst>
                                          <p:attrName>style.visibility</p:attrName>
                                        </p:attrNameLst>
                                      </p:cBhvr>
                                      <p:to>
                                        <p:strVal val="visible"/>
                                      </p:to>
                                    </p:set>
                                    <p:animEffect transition="in" filter="checkerboard(across)">
                                      <p:cBhvr>
                                        <p:cTn id="17" dur="500"/>
                                        <p:tgtEl>
                                          <p:spTgt spid="9216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2165"/>
                                        </p:tgtEl>
                                        <p:attrNameLst>
                                          <p:attrName>style.visibility</p:attrName>
                                        </p:attrNameLst>
                                      </p:cBhvr>
                                      <p:to>
                                        <p:strVal val="visible"/>
                                      </p:to>
                                    </p:set>
                                    <p:animEffect transition="in" filter="diamond(in)">
                                      <p:cBhvr>
                                        <p:cTn id="22" dur="2000"/>
                                        <p:tgtEl>
                                          <p:spTgt spid="921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2166"/>
                                        </p:tgtEl>
                                        <p:attrNameLst>
                                          <p:attrName>style.visibility</p:attrName>
                                        </p:attrNameLst>
                                      </p:cBhvr>
                                      <p:to>
                                        <p:strVal val="visible"/>
                                      </p:to>
                                    </p:set>
                                    <p:animEffect transition="in" filter="blinds(horizontal)">
                                      <p:cBhvr>
                                        <p:cTn id="27" dur="500"/>
                                        <p:tgtEl>
                                          <p:spTgt spid="921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2167"/>
                                        </p:tgtEl>
                                        <p:attrNameLst>
                                          <p:attrName>style.visibility</p:attrName>
                                        </p:attrNameLst>
                                      </p:cBhvr>
                                      <p:to>
                                        <p:strVal val="visible"/>
                                      </p:to>
                                    </p:set>
                                    <p:animEffect transition="in" filter="checkerboard(across)">
                                      <p:cBhvr>
                                        <p:cTn id="32" dur="5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DDFE08-D1A3-4890-B395-3D514078D9E9}"/>
              </a:ext>
            </a:extLst>
          </p:cNvPr>
          <p:cNvSpPr txBox="1"/>
          <p:nvPr/>
        </p:nvSpPr>
        <p:spPr>
          <a:xfrm>
            <a:off x="2105024" y="155259"/>
            <a:ext cx="10086975" cy="707886"/>
          </a:xfrm>
          <a:prstGeom prst="rect">
            <a:avLst/>
          </a:prstGeom>
          <a:noFill/>
        </p:spPr>
        <p:txBody>
          <a:bodyPr wrap="square" rtlCol="0" anchor="ctr">
            <a:spAutoFit/>
          </a:bodyPr>
          <a:lstStyle/>
          <a:p>
            <a:pPr algn="r" rtl="1"/>
            <a:r>
              <a:rPr lang="fa-IR" altLang="ko-KR" sz="4000" dirty="0" smtClean="0">
                <a:solidFill>
                  <a:schemeClr val="tx1">
                    <a:lumMod val="75000"/>
                    <a:lumOff val="25000"/>
                  </a:schemeClr>
                </a:solidFill>
                <a:latin typeface="+mj-lt"/>
                <a:cs typeface="B Titr" pitchFamily="2" charset="-78"/>
              </a:rPr>
              <a:t>تعریف </a:t>
            </a:r>
            <a:r>
              <a:rPr lang="en-US" altLang="ko-KR" sz="4000" dirty="0" smtClean="0">
                <a:solidFill>
                  <a:schemeClr val="tx1">
                    <a:lumMod val="75000"/>
                    <a:lumOff val="25000"/>
                  </a:schemeClr>
                </a:solidFill>
                <a:latin typeface="Cambria" pitchFamily="18" charset="0"/>
                <a:cs typeface="B Titr" pitchFamily="2" charset="-78"/>
              </a:rPr>
              <a:t>NCPAP</a:t>
            </a:r>
            <a:endParaRPr lang="ko-KR" altLang="en-US" sz="4000" dirty="0">
              <a:solidFill>
                <a:schemeClr val="tx1">
                  <a:lumMod val="75000"/>
                  <a:lumOff val="25000"/>
                </a:schemeClr>
              </a:solidFill>
              <a:latin typeface="Cambria" pitchFamily="18" charset="0"/>
              <a:cs typeface="B Titr" pitchFamily="2" charset="-78"/>
            </a:endParaRPr>
          </a:p>
        </p:txBody>
      </p:sp>
      <p:sp>
        <p:nvSpPr>
          <p:cNvPr id="18" name="TextBox 17"/>
          <p:cNvSpPr txBox="1"/>
          <p:nvPr/>
        </p:nvSpPr>
        <p:spPr>
          <a:xfrm>
            <a:off x="2971800" y="1706880"/>
            <a:ext cx="7879080" cy="461665"/>
          </a:xfrm>
          <a:prstGeom prst="rect">
            <a:avLst/>
          </a:prstGeom>
          <a:noFill/>
        </p:spPr>
        <p:txBody>
          <a:bodyPr wrap="square" rtlCol="0">
            <a:spAutoFit/>
          </a:bodyPr>
          <a:lstStyle/>
          <a:p>
            <a:pPr algn="r" rtl="1"/>
            <a:endParaRPr lang="en-US" sz="2400" dirty="0"/>
          </a:p>
        </p:txBody>
      </p:sp>
      <p:sp>
        <p:nvSpPr>
          <p:cNvPr id="19" name="TextBox 18"/>
          <p:cNvSpPr txBox="1"/>
          <p:nvPr/>
        </p:nvSpPr>
        <p:spPr>
          <a:xfrm>
            <a:off x="1752600" y="1203960"/>
            <a:ext cx="10149840" cy="6001643"/>
          </a:xfrm>
          <a:prstGeom prst="rect">
            <a:avLst/>
          </a:prstGeom>
          <a:noFill/>
        </p:spPr>
        <p:txBody>
          <a:bodyPr wrap="square" rtlCol="0">
            <a:spAutoFit/>
          </a:bodyPr>
          <a:lstStyle/>
          <a:p>
            <a:pPr algn="just" rtl="1">
              <a:lnSpc>
                <a:spcPct val="150000"/>
              </a:lnSpc>
            </a:pPr>
            <a:r>
              <a:rPr lang="fa-IR" sz="3200" dirty="0" smtClean="0">
                <a:cs typeface="B Zar" pitchFamily="2" charset="-78"/>
              </a:rPr>
              <a:t>تهویه با فشار مثبت مداوم راه هوایی از راه بینی</a:t>
            </a:r>
          </a:p>
          <a:p>
            <a:pPr algn="just" rtl="1">
              <a:lnSpc>
                <a:spcPct val="150000"/>
              </a:lnSpc>
            </a:pPr>
            <a:r>
              <a:rPr lang="fa-IR" sz="3200" dirty="0" smtClean="0">
                <a:cs typeface="B Zar" pitchFamily="2" charset="-78"/>
              </a:rPr>
              <a:t> (</a:t>
            </a:r>
            <a:r>
              <a:rPr lang="en-US" sz="3200" dirty="0" smtClean="0">
                <a:latin typeface="Cambria" pitchFamily="18" charset="0"/>
                <a:cs typeface="B Zar" pitchFamily="2" charset="-78"/>
              </a:rPr>
              <a:t>Nasal continuous positive airway pressure </a:t>
            </a:r>
            <a:r>
              <a:rPr lang="fa-IR" sz="3200" dirty="0" smtClean="0">
                <a:cs typeface="B Zar" pitchFamily="2" charset="-78"/>
              </a:rPr>
              <a:t>) یک روش غیر تهاجمی جهت نگهداشت فشار مثبت راه هوایی در تمام طول سیکل تنفسی از طریق ببینی به سمت ریه است و هدف آن حفظ حجم ریه می باشد.</a:t>
            </a:r>
          </a:p>
          <a:p>
            <a:pPr algn="just" rtl="1">
              <a:lnSpc>
                <a:spcPct val="150000"/>
              </a:lnSpc>
            </a:pPr>
            <a:r>
              <a:rPr lang="fa-IR" sz="3200" dirty="0" smtClean="0">
                <a:cs typeface="B Zar" pitchFamily="2" charset="-78"/>
              </a:rPr>
              <a:t>دستگاه </a:t>
            </a:r>
            <a:r>
              <a:rPr lang="en-US" sz="3200" dirty="0" err="1" smtClean="0">
                <a:latin typeface="Cambria" pitchFamily="18" charset="0"/>
                <a:cs typeface="B Zar" pitchFamily="2" charset="-78"/>
              </a:rPr>
              <a:t>Ncpap</a:t>
            </a:r>
            <a:r>
              <a:rPr lang="en-US" sz="3200" dirty="0" smtClean="0">
                <a:cs typeface="B Zar" pitchFamily="2" charset="-78"/>
              </a:rPr>
              <a:t> </a:t>
            </a:r>
            <a:r>
              <a:rPr lang="fa-IR" sz="3200" dirty="0" smtClean="0">
                <a:cs typeface="B Zar" pitchFamily="2" charset="-78"/>
              </a:rPr>
              <a:t>جهت حمایت تنفسی از نوزاد به شكلی طراحی شده است که با تنفس طبیعی نوزاد مطابقت داشته و همچنین بصورت غیر تهاجمی، کمترین عوارض را دارد.</a:t>
            </a:r>
            <a:endParaRPr lang="en-US" sz="3200" dirty="0" smtClean="0">
              <a:cs typeface="B Zar" pitchFamily="2" charset="-78"/>
            </a:endParaRPr>
          </a:p>
          <a:p>
            <a:pPr algn="just" rtl="1">
              <a:lnSpc>
                <a:spcPct val="150000"/>
              </a:lnSpc>
            </a:pPr>
            <a:endParaRPr lang="en-US" sz="3200" dirty="0">
              <a:cs typeface="B Zar" pitchFamily="2" charset="-78"/>
            </a:endParaRPr>
          </a:p>
        </p:txBody>
      </p:sp>
    </p:spTree>
    <p:extLst>
      <p:ext uri="{BB962C8B-B14F-4D97-AF65-F5344CB8AC3E}">
        <p14:creationId xmlns="" xmlns:p14="http://schemas.microsoft.com/office/powerpoint/2010/main" val="68981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dell\Desktop\CPAP\20.png"/>
          <p:cNvPicPr>
            <a:picLocks noChangeAspect="1" noChangeArrowheads="1"/>
          </p:cNvPicPr>
          <p:nvPr/>
        </p:nvPicPr>
        <p:blipFill>
          <a:blip r:embed="rId2"/>
          <a:srcRect l="11988" t="7080" r="7895" b="3717"/>
          <a:stretch>
            <a:fillRect/>
          </a:stretch>
        </p:blipFill>
        <p:spPr bwMode="auto">
          <a:xfrm>
            <a:off x="2844800" y="1104900"/>
            <a:ext cx="2559218" cy="35306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TextBox 2"/>
          <p:cNvSpPr txBox="1"/>
          <p:nvPr/>
        </p:nvSpPr>
        <p:spPr>
          <a:xfrm>
            <a:off x="2832100" y="444500"/>
            <a:ext cx="2578100" cy="369332"/>
          </a:xfrm>
          <a:prstGeom prst="rect">
            <a:avLst/>
          </a:prstGeom>
          <a:noFill/>
        </p:spPr>
        <p:txBody>
          <a:bodyPr wrap="square" rtlCol="0">
            <a:spAutoFit/>
          </a:bodyPr>
          <a:lstStyle/>
          <a:p>
            <a:pPr algn="ctr"/>
            <a:r>
              <a:rPr lang="en-US" dirty="0" smtClean="0"/>
              <a:t>Head cradle</a:t>
            </a:r>
            <a:endParaRPr lang="en-US" dirty="0"/>
          </a:p>
        </p:txBody>
      </p:sp>
      <p:pic>
        <p:nvPicPr>
          <p:cNvPr id="7" name="Picture 4" descr="C:\Users\dell\Desktop\CPAP\images (4).jpg"/>
          <p:cNvPicPr>
            <a:picLocks noChangeAspect="1" noChangeArrowheads="1"/>
          </p:cNvPicPr>
          <p:nvPr/>
        </p:nvPicPr>
        <p:blipFill>
          <a:blip r:embed="rId3"/>
          <a:srcRect/>
          <a:stretch>
            <a:fillRect/>
          </a:stretch>
        </p:blipFill>
        <p:spPr bwMode="auto">
          <a:xfrm>
            <a:off x="6637338" y="2967038"/>
            <a:ext cx="3535362" cy="2671762"/>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0721" name="Picture 1" descr="C:\Users\dell\Desktop\CPAP\images (6).jpg"/>
          <p:cNvPicPr>
            <a:picLocks noChangeAspect="1" noChangeArrowheads="1"/>
          </p:cNvPicPr>
          <p:nvPr/>
        </p:nvPicPr>
        <p:blipFill>
          <a:blip r:embed="rId4"/>
          <a:srcRect/>
          <a:stretch>
            <a:fillRect/>
          </a:stretch>
        </p:blipFill>
        <p:spPr bwMode="auto">
          <a:xfrm>
            <a:off x="6705600" y="241300"/>
            <a:ext cx="3556000" cy="2413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linds(horizontal)">
                                      <p:cBhvr>
                                        <p:cTn id="7" dur="500"/>
                                        <p:tgtEl>
                                          <p:spTgt spid="931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1"/>
                                        </p:tgtEl>
                                        <p:attrNameLst>
                                          <p:attrName>style.visibility</p:attrName>
                                        </p:attrNameLst>
                                      </p:cBhvr>
                                      <p:to>
                                        <p:strVal val="visible"/>
                                      </p:to>
                                    </p:set>
                                    <p:animEffect transition="in" filter="box(in)">
                                      <p:cBhvr>
                                        <p:cTn id="12" dur="500"/>
                                        <p:tgtEl>
                                          <p:spTgt spid="307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dell\Desktop\CPAP\25.png"/>
          <p:cNvPicPr>
            <a:picLocks noChangeAspect="1" noChangeArrowheads="1"/>
          </p:cNvPicPr>
          <p:nvPr/>
        </p:nvPicPr>
        <p:blipFill>
          <a:blip r:embed="rId2"/>
          <a:srcRect l="5484" t="5251" r="7455" b="3347"/>
          <a:stretch>
            <a:fillRect/>
          </a:stretch>
        </p:blipFill>
        <p:spPr bwMode="auto">
          <a:xfrm>
            <a:off x="3644900" y="622300"/>
            <a:ext cx="1854200" cy="28908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4211" name="Picture 3" descr="C:\Users\dell\Desktop\CPAP\24.png"/>
          <p:cNvPicPr>
            <a:picLocks noChangeAspect="1" noChangeArrowheads="1"/>
          </p:cNvPicPr>
          <p:nvPr/>
        </p:nvPicPr>
        <p:blipFill>
          <a:blip r:embed="rId3"/>
          <a:srcRect l="7541" t="5869" r="7455" b="2582"/>
          <a:stretch>
            <a:fillRect/>
          </a:stretch>
        </p:blipFill>
        <p:spPr bwMode="auto">
          <a:xfrm>
            <a:off x="7264400" y="687336"/>
            <a:ext cx="1816100" cy="2855964"/>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2" descr="C:\Users\dell\Downloads\20251028_071930.jpg"/>
          <p:cNvPicPr>
            <a:picLocks noChangeAspect="1" noChangeArrowheads="1"/>
          </p:cNvPicPr>
          <p:nvPr/>
        </p:nvPicPr>
        <p:blipFill>
          <a:blip r:embed="rId4" cstate="print"/>
          <a:srcRect r="22034"/>
          <a:stretch>
            <a:fillRect/>
          </a:stretch>
        </p:blipFill>
        <p:spPr bwMode="auto">
          <a:xfrm rot="5400000">
            <a:off x="5327650" y="3676650"/>
            <a:ext cx="2921000" cy="34417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Downloads\20251030_141507.jpg"/>
          <p:cNvPicPr>
            <a:picLocks noChangeAspect="1" noChangeArrowheads="1"/>
          </p:cNvPicPr>
          <p:nvPr/>
        </p:nvPicPr>
        <p:blipFill>
          <a:blip r:embed="rId2" cstate="print">
            <a:lum/>
          </a:blip>
          <a:srcRect t="35613"/>
          <a:stretch>
            <a:fillRect/>
          </a:stretch>
        </p:blipFill>
        <p:spPr bwMode="auto">
          <a:xfrm>
            <a:off x="7672387" y="1930400"/>
            <a:ext cx="2934822" cy="229616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4" name="Picture 4" descr="C:\Users\dell\Desktop\CPAP\images (4).jpg"/>
          <p:cNvPicPr>
            <a:picLocks noChangeAspect="1" noChangeArrowheads="1"/>
          </p:cNvPicPr>
          <p:nvPr/>
        </p:nvPicPr>
        <p:blipFill>
          <a:blip r:embed="rId3"/>
          <a:srcRect/>
          <a:stretch>
            <a:fillRect/>
          </a:stretch>
        </p:blipFill>
        <p:spPr bwMode="auto">
          <a:xfrm>
            <a:off x="3556000" y="1912938"/>
            <a:ext cx="2730500" cy="2405063"/>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sp>
        <p:nvSpPr>
          <p:cNvPr id="5" name="TextBox 4"/>
          <p:cNvSpPr txBox="1"/>
          <p:nvPr/>
        </p:nvSpPr>
        <p:spPr>
          <a:xfrm>
            <a:off x="6464300" y="4381500"/>
            <a:ext cx="1219200" cy="369332"/>
          </a:xfrm>
          <a:prstGeom prst="rect">
            <a:avLst/>
          </a:prstGeom>
          <a:noFill/>
        </p:spPr>
        <p:txBody>
          <a:bodyPr wrap="square" rtlCol="0">
            <a:spAutoFit/>
          </a:bodyPr>
          <a:lstStyle/>
          <a:p>
            <a:pPr>
              <a:buFont typeface="Wingdings" pitchFamily="2" charset="2"/>
              <a:buChar char="ü"/>
            </a:pPr>
            <a:r>
              <a:rPr lang="fa-IR" dirty="0" smtClean="0"/>
              <a:t>درست</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6900" y="1008757"/>
            <a:ext cx="9753600" cy="6001643"/>
          </a:xfrm>
          <a:prstGeom prst="rect">
            <a:avLst/>
          </a:prstGeom>
          <a:noFill/>
        </p:spPr>
        <p:txBody>
          <a:bodyPr wrap="square" rtlCol="0">
            <a:spAutoFit/>
          </a:bodyPr>
          <a:lstStyle/>
          <a:p>
            <a:pPr algn="r" rtl="1">
              <a:buFont typeface="Wingdings" pitchFamily="2" charset="2"/>
              <a:buChar char="Ø"/>
            </a:pPr>
            <a:r>
              <a:rPr lang="fa-IR" sz="2400" dirty="0" smtClean="0">
                <a:cs typeface="B Zar" pitchFamily="2" charset="-78"/>
              </a:rPr>
              <a:t> پرونگ های بینی دو طرفه کوتاه- برای جلوگیری از افت فشار کاربرد دارد</a:t>
            </a:r>
          </a:p>
          <a:p>
            <a:pPr algn="r" rtl="1">
              <a:buFont typeface="Wingdings" pitchFamily="2" charset="2"/>
              <a:buChar char="Ø"/>
            </a:pPr>
            <a:r>
              <a:rPr lang="fa-IR" sz="2400" dirty="0" smtClean="0">
                <a:cs typeface="B Zar" pitchFamily="2" charset="-78"/>
              </a:rPr>
              <a:t>حداقل 80 در صد قطر بینی را اشغال نماید</a:t>
            </a:r>
          </a:p>
          <a:p>
            <a:pPr algn="r" rtl="1">
              <a:buFont typeface="Wingdings" pitchFamily="2" charset="2"/>
              <a:buChar char="Ø"/>
            </a:pPr>
            <a:r>
              <a:rPr lang="fa-IR" sz="2400" dirty="0" smtClean="0">
                <a:cs typeface="B Zar" pitchFamily="2" charset="-78"/>
              </a:rPr>
              <a:t>معمولا با  5تا 6 سانتیمتر آب شروع می شود و می تواند 8 تا سانتیمتر آب افزایش یابد</a:t>
            </a:r>
          </a:p>
          <a:p>
            <a:pPr algn="r" rtl="1"/>
            <a:r>
              <a:rPr lang="fa-IR" sz="2400" dirty="0" smtClean="0">
                <a:cs typeface="B Zar" pitchFamily="2" charset="-78"/>
              </a:rPr>
              <a:t>مزایا: کاهش نیاز به انتوباسیون مجدد </a:t>
            </a:r>
          </a:p>
          <a:p>
            <a:pPr algn="r" rtl="1"/>
            <a:r>
              <a:rPr lang="fa-IR" sz="2400" dirty="0" smtClean="0">
                <a:cs typeface="B Zar" pitchFamily="2" charset="-78"/>
              </a:rPr>
              <a:t>عوارض: </a:t>
            </a:r>
          </a:p>
          <a:p>
            <a:pPr algn="r" rtl="1"/>
            <a:r>
              <a:rPr lang="fa-IR" sz="2400" dirty="0" smtClean="0">
                <a:cs typeface="B Zar" pitchFamily="2" charset="-78"/>
              </a:rPr>
              <a:t>- تهویه غیرموثر</a:t>
            </a:r>
          </a:p>
          <a:p>
            <a:pPr algn="r" rtl="1"/>
            <a:r>
              <a:rPr lang="fa-IR" sz="2400" dirty="0" smtClean="0">
                <a:cs typeface="B Zar" pitchFamily="2" charset="-78"/>
              </a:rPr>
              <a:t>- پنوموتراکس</a:t>
            </a:r>
          </a:p>
          <a:p>
            <a:pPr algn="r" rtl="1"/>
            <a:r>
              <a:rPr lang="fa-IR" sz="2400" dirty="0" smtClean="0">
                <a:cs typeface="B Zar" pitchFamily="2" charset="-78"/>
              </a:rPr>
              <a:t>- تغییر فشار با باز بودن دهان نوزاد</a:t>
            </a:r>
          </a:p>
          <a:p>
            <a:pPr algn="r" rtl="1"/>
            <a:r>
              <a:rPr lang="fa-IR" sz="2400" dirty="0" smtClean="0">
                <a:cs typeface="B Zar" pitchFamily="2" charset="-78"/>
              </a:rPr>
              <a:t>- مولدینگ  سر توسط بندهای حفظ کننده </a:t>
            </a:r>
          </a:p>
          <a:p>
            <a:pPr algn="r" rtl="1"/>
            <a:r>
              <a:rPr lang="fa-IR" sz="2400" dirty="0" smtClean="0">
                <a:cs typeface="B Zar" pitchFamily="2" charset="-78"/>
              </a:rPr>
              <a:t>- زخم دیواره بینی به دلیل نامناسب پرونج</a:t>
            </a:r>
          </a:p>
          <a:p>
            <a:pPr algn="r" rtl="1"/>
            <a:r>
              <a:rPr lang="fa-IR" sz="2400" dirty="0" smtClean="0">
                <a:cs typeface="B Zar" pitchFamily="2" charset="-78"/>
              </a:rPr>
              <a:t>- انسداد در نتیجه افزایش ترشح</a:t>
            </a:r>
          </a:p>
          <a:p>
            <a:pPr algn="r" rtl="1"/>
            <a:r>
              <a:rPr lang="fa-IR" sz="2400" dirty="0" smtClean="0">
                <a:cs typeface="B Zar" pitchFamily="2" charset="-78"/>
              </a:rPr>
              <a:t>- بی قراری</a:t>
            </a:r>
          </a:p>
          <a:p>
            <a:pPr algn="r" rtl="1"/>
            <a:r>
              <a:rPr lang="fa-IR" sz="2400" dirty="0" smtClean="0">
                <a:cs typeface="B Zar" pitchFamily="2" charset="-78"/>
              </a:rPr>
              <a:t>- خارج شدن پرونگ ها توسط نوزاد فعال </a:t>
            </a:r>
          </a:p>
          <a:p>
            <a:pPr algn="r" rtl="1"/>
            <a:r>
              <a:rPr lang="fa-IR" sz="2400" dirty="0" smtClean="0">
                <a:cs typeface="B Zar" pitchFamily="2" charset="-78"/>
              </a:rPr>
              <a:t>- اتساع شکمی و پارگی روده</a:t>
            </a:r>
          </a:p>
          <a:p>
            <a:pPr algn="r" rtl="1"/>
            <a:endParaRPr lang="fa-IR" sz="2400" dirty="0" smtClean="0">
              <a:cs typeface="B Zar" pitchFamily="2" charset="-78"/>
            </a:endParaRPr>
          </a:p>
          <a:p>
            <a:pPr algn="r" rtl="1"/>
            <a:endParaRPr lang="en-US" sz="2400" dirty="0">
              <a:cs typeface="B Zar" pitchFamily="2" charset="-78"/>
            </a:endParaRPr>
          </a:p>
        </p:txBody>
      </p:sp>
      <p:sp>
        <p:nvSpPr>
          <p:cNvPr id="6" name="TextBox 5"/>
          <p:cNvSpPr txBox="1"/>
          <p:nvPr/>
        </p:nvSpPr>
        <p:spPr>
          <a:xfrm>
            <a:off x="1854200" y="368300"/>
            <a:ext cx="9728200" cy="830997"/>
          </a:xfrm>
          <a:prstGeom prst="rect">
            <a:avLst/>
          </a:prstGeom>
          <a:noFill/>
        </p:spPr>
        <p:txBody>
          <a:bodyPr wrap="square" rtlCol="0">
            <a:spAutoFit/>
          </a:bodyPr>
          <a:lstStyle/>
          <a:p>
            <a:pPr algn="r" rtl="1"/>
            <a:r>
              <a:rPr lang="fa-IR" sz="2400" dirty="0" smtClean="0">
                <a:cs typeface="B Titr" pitchFamily="2" charset="-78"/>
              </a:rPr>
              <a:t>2- نازال پرونگ </a:t>
            </a:r>
            <a:r>
              <a:rPr lang="en-US" sz="2400" dirty="0" smtClean="0">
                <a:latin typeface="Cambria" pitchFamily="18" charset="0"/>
                <a:cs typeface="B Titr" pitchFamily="2" charset="-78"/>
              </a:rPr>
              <a:t>CPAP</a:t>
            </a:r>
            <a:endParaRPr lang="fa-IR" sz="2400" dirty="0" smtClean="0">
              <a:latin typeface="Cambria" pitchFamily="18" charset="0"/>
              <a:cs typeface="B Titr" pitchFamily="2" charset="-78"/>
            </a:endParaRPr>
          </a:p>
          <a:p>
            <a:pPr algn="r" rtl="1"/>
            <a:endParaRPr lang="en-US" sz="2400"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ox(in)">
                                      <p:cBhvr>
                                        <p:cTn id="7" dur="500"/>
                                        <p:tgtEl>
                                          <p:spTgt spid="4">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ox(in)">
                                      <p:cBhvr>
                                        <p:cTn id="10" dur="500"/>
                                        <p:tgtEl>
                                          <p:spTgt spid="4">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box(in)">
                                      <p:cBhvr>
                                        <p:cTn id="13" dur="500"/>
                                        <p:tgtEl>
                                          <p:spTgt spid="4">
                                            <p:txEl>
                                              <p:pRg st="5" end="5"/>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ox(in)">
                                      <p:cBhvr>
                                        <p:cTn id="16" dur="500"/>
                                        <p:tgtEl>
                                          <p:spTgt spid="4">
                                            <p:txEl>
                                              <p:pRg st="6" end="6"/>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box(in)">
                                      <p:cBhvr>
                                        <p:cTn id="19" dur="500"/>
                                        <p:tgtEl>
                                          <p:spTgt spid="4">
                                            <p:txEl>
                                              <p:pRg st="7" end="7"/>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box(in)">
                                      <p:cBhvr>
                                        <p:cTn id="22" dur="500"/>
                                        <p:tgtEl>
                                          <p:spTgt spid="4">
                                            <p:txEl>
                                              <p:pRg st="8" end="8"/>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box(in)">
                                      <p:cBhvr>
                                        <p:cTn id="25" dur="500"/>
                                        <p:tgtEl>
                                          <p:spTgt spid="4">
                                            <p:txEl>
                                              <p:pRg st="9" end="9"/>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box(in)">
                                      <p:cBhvr>
                                        <p:cTn id="28" dur="500"/>
                                        <p:tgtEl>
                                          <p:spTgt spid="4">
                                            <p:txEl>
                                              <p:pRg st="10" end="10"/>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box(in)">
                                      <p:cBhvr>
                                        <p:cTn id="31" dur="500"/>
                                        <p:tgtEl>
                                          <p:spTgt spid="4">
                                            <p:txEl>
                                              <p:pRg st="11" end="11"/>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box(in)">
                                      <p:cBhvr>
                                        <p:cTn id="34" dur="500"/>
                                        <p:tgtEl>
                                          <p:spTgt spid="4">
                                            <p:txEl>
                                              <p:pRg st="12" end="12"/>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box(in)">
                                      <p:cBhvr>
                                        <p:cTn id="3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CPAP\6.png"/>
          <p:cNvPicPr>
            <a:picLocks noChangeAspect="1" noChangeArrowheads="1"/>
          </p:cNvPicPr>
          <p:nvPr/>
        </p:nvPicPr>
        <p:blipFill>
          <a:blip r:embed="rId2"/>
          <a:srcRect r="37306" b="9632"/>
          <a:stretch>
            <a:fillRect/>
          </a:stretch>
        </p:blipFill>
        <p:spPr bwMode="auto">
          <a:xfrm>
            <a:off x="3965061" y="736601"/>
            <a:ext cx="5191639" cy="40512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C:\Users\dell\Desktop\CPAP\images (2).jpg"/>
          <p:cNvPicPr>
            <a:picLocks noChangeAspect="1" noChangeArrowheads="1"/>
          </p:cNvPicPr>
          <p:nvPr/>
        </p:nvPicPr>
        <p:blipFill>
          <a:blip r:embed="rId2"/>
          <a:srcRect t="24462" b="25621"/>
          <a:stretch>
            <a:fillRect/>
          </a:stretch>
        </p:blipFill>
        <p:spPr bwMode="auto">
          <a:xfrm>
            <a:off x="8212138" y="2781300"/>
            <a:ext cx="2874962" cy="1435100"/>
          </a:xfrm>
          <a:prstGeom prst="rect">
            <a:avLst/>
          </a:prstGeom>
          <a:noFill/>
        </p:spPr>
      </p:pic>
      <p:sp>
        <p:nvSpPr>
          <p:cNvPr id="5" name="TextBox 4"/>
          <p:cNvSpPr txBox="1"/>
          <p:nvPr/>
        </p:nvSpPr>
        <p:spPr>
          <a:xfrm>
            <a:off x="3200400" y="431800"/>
            <a:ext cx="7353300" cy="369332"/>
          </a:xfrm>
          <a:prstGeom prst="rect">
            <a:avLst/>
          </a:prstGeom>
          <a:noFill/>
        </p:spPr>
        <p:txBody>
          <a:bodyPr wrap="square" rtlCol="0">
            <a:spAutoFit/>
          </a:bodyPr>
          <a:lstStyle/>
          <a:p>
            <a:pPr algn="r" rtl="1"/>
            <a:r>
              <a:rPr lang="fa-IR" dirty="0" smtClean="0">
                <a:cs typeface="B Titr" pitchFamily="2" charset="-78"/>
              </a:rPr>
              <a:t>انواع پرونگ بینی</a:t>
            </a:r>
            <a:endParaRPr lang="en-US" dirty="0">
              <a:cs typeface="B Titr" pitchFamily="2" charset="-78"/>
            </a:endParaRPr>
          </a:p>
        </p:txBody>
      </p:sp>
      <p:pic>
        <p:nvPicPr>
          <p:cNvPr id="90117" name="Picture 5" descr="C:\Users\dell\Desktop\CPAP\download (4).jpg"/>
          <p:cNvPicPr>
            <a:picLocks noChangeAspect="1" noChangeArrowheads="1"/>
          </p:cNvPicPr>
          <p:nvPr/>
        </p:nvPicPr>
        <p:blipFill>
          <a:blip r:embed="rId3"/>
          <a:srcRect b="35288"/>
          <a:stretch>
            <a:fillRect/>
          </a:stretch>
        </p:blipFill>
        <p:spPr bwMode="auto">
          <a:xfrm>
            <a:off x="8142738" y="4432300"/>
            <a:ext cx="2918689" cy="20193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0118" name="Picture 6" descr="C:\Users\dell\Desktop\CPAP\19.png"/>
          <p:cNvPicPr>
            <a:picLocks noChangeAspect="1" noChangeArrowheads="1"/>
          </p:cNvPicPr>
          <p:nvPr/>
        </p:nvPicPr>
        <p:blipFill>
          <a:blip r:embed="rId4"/>
          <a:srcRect/>
          <a:stretch>
            <a:fillRect/>
          </a:stretch>
        </p:blipFill>
        <p:spPr bwMode="auto">
          <a:xfrm>
            <a:off x="4905375" y="852487"/>
            <a:ext cx="3421063" cy="2233613"/>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3" descr="C:\Users\dell\Desktop\CPAP\21.png"/>
          <p:cNvPicPr>
            <a:picLocks noChangeAspect="1" noChangeArrowheads="1"/>
          </p:cNvPicPr>
          <p:nvPr/>
        </p:nvPicPr>
        <p:blipFill>
          <a:blip r:embed="rId5"/>
          <a:srcRect l="11372" t="10997" r="8458" b="2131"/>
          <a:stretch>
            <a:fillRect/>
          </a:stretch>
        </p:blipFill>
        <p:spPr bwMode="auto">
          <a:xfrm>
            <a:off x="2310998" y="800100"/>
            <a:ext cx="2392178" cy="23495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5" descr="C:\Users\dell\Desktop\CPAP\23.png"/>
          <p:cNvPicPr>
            <a:picLocks noChangeAspect="1" noChangeArrowheads="1"/>
          </p:cNvPicPr>
          <p:nvPr/>
        </p:nvPicPr>
        <p:blipFill>
          <a:blip r:embed="rId6"/>
          <a:srcRect l="10194" t="6645" r="6796" b="3458"/>
          <a:stretch>
            <a:fillRect/>
          </a:stretch>
        </p:blipFill>
        <p:spPr bwMode="auto">
          <a:xfrm>
            <a:off x="5346700" y="3797300"/>
            <a:ext cx="2171700" cy="26416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4" descr="C:\Users\dell\Desktop\CPAP\22.png"/>
          <p:cNvPicPr>
            <a:picLocks noChangeAspect="1" noChangeArrowheads="1"/>
          </p:cNvPicPr>
          <p:nvPr/>
        </p:nvPicPr>
        <p:blipFill>
          <a:blip r:embed="rId7"/>
          <a:srcRect l="10780" t="6924" r="7272" b="3632"/>
          <a:stretch>
            <a:fillRect/>
          </a:stretch>
        </p:blipFill>
        <p:spPr bwMode="auto">
          <a:xfrm>
            <a:off x="2476500" y="3784600"/>
            <a:ext cx="2400300" cy="25019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7649" name="Picture 1" descr="C:\Users\dell\Desktop\CPAP\images.jpg"/>
          <p:cNvPicPr>
            <a:picLocks noChangeAspect="1" noChangeArrowheads="1"/>
          </p:cNvPicPr>
          <p:nvPr/>
        </p:nvPicPr>
        <p:blipFill>
          <a:blip r:embed="rId8"/>
          <a:srcRect/>
          <a:stretch>
            <a:fillRect/>
          </a:stretch>
        </p:blipFill>
        <p:spPr bwMode="auto">
          <a:xfrm rot="5400000">
            <a:off x="8748713" y="987425"/>
            <a:ext cx="1756451" cy="1844675"/>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linds(horizontal)">
                                      <p:cBhvr>
                                        <p:cTn id="7" dur="500"/>
                                        <p:tgtEl>
                                          <p:spTgt spid="276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0118"/>
                                        </p:tgtEl>
                                        <p:attrNameLst>
                                          <p:attrName>style.visibility</p:attrName>
                                        </p:attrNameLst>
                                      </p:cBhvr>
                                      <p:to>
                                        <p:strVal val="visible"/>
                                      </p:to>
                                    </p:set>
                                    <p:animEffect transition="in" filter="box(in)">
                                      <p:cBhvr>
                                        <p:cTn id="12" dur="500"/>
                                        <p:tgtEl>
                                          <p:spTgt spid="901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90116"/>
                                        </p:tgtEl>
                                        <p:attrNameLst>
                                          <p:attrName>style.visibility</p:attrName>
                                        </p:attrNameLst>
                                      </p:cBhvr>
                                      <p:to>
                                        <p:strVal val="visible"/>
                                      </p:to>
                                    </p:set>
                                    <p:animEffect transition="in" filter="checkerboard(across)">
                                      <p:cBhvr>
                                        <p:cTn id="33" dur="500"/>
                                        <p:tgtEl>
                                          <p:spTgt spid="901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90117"/>
                                        </p:tgtEl>
                                        <p:attrNameLst>
                                          <p:attrName>style.visibility</p:attrName>
                                        </p:attrNameLst>
                                      </p:cBhvr>
                                      <p:to>
                                        <p:strVal val="visible"/>
                                      </p:to>
                                    </p:set>
                                    <p:animEffect transition="in" filter="dissolve">
                                      <p:cBhvr>
                                        <p:cTn id="38"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dell\Desktop\CPAP\download (6).jpg"/>
          <p:cNvPicPr>
            <a:picLocks noChangeAspect="1" noChangeArrowheads="1"/>
          </p:cNvPicPr>
          <p:nvPr/>
        </p:nvPicPr>
        <p:blipFill>
          <a:blip r:embed="rId2"/>
          <a:srcRect/>
          <a:stretch>
            <a:fillRect/>
          </a:stretch>
        </p:blipFill>
        <p:spPr bwMode="auto">
          <a:xfrm>
            <a:off x="3094038" y="1455738"/>
            <a:ext cx="3971925" cy="1152525"/>
          </a:xfrm>
          <a:prstGeom prst="rect">
            <a:avLst/>
          </a:prstGeom>
          <a:noFill/>
        </p:spPr>
      </p:pic>
      <p:pic>
        <p:nvPicPr>
          <p:cNvPr id="91139" name="Picture 3" descr="C:\Users\dell\Desktop\CPAP\images (5).jpg"/>
          <p:cNvPicPr>
            <a:picLocks noChangeAspect="1" noChangeArrowheads="1"/>
          </p:cNvPicPr>
          <p:nvPr/>
        </p:nvPicPr>
        <p:blipFill>
          <a:blip r:embed="rId3"/>
          <a:srcRect b="7233"/>
          <a:stretch>
            <a:fillRect/>
          </a:stretch>
        </p:blipFill>
        <p:spPr bwMode="auto">
          <a:xfrm>
            <a:off x="6338888" y="2366963"/>
            <a:ext cx="4202112" cy="1955241"/>
          </a:xfrm>
          <a:prstGeom prst="rect">
            <a:avLst/>
          </a:prstGeom>
          <a:noFill/>
        </p:spPr>
      </p:pic>
      <p:pic>
        <p:nvPicPr>
          <p:cNvPr id="91140" name="Picture 4" descr="C:\Users\dell\Desktop\CPAP\images (4).jpg"/>
          <p:cNvPicPr>
            <a:picLocks noChangeAspect="1" noChangeArrowheads="1"/>
          </p:cNvPicPr>
          <p:nvPr/>
        </p:nvPicPr>
        <p:blipFill>
          <a:blip r:embed="rId4"/>
          <a:srcRect/>
          <a:stretch>
            <a:fillRect/>
          </a:stretch>
        </p:blipFill>
        <p:spPr bwMode="auto">
          <a:xfrm>
            <a:off x="2751138" y="3144838"/>
            <a:ext cx="3332162" cy="2671762"/>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213360"/>
            <a:ext cx="9565640" cy="7109639"/>
          </a:xfrm>
          <a:prstGeom prst="rect">
            <a:avLst/>
          </a:prstGeom>
          <a:noFill/>
        </p:spPr>
        <p:txBody>
          <a:bodyPr wrap="square" rtlCol="0">
            <a:spAutoFit/>
          </a:bodyPr>
          <a:lstStyle/>
          <a:p>
            <a:pPr algn="just" rtl="1"/>
            <a:r>
              <a:rPr lang="ar-SA" sz="2400" dirty="0" smtClean="0">
                <a:cs typeface="B Titr" pitchFamily="2" charset="-78"/>
              </a:rPr>
              <a:t>لوله نازوفارنژیال</a:t>
            </a:r>
            <a:r>
              <a:rPr lang="en-CA" sz="2400" dirty="0" smtClean="0">
                <a:cs typeface="B Titr" pitchFamily="2" charset="-78"/>
              </a:rPr>
              <a:t>:</a:t>
            </a:r>
            <a:endParaRPr lang="fa-IR" sz="2400" dirty="0" smtClean="0">
              <a:cs typeface="B Titr" pitchFamily="2" charset="-78"/>
            </a:endParaRPr>
          </a:p>
          <a:p>
            <a:pPr algn="just" rtl="1"/>
            <a:endParaRPr lang="fa-IR" sz="2400" dirty="0" smtClean="0">
              <a:cs typeface="B Zar" pitchFamily="2" charset="-78"/>
            </a:endParaRPr>
          </a:p>
          <a:p>
            <a:pPr algn="just" rtl="1"/>
            <a:r>
              <a:rPr lang="ar-SA" sz="2400" dirty="0" smtClean="0">
                <a:cs typeface="B Zar" pitchFamily="2" charset="-78"/>
              </a:rPr>
              <a:t>انتخاب سایزمناسب لوله، ورود به اندازه۲سانتیمتربه داخل بینی، وباقیمانده خارج بینی۳سانت باشد</a:t>
            </a:r>
            <a:endParaRPr lang="fa-IR" sz="2400" dirty="0" smtClean="0">
              <a:cs typeface="B Zar" pitchFamily="2" charset="-78"/>
            </a:endParaRPr>
          </a:p>
          <a:p>
            <a:pPr algn="just" rtl="1"/>
            <a:endParaRPr lang="fa-IR" sz="2400" dirty="0" smtClean="0">
              <a:cs typeface="B Zar" pitchFamily="2" charset="-78"/>
            </a:endParaRPr>
          </a:p>
          <a:p>
            <a:pPr algn="just" rtl="1"/>
            <a:endParaRPr lang="fa-IR" sz="2400" dirty="0" smtClean="0">
              <a:cs typeface="B Zar" pitchFamily="2" charset="-78"/>
            </a:endParaRPr>
          </a:p>
          <a:p>
            <a:pPr algn="just" rtl="1"/>
            <a:endParaRPr lang="fa-IR" sz="2400" dirty="0" smtClean="0">
              <a:cs typeface="B Zar" pitchFamily="2" charset="-78"/>
            </a:endParaRPr>
          </a:p>
          <a:p>
            <a:pPr algn="just" rtl="1"/>
            <a:r>
              <a:rPr lang="ar-SA" sz="2400" dirty="0" smtClean="0">
                <a:cs typeface="B Titr" pitchFamily="2" charset="-78"/>
              </a:rPr>
              <a:t>نازال کانول</a:t>
            </a:r>
            <a:r>
              <a:rPr lang="fa-IR" sz="2400" dirty="0" smtClean="0">
                <a:cs typeface="B Titr" pitchFamily="2" charset="-78"/>
              </a:rPr>
              <a:t>ا/</a:t>
            </a:r>
            <a:r>
              <a:rPr lang="en-CA" sz="2400" dirty="0" smtClean="0">
                <a:cs typeface="B Titr" pitchFamily="2" charset="-78"/>
              </a:rPr>
              <a:t> </a:t>
            </a:r>
            <a:r>
              <a:rPr lang="en-CA" sz="2400" dirty="0" smtClean="0">
                <a:latin typeface="Cambria" pitchFamily="18" charset="0"/>
                <a:cs typeface="B Titr" pitchFamily="2" charset="-78"/>
              </a:rPr>
              <a:t>RAM</a:t>
            </a:r>
            <a:r>
              <a:rPr lang="en-CA" sz="2400" dirty="0" smtClean="0">
                <a:cs typeface="B Titr" pitchFamily="2" charset="-78"/>
              </a:rPr>
              <a:t> </a:t>
            </a:r>
            <a:r>
              <a:rPr lang="ar-SA" sz="2400" dirty="0" smtClean="0">
                <a:cs typeface="B Titr" pitchFamily="2" charset="-78"/>
              </a:rPr>
              <a:t>کانول</a:t>
            </a:r>
            <a:r>
              <a:rPr lang="fa-IR" sz="2400" dirty="0" smtClean="0">
                <a:cs typeface="B Titr" pitchFamily="2" charset="-78"/>
              </a:rPr>
              <a:t>ا:</a:t>
            </a:r>
          </a:p>
          <a:p>
            <a:pPr algn="just" rtl="1"/>
            <a:endParaRPr lang="fa-IR" sz="2400" dirty="0" smtClean="0">
              <a:cs typeface="B Zar" pitchFamily="2" charset="-78"/>
            </a:endParaRPr>
          </a:p>
          <a:p>
            <a:pPr algn="just" rtl="1"/>
            <a:r>
              <a:rPr lang="ar-SA" sz="2400" dirty="0" smtClean="0">
                <a:cs typeface="B Zar" pitchFamily="2" charset="-78"/>
              </a:rPr>
              <a:t>دررم کانولا</a:t>
            </a:r>
            <a:r>
              <a:rPr lang="en-US" sz="2400" dirty="0" smtClean="0">
                <a:cs typeface="B Zar" pitchFamily="2" charset="-78"/>
              </a:rPr>
              <a:t> </a:t>
            </a:r>
            <a:r>
              <a:rPr lang="en-CA" sz="2400" dirty="0" smtClean="0">
                <a:cs typeface="B Zar" pitchFamily="2" charset="-78"/>
              </a:rPr>
              <a:t> </a:t>
            </a:r>
            <a:r>
              <a:rPr lang="en-CA" sz="2400" dirty="0" smtClean="0">
                <a:latin typeface="Cambria" pitchFamily="18" charset="0"/>
                <a:cs typeface="B Zar" pitchFamily="2" charset="-78"/>
              </a:rPr>
              <a:t>Ram </a:t>
            </a:r>
            <a:r>
              <a:rPr lang="en-CA" sz="2400" dirty="0" err="1" smtClean="0">
                <a:latin typeface="Cambria" pitchFamily="18" charset="0"/>
                <a:cs typeface="B Zar" pitchFamily="2" charset="-78"/>
              </a:rPr>
              <a:t>cannula</a:t>
            </a:r>
            <a:endParaRPr lang="en-US" sz="2400" dirty="0" smtClean="0">
              <a:latin typeface="Cambria" pitchFamily="18" charset="0"/>
              <a:cs typeface="B Zar" pitchFamily="2" charset="-78"/>
            </a:endParaRPr>
          </a:p>
          <a:p>
            <a:pPr algn="just" rtl="1"/>
            <a:r>
              <a:rPr lang="ar-SA" sz="2400" dirty="0" smtClean="0">
                <a:cs typeface="B Zar" pitchFamily="2" charset="-78"/>
              </a:rPr>
              <a:t>هم میشه</a:t>
            </a:r>
            <a:r>
              <a:rPr lang="en-CA" sz="2400" dirty="0" smtClean="0">
                <a:cs typeface="B Zar" pitchFamily="2" charset="-78"/>
              </a:rPr>
              <a:t> </a:t>
            </a:r>
            <a:r>
              <a:rPr lang="en-CA" sz="2400" dirty="0" smtClean="0">
                <a:latin typeface="Cambria" pitchFamily="18" charset="0"/>
                <a:cs typeface="B Zar" pitchFamily="2" charset="-78"/>
              </a:rPr>
              <a:t>CPAP</a:t>
            </a:r>
            <a:r>
              <a:rPr lang="en-CA" sz="2400" dirty="0" smtClean="0">
                <a:cs typeface="B Zar" pitchFamily="2" charset="-78"/>
              </a:rPr>
              <a:t> </a:t>
            </a:r>
            <a:r>
              <a:rPr lang="ar-SA" sz="2400" dirty="0" smtClean="0">
                <a:cs typeface="B Zar" pitchFamily="2" charset="-78"/>
              </a:rPr>
              <a:t>اعمال کرد ولی هدررفت</a:t>
            </a:r>
            <a:r>
              <a:rPr lang="en-CA" sz="2400" dirty="0" smtClean="0">
                <a:cs typeface="B Zar" pitchFamily="2" charset="-78"/>
              </a:rPr>
              <a:t> </a:t>
            </a:r>
            <a:r>
              <a:rPr lang="en-CA" sz="2400" dirty="0" smtClean="0">
                <a:latin typeface="Cambria" pitchFamily="18" charset="0"/>
                <a:cs typeface="B Zar" pitchFamily="2" charset="-78"/>
              </a:rPr>
              <a:t>PEEP</a:t>
            </a:r>
            <a:r>
              <a:rPr lang="en-CA" sz="2400" dirty="0" smtClean="0">
                <a:cs typeface="B Zar" pitchFamily="2" charset="-78"/>
              </a:rPr>
              <a:t> </a:t>
            </a:r>
            <a:r>
              <a:rPr lang="ar-SA" sz="2400" dirty="0" smtClean="0">
                <a:cs typeface="B Zar" pitchFamily="2" charset="-78"/>
              </a:rPr>
              <a:t>زیاد </a:t>
            </a:r>
            <a:endParaRPr lang="fa-IR" sz="2400" dirty="0" smtClean="0">
              <a:cs typeface="B Zar" pitchFamily="2" charset="-78"/>
            </a:endParaRPr>
          </a:p>
          <a:p>
            <a:pPr algn="just" rtl="1"/>
            <a:r>
              <a:rPr lang="ar-SA" sz="2400" dirty="0" smtClean="0">
                <a:cs typeface="B Zar" pitchFamily="2" charset="-78"/>
              </a:rPr>
              <a:t>وغیرقابل ارزیاب</a:t>
            </a:r>
            <a:r>
              <a:rPr lang="fa-IR" sz="2400" dirty="0" smtClean="0">
                <a:cs typeface="B Zar" pitchFamily="2" charset="-78"/>
              </a:rPr>
              <a:t>ی است</a:t>
            </a:r>
            <a:endParaRPr lang="en-US" sz="2400" dirty="0" smtClean="0">
              <a:cs typeface="B Zar" pitchFamily="2" charset="-78"/>
            </a:endParaRPr>
          </a:p>
          <a:p>
            <a:pPr algn="just" rtl="1"/>
            <a:endParaRPr lang="en-US" sz="2400" dirty="0" smtClean="0">
              <a:cs typeface="B Zar" pitchFamily="2" charset="-78"/>
            </a:endParaRPr>
          </a:p>
          <a:p>
            <a:pPr algn="just" rtl="1"/>
            <a:endParaRPr lang="en-US" sz="2400" dirty="0" smtClean="0">
              <a:cs typeface="B Zar" pitchFamily="2" charset="-78"/>
            </a:endParaRPr>
          </a:p>
          <a:p>
            <a:pPr algn="just" rtl="1"/>
            <a:endParaRPr lang="fa-IR" sz="2400" dirty="0" smtClean="0">
              <a:cs typeface="B Zar" pitchFamily="2" charset="-78"/>
            </a:endParaRPr>
          </a:p>
          <a:p>
            <a:pPr algn="just" rtl="1"/>
            <a:endParaRPr lang="fa-IR" sz="2400" dirty="0" smtClean="0">
              <a:cs typeface="B Zar" pitchFamily="2" charset="-78"/>
            </a:endParaRPr>
          </a:p>
          <a:p>
            <a:pPr algn="just" rtl="1"/>
            <a:endParaRPr lang="fa-IR" sz="2400" dirty="0" smtClean="0">
              <a:cs typeface="B Zar" pitchFamily="2" charset="-78"/>
            </a:endParaRPr>
          </a:p>
          <a:p>
            <a:pPr algn="just" rtl="1"/>
            <a:endParaRPr lang="fa-IR" sz="2400" dirty="0" smtClean="0">
              <a:cs typeface="B Zar" pitchFamily="2" charset="-78"/>
            </a:endParaRPr>
          </a:p>
          <a:p>
            <a:pPr algn="just" rtl="1"/>
            <a:endParaRPr lang="en-US" sz="2400" dirty="0" smtClean="0">
              <a:cs typeface="B Zar" pitchFamily="2" charset="-78"/>
            </a:endParaRPr>
          </a:p>
          <a:p>
            <a:pPr algn="just" rtl="1"/>
            <a:endParaRPr lang="en-US" sz="2400" dirty="0">
              <a:cs typeface="B Zar" pitchFamily="2" charset="-78"/>
            </a:endParaRPr>
          </a:p>
        </p:txBody>
      </p:sp>
      <p:pic>
        <p:nvPicPr>
          <p:cNvPr id="4098" name="Picture 2" descr="C:\Users\dell\Desktop\CPAP\download (23).jpg"/>
          <p:cNvPicPr>
            <a:picLocks noChangeAspect="1" noChangeArrowheads="1"/>
          </p:cNvPicPr>
          <p:nvPr/>
        </p:nvPicPr>
        <p:blipFill>
          <a:blip r:embed="rId2"/>
          <a:srcRect/>
          <a:stretch>
            <a:fillRect/>
          </a:stretch>
        </p:blipFill>
        <p:spPr bwMode="auto">
          <a:xfrm>
            <a:off x="2287588" y="1570038"/>
            <a:ext cx="2486025" cy="1838325"/>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099" name="Picture 3" descr="C:\Users\dell\Desktop\CPAP\images (9).jpg"/>
          <p:cNvPicPr>
            <a:picLocks noChangeAspect="1" noChangeArrowheads="1"/>
          </p:cNvPicPr>
          <p:nvPr/>
        </p:nvPicPr>
        <p:blipFill>
          <a:blip r:embed="rId3">
            <a:lum bright="-10000"/>
          </a:blip>
          <a:srcRect/>
          <a:stretch>
            <a:fillRect/>
          </a:stretch>
        </p:blipFill>
        <p:spPr bwMode="auto">
          <a:xfrm>
            <a:off x="2281238" y="3817939"/>
            <a:ext cx="2430462" cy="1935162"/>
          </a:xfrm>
          <a:prstGeom prst="roundRect">
            <a:avLst>
              <a:gd name="adj" fmla="val 11111"/>
            </a:avLst>
          </a:prstGeom>
          <a:ln w="190500" cap="rnd">
            <a:solidFill>
              <a:schemeClr val="accent1">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pPr rtl="1"/>
            <a:r>
              <a:rPr lang="fa-IR" sz="2800" dirty="0" smtClean="0">
                <a:cs typeface="2  Titr" pitchFamily="2" charset="-78"/>
              </a:rPr>
              <a:t>مقایسه در مقاومت و فشار راه هوایی</a:t>
            </a:r>
            <a:endParaRPr lang="en-US" sz="2800" dirty="0">
              <a:cs typeface="2  Titr" pitchFamily="2" charset="-78"/>
            </a:endParaRPr>
          </a:p>
        </p:txBody>
      </p:sp>
      <p:grpSp>
        <p:nvGrpSpPr>
          <p:cNvPr id="7" name="그룹 6">
            <a:extLst>
              <a:ext uri="{FF2B5EF4-FFF2-40B4-BE49-F238E27FC236}">
                <a16:creationId xmlns="" xmlns:a16="http://schemas.microsoft.com/office/drawing/2014/main" id="{583391C6-DF22-4B72-8A88-4DCAF7B6F2BB}"/>
              </a:ext>
            </a:extLst>
          </p:cNvPr>
          <p:cNvGrpSpPr/>
          <p:nvPr/>
        </p:nvGrpSpPr>
        <p:grpSpPr>
          <a:xfrm>
            <a:off x="2968625" y="3832971"/>
            <a:ext cx="4229100" cy="1394641"/>
            <a:chOff x="2968625" y="3832971"/>
            <a:chExt cx="4229100" cy="1394641"/>
          </a:xfrm>
        </p:grpSpPr>
        <p:sp>
          <p:nvSpPr>
            <p:cNvPr id="8" name="사각형: 둥근 모서리 7">
              <a:extLst>
                <a:ext uri="{FF2B5EF4-FFF2-40B4-BE49-F238E27FC236}">
                  <a16:creationId xmlns="" xmlns:a16="http://schemas.microsoft.com/office/drawing/2014/main" id="{6284EBB8-1F71-4C4D-A122-DB3A322E68AF}"/>
                </a:ext>
              </a:extLst>
            </p:cNvPr>
            <p:cNvSpPr/>
            <p:nvPr/>
          </p:nvSpPr>
          <p:spPr>
            <a:xfrm>
              <a:off x="3482975" y="4347321"/>
              <a:ext cx="3714750" cy="88029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a:extLst>
                <a:ext uri="{FF2B5EF4-FFF2-40B4-BE49-F238E27FC236}">
                  <a16:creationId xmlns="" xmlns:a16="http://schemas.microsoft.com/office/drawing/2014/main" id="{5B2C4346-BC28-49CE-AAEC-834AACDC6F19}"/>
                </a:ext>
              </a:extLst>
            </p:cNvPr>
            <p:cNvSpPr/>
            <p:nvPr/>
          </p:nvSpPr>
          <p:spPr>
            <a:xfrm>
              <a:off x="2968625" y="3832971"/>
              <a:ext cx="1028700" cy="1028700"/>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타원 9">
              <a:extLst>
                <a:ext uri="{FF2B5EF4-FFF2-40B4-BE49-F238E27FC236}">
                  <a16:creationId xmlns="" xmlns:a16="http://schemas.microsoft.com/office/drawing/2014/main" id="{FDA05A15-6E73-4D1B-9339-613005C860DE}"/>
                </a:ext>
              </a:extLst>
            </p:cNvPr>
            <p:cNvSpPr/>
            <p:nvPr/>
          </p:nvSpPr>
          <p:spPr>
            <a:xfrm>
              <a:off x="3044825" y="3909171"/>
              <a:ext cx="876300" cy="8763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그룹 10">
            <a:extLst>
              <a:ext uri="{FF2B5EF4-FFF2-40B4-BE49-F238E27FC236}">
                <a16:creationId xmlns="" xmlns:a16="http://schemas.microsoft.com/office/drawing/2014/main" id="{8441329A-61DC-4C40-837C-B90690757ED1}"/>
              </a:ext>
            </a:extLst>
          </p:cNvPr>
          <p:cNvGrpSpPr/>
          <p:nvPr/>
        </p:nvGrpSpPr>
        <p:grpSpPr>
          <a:xfrm>
            <a:off x="4956175" y="2840728"/>
            <a:ext cx="4152900" cy="1304677"/>
            <a:chOff x="4956175" y="2840728"/>
            <a:chExt cx="4152900" cy="1304677"/>
          </a:xfrm>
        </p:grpSpPr>
        <p:sp>
          <p:nvSpPr>
            <p:cNvPr id="12" name="사각형: 둥근 모서리 11">
              <a:extLst>
                <a:ext uri="{FF2B5EF4-FFF2-40B4-BE49-F238E27FC236}">
                  <a16:creationId xmlns="" xmlns:a16="http://schemas.microsoft.com/office/drawing/2014/main" id="{7032C449-E707-4371-994F-D1E84FA100FB}"/>
                </a:ext>
              </a:extLst>
            </p:cNvPr>
            <p:cNvSpPr/>
            <p:nvPr/>
          </p:nvSpPr>
          <p:spPr>
            <a:xfrm>
              <a:off x="5394325" y="3265114"/>
              <a:ext cx="3714750" cy="88029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 xmlns:a16="http://schemas.microsoft.com/office/drawing/2014/main" id="{3C8CD64E-C502-44E3-AD2E-B5F1657DAAC5}"/>
                </a:ext>
              </a:extLst>
            </p:cNvPr>
            <p:cNvSpPr/>
            <p:nvPr/>
          </p:nvSpPr>
          <p:spPr>
            <a:xfrm>
              <a:off x="4956175" y="2840728"/>
              <a:ext cx="876300" cy="8763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그룹 14">
            <a:extLst>
              <a:ext uri="{FF2B5EF4-FFF2-40B4-BE49-F238E27FC236}">
                <a16:creationId xmlns="" xmlns:a16="http://schemas.microsoft.com/office/drawing/2014/main" id="{69DB235F-C16F-4D43-9CE7-1CE9032EF4A7}"/>
              </a:ext>
            </a:extLst>
          </p:cNvPr>
          <p:cNvGrpSpPr/>
          <p:nvPr/>
        </p:nvGrpSpPr>
        <p:grpSpPr>
          <a:xfrm>
            <a:off x="6867525" y="1738471"/>
            <a:ext cx="4152900" cy="1324727"/>
            <a:chOff x="6867525" y="1738471"/>
            <a:chExt cx="4152900" cy="1324727"/>
          </a:xfrm>
        </p:grpSpPr>
        <p:sp>
          <p:nvSpPr>
            <p:cNvPr id="16" name="사각형: 둥근 모서리 15">
              <a:extLst>
                <a:ext uri="{FF2B5EF4-FFF2-40B4-BE49-F238E27FC236}">
                  <a16:creationId xmlns="" xmlns:a16="http://schemas.microsoft.com/office/drawing/2014/main" id="{F74AD625-720C-40FB-A46E-D3BF5B5EA88A}"/>
                </a:ext>
              </a:extLst>
            </p:cNvPr>
            <p:cNvSpPr/>
            <p:nvPr/>
          </p:nvSpPr>
          <p:spPr>
            <a:xfrm>
              <a:off x="7305675" y="2182907"/>
              <a:ext cx="3714750" cy="88029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a:extLst>
                <a:ext uri="{FF2B5EF4-FFF2-40B4-BE49-F238E27FC236}">
                  <a16:creationId xmlns="" xmlns:a16="http://schemas.microsoft.com/office/drawing/2014/main" id="{C56FBDC7-B13C-4997-87DD-5C71C1469E6A}"/>
                </a:ext>
              </a:extLst>
            </p:cNvPr>
            <p:cNvSpPr/>
            <p:nvPr/>
          </p:nvSpPr>
          <p:spPr>
            <a:xfrm>
              <a:off x="6867525" y="1738471"/>
              <a:ext cx="876300" cy="87630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0" name="원호 19">
            <a:extLst>
              <a:ext uri="{FF2B5EF4-FFF2-40B4-BE49-F238E27FC236}">
                <a16:creationId xmlns="" xmlns:a16="http://schemas.microsoft.com/office/drawing/2014/main" id="{AA29C448-CE42-4EE5-A6FA-68A644FDC160}"/>
              </a:ext>
            </a:extLst>
          </p:cNvPr>
          <p:cNvSpPr/>
          <p:nvPr/>
        </p:nvSpPr>
        <p:spPr>
          <a:xfrm>
            <a:off x="3375666" y="2777378"/>
            <a:ext cx="2513317" cy="2513317"/>
          </a:xfrm>
          <a:prstGeom prst="arc">
            <a:avLst>
              <a:gd name="adj1" fmla="val 11679425"/>
              <a:gd name="adj2" fmla="val 16945678"/>
            </a:avLst>
          </a:prstGeom>
          <a:ln w="1905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1" name="원호 20">
            <a:extLst>
              <a:ext uri="{FF2B5EF4-FFF2-40B4-BE49-F238E27FC236}">
                <a16:creationId xmlns="" xmlns:a16="http://schemas.microsoft.com/office/drawing/2014/main" id="{9B6A0A7D-D318-4024-BFE0-46F2520B5B2A}"/>
              </a:ext>
            </a:extLst>
          </p:cNvPr>
          <p:cNvSpPr/>
          <p:nvPr/>
        </p:nvSpPr>
        <p:spPr>
          <a:xfrm>
            <a:off x="5236215" y="1721785"/>
            <a:ext cx="2513317" cy="2513317"/>
          </a:xfrm>
          <a:prstGeom prst="arc">
            <a:avLst>
              <a:gd name="adj1" fmla="val 11679425"/>
              <a:gd name="adj2" fmla="val 16945678"/>
            </a:avLst>
          </a:prstGeom>
          <a:ln w="1905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2" name="화살표: 위쪽 21">
            <a:extLst>
              <a:ext uri="{FF2B5EF4-FFF2-40B4-BE49-F238E27FC236}">
                <a16:creationId xmlns="" xmlns:a16="http://schemas.microsoft.com/office/drawing/2014/main" id="{8F14F4CF-7227-45ED-A2AA-71F75FDA6C4D}"/>
              </a:ext>
            </a:extLst>
          </p:cNvPr>
          <p:cNvSpPr/>
          <p:nvPr/>
        </p:nvSpPr>
        <p:spPr>
          <a:xfrm>
            <a:off x="9448801" y="1066801"/>
            <a:ext cx="1562100" cy="2032000"/>
          </a:xfrm>
          <a:prstGeom prst="up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 xmlns:a16="http://schemas.microsoft.com/office/drawing/2014/main" id="{6310CF9D-1D6D-4554-BFB4-90C274BBCEE8}"/>
              </a:ext>
            </a:extLst>
          </p:cNvPr>
          <p:cNvSpPr txBox="1"/>
          <p:nvPr/>
        </p:nvSpPr>
        <p:spPr>
          <a:xfrm>
            <a:off x="7978135" y="2515949"/>
            <a:ext cx="2567324" cy="461665"/>
          </a:xfrm>
          <a:prstGeom prst="rect">
            <a:avLst/>
          </a:prstGeom>
          <a:noFill/>
        </p:spPr>
        <p:txBody>
          <a:bodyPr wrap="square" rtlCol="0">
            <a:spAutoFit/>
          </a:bodyPr>
          <a:lstStyle/>
          <a:p>
            <a:pPr algn="ctr"/>
            <a:r>
              <a:rPr lang="fa-IR" altLang="ko-KR" sz="2400" dirty="0" smtClean="0">
                <a:solidFill>
                  <a:schemeClr val="tx1">
                    <a:lumMod val="85000"/>
                    <a:lumOff val="15000"/>
                  </a:schemeClr>
                </a:solidFill>
                <a:cs typeface="2  Zaman" pitchFamily="2" charset="-78"/>
              </a:rPr>
              <a:t>رم کانولا</a:t>
            </a:r>
            <a:endParaRPr lang="ko-KR" altLang="en-US" sz="2400" dirty="0">
              <a:solidFill>
                <a:schemeClr val="tx1">
                  <a:lumMod val="85000"/>
                  <a:lumOff val="15000"/>
                </a:schemeClr>
              </a:solidFill>
              <a:cs typeface="2  Zaman" pitchFamily="2" charset="-78"/>
            </a:endParaRPr>
          </a:p>
        </p:txBody>
      </p:sp>
      <p:sp>
        <p:nvSpPr>
          <p:cNvPr id="27" name="TextBox 26">
            <a:extLst>
              <a:ext uri="{FF2B5EF4-FFF2-40B4-BE49-F238E27FC236}">
                <a16:creationId xmlns="" xmlns:a16="http://schemas.microsoft.com/office/drawing/2014/main" id="{F600E8BC-5753-4F4C-9529-3E5D952F6B46}"/>
              </a:ext>
            </a:extLst>
          </p:cNvPr>
          <p:cNvSpPr txBox="1"/>
          <p:nvPr/>
        </p:nvSpPr>
        <p:spPr>
          <a:xfrm>
            <a:off x="6067842" y="3600427"/>
            <a:ext cx="2567324" cy="369332"/>
          </a:xfrm>
          <a:prstGeom prst="rect">
            <a:avLst/>
          </a:prstGeom>
          <a:noFill/>
        </p:spPr>
        <p:txBody>
          <a:bodyPr wrap="square" rtlCol="0">
            <a:spAutoFit/>
          </a:bodyPr>
          <a:lstStyle/>
          <a:p>
            <a:r>
              <a:rPr lang="fa-IR" altLang="ko-KR" dirty="0" smtClean="0">
                <a:solidFill>
                  <a:schemeClr val="tx1">
                    <a:lumMod val="85000"/>
                    <a:lumOff val="15000"/>
                  </a:schemeClr>
                </a:solidFill>
                <a:cs typeface="2  Zaman" pitchFamily="2" charset="-78"/>
              </a:rPr>
              <a:t>پرونگ دو طرفه کوتاه بینی </a:t>
            </a:r>
            <a:endParaRPr lang="ko-KR" altLang="en-US" dirty="0">
              <a:solidFill>
                <a:schemeClr val="tx1">
                  <a:lumMod val="85000"/>
                  <a:lumOff val="15000"/>
                </a:schemeClr>
              </a:solidFill>
              <a:cs typeface="2  Zaman" pitchFamily="2" charset="-78"/>
            </a:endParaRPr>
          </a:p>
        </p:txBody>
      </p:sp>
      <p:sp>
        <p:nvSpPr>
          <p:cNvPr id="30" name="TextBox 29">
            <a:extLst>
              <a:ext uri="{FF2B5EF4-FFF2-40B4-BE49-F238E27FC236}">
                <a16:creationId xmlns="" xmlns:a16="http://schemas.microsoft.com/office/drawing/2014/main" id="{24788494-FEDD-4395-8468-3504E0F6AEB6}"/>
              </a:ext>
            </a:extLst>
          </p:cNvPr>
          <p:cNvSpPr txBox="1"/>
          <p:nvPr/>
        </p:nvSpPr>
        <p:spPr>
          <a:xfrm>
            <a:off x="4157550" y="4684905"/>
            <a:ext cx="2567324" cy="523220"/>
          </a:xfrm>
          <a:prstGeom prst="rect">
            <a:avLst/>
          </a:prstGeom>
          <a:noFill/>
        </p:spPr>
        <p:txBody>
          <a:bodyPr wrap="square" rtlCol="0">
            <a:spAutoFit/>
          </a:bodyPr>
          <a:lstStyle/>
          <a:p>
            <a:pPr algn="r" rtl="1"/>
            <a:r>
              <a:rPr lang="fa-IR" altLang="ko-KR" sz="2800" dirty="0" smtClean="0">
                <a:solidFill>
                  <a:schemeClr val="tx1">
                    <a:lumMod val="85000"/>
                    <a:lumOff val="15000"/>
                  </a:schemeClr>
                </a:solidFill>
                <a:cs typeface="2  Zaman" pitchFamily="2" charset="-78"/>
              </a:rPr>
              <a:t>ماسک بینی</a:t>
            </a:r>
            <a:endParaRPr lang="ko-KR" altLang="en-US" sz="2800" dirty="0">
              <a:solidFill>
                <a:schemeClr val="tx1">
                  <a:lumMod val="85000"/>
                  <a:lumOff val="15000"/>
                </a:schemeClr>
              </a:solidFill>
              <a:cs typeface="2  Zaman" pitchFamily="2" charset="-78"/>
            </a:endParaRPr>
          </a:p>
        </p:txBody>
      </p:sp>
      <p:sp>
        <p:nvSpPr>
          <p:cNvPr id="33" name="TextBox 32">
            <a:extLst>
              <a:ext uri="{FF2B5EF4-FFF2-40B4-BE49-F238E27FC236}">
                <a16:creationId xmlns="" xmlns:a16="http://schemas.microsoft.com/office/drawing/2014/main" id="{0E38A755-B005-4703-B590-A780BDBC60CC}"/>
              </a:ext>
            </a:extLst>
          </p:cNvPr>
          <p:cNvSpPr txBox="1"/>
          <p:nvPr/>
        </p:nvSpPr>
        <p:spPr>
          <a:xfrm>
            <a:off x="2247258" y="5769384"/>
            <a:ext cx="2567324" cy="276999"/>
          </a:xfrm>
          <a:prstGeom prst="rect">
            <a:avLst/>
          </a:prstGeom>
          <a:noFill/>
        </p:spPr>
        <p:txBody>
          <a:bodyPr wrap="square" rtlCol="0">
            <a:spAutoFit/>
          </a:bodyPr>
          <a:lstStyle/>
          <a:p>
            <a:endParaRPr lang="ko-KR" altLang="en-US" sz="1200" dirty="0">
              <a:solidFill>
                <a:schemeClr val="tx1">
                  <a:lumMod val="85000"/>
                  <a:lumOff val="15000"/>
                </a:schemeClr>
              </a:solidFill>
              <a:cs typeface="Arial" pitchFamily="34" charset="0"/>
            </a:endParaRPr>
          </a:p>
        </p:txBody>
      </p:sp>
      <p:sp>
        <p:nvSpPr>
          <p:cNvPr id="35" name="화살표: 위쪽 34">
            <a:extLst>
              <a:ext uri="{FF2B5EF4-FFF2-40B4-BE49-F238E27FC236}">
                <a16:creationId xmlns="" xmlns:a16="http://schemas.microsoft.com/office/drawing/2014/main" id="{18EC1C68-3D70-4AFC-ABD3-BD212C560E19}"/>
              </a:ext>
            </a:extLst>
          </p:cNvPr>
          <p:cNvSpPr/>
          <p:nvPr/>
        </p:nvSpPr>
        <p:spPr>
          <a:xfrm>
            <a:off x="8115300" y="2908300"/>
            <a:ext cx="1308100" cy="1714500"/>
          </a:xfrm>
          <a:prstGeom prst="up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화살표: 위쪽 35">
            <a:extLst>
              <a:ext uri="{FF2B5EF4-FFF2-40B4-BE49-F238E27FC236}">
                <a16:creationId xmlns="" xmlns:a16="http://schemas.microsoft.com/office/drawing/2014/main" id="{7EF7E64D-CE62-4606-AF2B-9D725560F5C6}"/>
              </a:ext>
            </a:extLst>
          </p:cNvPr>
          <p:cNvSpPr/>
          <p:nvPr/>
        </p:nvSpPr>
        <p:spPr>
          <a:xfrm>
            <a:off x="6594795" y="4034036"/>
            <a:ext cx="1114105" cy="1388864"/>
          </a:xfrm>
          <a:prstGeom prst="upArrow">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ed Rectangle 27">
            <a:extLst>
              <a:ext uri="{FF2B5EF4-FFF2-40B4-BE49-F238E27FC236}">
                <a16:creationId xmlns="" xmlns:a16="http://schemas.microsoft.com/office/drawing/2014/main" id="{2E9662B5-9E03-4931-8D97-97A89BEC5055}"/>
              </a:ext>
            </a:extLst>
          </p:cNvPr>
          <p:cNvSpPr/>
          <p:nvPr/>
        </p:nvSpPr>
        <p:spPr>
          <a:xfrm>
            <a:off x="1348802" y="5256915"/>
            <a:ext cx="429110" cy="32961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TextBox 41"/>
          <p:cNvSpPr txBox="1"/>
          <p:nvPr/>
        </p:nvSpPr>
        <p:spPr>
          <a:xfrm>
            <a:off x="9867900" y="2019300"/>
            <a:ext cx="723900" cy="830997"/>
          </a:xfrm>
          <a:prstGeom prst="rect">
            <a:avLst/>
          </a:prstGeom>
          <a:noFill/>
        </p:spPr>
        <p:txBody>
          <a:bodyPr wrap="square" rtlCol="0">
            <a:spAutoFit/>
          </a:bodyPr>
          <a:lstStyle/>
          <a:p>
            <a:pPr algn="ctr"/>
            <a:r>
              <a:rPr lang="fa-IR" sz="1600" dirty="0" smtClean="0">
                <a:cs typeface="2  Titr" pitchFamily="2" charset="-78"/>
              </a:rPr>
              <a:t>مقاومت</a:t>
            </a:r>
          </a:p>
          <a:p>
            <a:pPr algn="ctr"/>
            <a:r>
              <a:rPr lang="fa-IR" sz="1600" dirty="0" smtClean="0">
                <a:cs typeface="2  Titr" pitchFamily="2" charset="-78"/>
              </a:rPr>
              <a:t>افت فشار</a:t>
            </a:r>
          </a:p>
        </p:txBody>
      </p:sp>
      <p:sp>
        <p:nvSpPr>
          <p:cNvPr id="43" name="TextBox 42"/>
          <p:cNvSpPr txBox="1"/>
          <p:nvPr/>
        </p:nvSpPr>
        <p:spPr>
          <a:xfrm>
            <a:off x="6756400" y="4381500"/>
            <a:ext cx="749300" cy="830997"/>
          </a:xfrm>
          <a:prstGeom prst="rect">
            <a:avLst/>
          </a:prstGeom>
          <a:noFill/>
        </p:spPr>
        <p:txBody>
          <a:bodyPr wrap="square" rtlCol="0">
            <a:spAutoFit/>
          </a:bodyPr>
          <a:lstStyle/>
          <a:p>
            <a:pPr algn="ctr"/>
            <a:r>
              <a:rPr lang="fa-IR" sz="1600" dirty="0" smtClean="0">
                <a:cs typeface="2  Titr" pitchFamily="2" charset="-78"/>
              </a:rPr>
              <a:t>مقاومت</a:t>
            </a:r>
          </a:p>
          <a:p>
            <a:pPr algn="ctr"/>
            <a:r>
              <a:rPr lang="fa-IR" sz="1600" dirty="0" smtClean="0">
                <a:cs typeface="2  Titr" pitchFamily="2" charset="-78"/>
              </a:rPr>
              <a:t>افت فشار</a:t>
            </a:r>
          </a:p>
        </p:txBody>
      </p:sp>
      <p:sp>
        <p:nvSpPr>
          <p:cNvPr id="44" name="TextBox 43"/>
          <p:cNvSpPr txBox="1"/>
          <p:nvPr/>
        </p:nvSpPr>
        <p:spPr>
          <a:xfrm>
            <a:off x="8382000" y="3454400"/>
            <a:ext cx="774700" cy="830997"/>
          </a:xfrm>
          <a:prstGeom prst="rect">
            <a:avLst/>
          </a:prstGeom>
          <a:noFill/>
        </p:spPr>
        <p:txBody>
          <a:bodyPr wrap="square" rtlCol="0">
            <a:spAutoFit/>
          </a:bodyPr>
          <a:lstStyle/>
          <a:p>
            <a:pPr algn="ctr"/>
            <a:r>
              <a:rPr lang="fa-IR" sz="1600" dirty="0" smtClean="0">
                <a:cs typeface="2  Titr" pitchFamily="2" charset="-78"/>
              </a:rPr>
              <a:t>مقاومت</a:t>
            </a:r>
          </a:p>
          <a:p>
            <a:pPr algn="ctr"/>
            <a:r>
              <a:rPr lang="fa-IR" sz="1600" dirty="0" smtClean="0">
                <a:cs typeface="2  Titr" pitchFamily="2" charset="-78"/>
              </a:rPr>
              <a:t>افت فشار</a:t>
            </a:r>
          </a:p>
        </p:txBody>
      </p:sp>
      <p:pic>
        <p:nvPicPr>
          <p:cNvPr id="4097" name="Picture 1" descr="C:\Users\dell\Desktop\CPAP\images (9).jpg"/>
          <p:cNvPicPr>
            <a:picLocks noChangeAspect="1" noChangeArrowheads="1"/>
          </p:cNvPicPr>
          <p:nvPr/>
        </p:nvPicPr>
        <p:blipFill>
          <a:blip r:embed="rId2"/>
          <a:srcRect l="12667" t="21556" r="17407" b="19185"/>
          <a:stretch>
            <a:fillRect/>
          </a:stretch>
        </p:blipFill>
        <p:spPr bwMode="auto">
          <a:xfrm>
            <a:off x="6284468" y="1384300"/>
            <a:ext cx="1678432" cy="1422400"/>
          </a:xfrm>
          <a:prstGeom prst="ellipse">
            <a:avLst/>
          </a:prstGeom>
          <a:ln>
            <a:noFill/>
          </a:ln>
          <a:effectLst>
            <a:softEdge rad="112500"/>
          </a:effectLst>
        </p:spPr>
      </p:pic>
      <p:pic>
        <p:nvPicPr>
          <p:cNvPr id="4098" name="Picture 2" descr="C:\Users\dell\Desktop\CPAP\images (10).jpg"/>
          <p:cNvPicPr>
            <a:picLocks noChangeAspect="1" noChangeArrowheads="1"/>
          </p:cNvPicPr>
          <p:nvPr/>
        </p:nvPicPr>
        <p:blipFill>
          <a:blip r:embed="rId3"/>
          <a:srcRect l="23958" t="13452" r="22396" b="21574"/>
          <a:stretch>
            <a:fillRect/>
          </a:stretch>
        </p:blipFill>
        <p:spPr bwMode="auto">
          <a:xfrm>
            <a:off x="2612231" y="3568700"/>
            <a:ext cx="1553369" cy="1447800"/>
          </a:xfrm>
          <a:prstGeom prst="ellipse">
            <a:avLst/>
          </a:prstGeom>
          <a:ln>
            <a:noFill/>
          </a:ln>
          <a:effectLst>
            <a:softEdge rad="112500"/>
          </a:effectLst>
        </p:spPr>
      </p:pic>
      <p:pic>
        <p:nvPicPr>
          <p:cNvPr id="4099" name="Picture 3" descr="C:\Users\dell\Desktop\CPAP\download (18).jpg"/>
          <p:cNvPicPr>
            <a:picLocks noChangeAspect="1" noChangeArrowheads="1"/>
          </p:cNvPicPr>
          <p:nvPr/>
        </p:nvPicPr>
        <p:blipFill>
          <a:blip r:embed="rId4"/>
          <a:srcRect l="5555" t="13852" r="2593" b="15630"/>
          <a:stretch>
            <a:fillRect/>
          </a:stretch>
        </p:blipFill>
        <p:spPr bwMode="auto">
          <a:xfrm>
            <a:off x="4316187" y="2527300"/>
            <a:ext cx="1710444" cy="1313180"/>
          </a:xfrm>
          <a:prstGeom prst="ellipse">
            <a:avLst/>
          </a:prstGeom>
          <a:ln>
            <a:noFill/>
          </a:ln>
          <a:effectLst>
            <a:softEdge rad="112500"/>
          </a:effectLst>
        </p:spPr>
      </p:pic>
    </p:spTree>
    <p:extLst>
      <p:ext uri="{BB962C8B-B14F-4D97-AF65-F5344CB8AC3E}">
        <p14:creationId xmlns="" xmlns:p14="http://schemas.microsoft.com/office/powerpoint/2010/main" val="184736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5300" y="635000"/>
            <a:ext cx="9918700" cy="3785652"/>
          </a:xfrm>
          <a:prstGeom prst="rect">
            <a:avLst/>
          </a:prstGeom>
          <a:noFill/>
        </p:spPr>
        <p:txBody>
          <a:bodyPr wrap="square" rtlCol="0">
            <a:spAutoFit/>
          </a:bodyPr>
          <a:lstStyle/>
          <a:p>
            <a:pPr algn="just" rtl="1"/>
            <a:r>
              <a:rPr lang="en-US" sz="2400" dirty="0" smtClean="0">
                <a:latin typeface="Cambria" pitchFamily="18" charset="0"/>
                <a:cs typeface="B Zar" pitchFamily="2" charset="-78"/>
              </a:rPr>
              <a:t>Cyclic Non Invasive</a:t>
            </a:r>
            <a:r>
              <a:rPr lang="fa-IR" sz="2400" dirty="0" smtClean="0">
                <a:latin typeface="Cambria" pitchFamily="18" charset="0"/>
                <a:cs typeface="B Zar" pitchFamily="2" charset="-78"/>
              </a:rPr>
              <a:t>(</a:t>
            </a:r>
            <a:r>
              <a:rPr lang="en-US" sz="2400" dirty="0" err="1" smtClean="0">
                <a:latin typeface="Cambria" pitchFamily="18" charset="0"/>
                <a:cs typeface="B Zar" pitchFamily="2" charset="-78"/>
              </a:rPr>
              <a:t>Bilevel</a:t>
            </a:r>
            <a:r>
              <a:rPr lang="fa-IR" sz="2400" dirty="0" smtClean="0">
                <a:latin typeface="Cambria" pitchFamily="18" charset="0"/>
                <a:cs typeface="B Zar" pitchFamily="2" charset="-78"/>
              </a:rPr>
              <a:t>)</a:t>
            </a:r>
          </a:p>
          <a:p>
            <a:pPr algn="just" rtl="1"/>
            <a:r>
              <a:rPr lang="en-US" sz="2400" dirty="0" err="1" smtClean="0">
                <a:latin typeface="Cambria" pitchFamily="18" charset="0"/>
                <a:cs typeface="B Zar" pitchFamily="2" charset="-78"/>
              </a:rPr>
              <a:t>BiPAP</a:t>
            </a:r>
            <a:r>
              <a:rPr lang="en-US" sz="2400" dirty="0" smtClean="0">
                <a:latin typeface="Cambria" pitchFamily="18" charset="0"/>
                <a:cs typeface="B Zar" pitchFamily="2" charset="-78"/>
              </a:rPr>
              <a:t>-  </a:t>
            </a:r>
          </a:p>
          <a:p>
            <a:pPr algn="just" rtl="1"/>
            <a:endParaRPr lang="fa-IR" sz="2400" dirty="0" smtClean="0">
              <a:cs typeface="B Zar" pitchFamily="2" charset="-78"/>
            </a:endParaRPr>
          </a:p>
          <a:p>
            <a:pPr algn="just" rtl="1"/>
            <a:r>
              <a:rPr lang="fa-IR" sz="2400" dirty="0" smtClean="0">
                <a:cs typeface="B Zar" pitchFamily="2" charset="-78"/>
              </a:rPr>
              <a:t>روشی است که در دو سطح و به شکل </a:t>
            </a:r>
            <a:r>
              <a:rPr lang="en-US" sz="2400" dirty="0" smtClean="0">
                <a:cs typeface="B Zar" pitchFamily="2" charset="-78"/>
              </a:rPr>
              <a:t> </a:t>
            </a:r>
            <a:r>
              <a:rPr lang="en-US" sz="2400" dirty="0" smtClean="0">
                <a:latin typeface="Cambria" pitchFamily="18" charset="0"/>
                <a:cs typeface="B Zar" pitchFamily="2" charset="-78"/>
              </a:rPr>
              <a:t>time-cycled</a:t>
            </a:r>
            <a:r>
              <a:rPr lang="en-US" sz="2400" dirty="0" smtClean="0">
                <a:cs typeface="B Zar" pitchFamily="2" charset="-78"/>
              </a:rPr>
              <a:t> </a:t>
            </a:r>
            <a:r>
              <a:rPr lang="fa-IR" sz="2400" dirty="0" smtClean="0">
                <a:cs typeface="B Zar" pitchFamily="2" charset="-78"/>
              </a:rPr>
              <a:t>یا </a:t>
            </a:r>
            <a:r>
              <a:rPr lang="en-US" sz="2400" dirty="0" smtClean="0">
                <a:latin typeface="Cambria" pitchFamily="18" charset="0"/>
                <a:cs typeface="B Zar" pitchFamily="2" charset="-78"/>
              </a:rPr>
              <a:t>flow-cycled </a:t>
            </a:r>
            <a:r>
              <a:rPr lang="fa-IR" sz="2400" dirty="0" smtClean="0">
                <a:cs typeface="B Zar" pitchFamily="2" charset="-78"/>
              </a:rPr>
              <a:t>فشار مثبت را اعمال مي کند. در طی دم یک </a:t>
            </a:r>
            <a:r>
              <a:rPr lang="en-US" sz="2400" dirty="0" smtClean="0">
                <a:latin typeface="Cambria" pitchFamily="18" charset="0"/>
                <a:cs typeface="B Zar" pitchFamily="2" charset="-78"/>
              </a:rPr>
              <a:t>IPAP</a:t>
            </a:r>
            <a:r>
              <a:rPr lang="fa-IR" sz="2400" dirty="0" smtClean="0">
                <a:cs typeface="B Zar" pitchFamily="2" charset="-78"/>
              </a:rPr>
              <a:t> خوانده شده، فشار کمتری نیز در بازدم داده مي شود </a:t>
            </a:r>
            <a:r>
              <a:rPr lang="en-US" sz="2400" dirty="0" smtClean="0">
                <a:latin typeface="Cambria" pitchFamily="18" charset="0"/>
                <a:cs typeface="B Zar" pitchFamily="2" charset="-78"/>
              </a:rPr>
              <a:t>EPAP</a:t>
            </a:r>
            <a:endParaRPr lang="fa-IR" sz="2400" dirty="0" smtClean="0">
              <a:latin typeface="Cambria" pitchFamily="18" charset="0"/>
              <a:cs typeface="B Zar" pitchFamily="2" charset="-78"/>
            </a:endParaRPr>
          </a:p>
          <a:p>
            <a:pPr algn="just" rtl="1"/>
            <a:r>
              <a:rPr lang="fa-IR" sz="2400" dirty="0" smtClean="0">
                <a:cs typeface="B Zar" pitchFamily="2" charset="-78"/>
              </a:rPr>
              <a:t>چرخش دستگاه از زمان دم به بازدم یا توسط تغییرات جریان بیمار آغاز ميشود یا با زمانهای از پیش تنظیم شده مشخص خواهد شد.</a:t>
            </a:r>
          </a:p>
          <a:p>
            <a:pPr algn="just" rtl="1"/>
            <a:endParaRPr lang="fa-IR" sz="2400" dirty="0" smtClean="0">
              <a:cs typeface="B Zar" pitchFamily="2" charset="-78"/>
            </a:endParaRPr>
          </a:p>
          <a:p>
            <a:pPr algn="just" rtl="1"/>
            <a:r>
              <a:rPr lang="fa-IR" sz="2400" dirty="0" smtClean="0">
                <a:cs typeface="B Zar" pitchFamily="2" charset="-78"/>
              </a:rPr>
              <a:t>معمولا فشار دمی حدود </a:t>
            </a:r>
            <a:r>
              <a:rPr lang="en-US" sz="2400" dirty="0" smtClean="0">
                <a:latin typeface="Cambria" pitchFamily="18" charset="0"/>
                <a:cs typeface="B Zar" pitchFamily="2" charset="-78"/>
              </a:rPr>
              <a:t>CmH2O</a:t>
            </a:r>
            <a:r>
              <a:rPr lang="en-US" sz="2400" dirty="0" smtClean="0">
                <a:cs typeface="B Zar" pitchFamily="2" charset="-78"/>
              </a:rPr>
              <a:t> 10-5 </a:t>
            </a:r>
            <a:r>
              <a:rPr lang="fa-IR" sz="2400" dirty="0" smtClean="0">
                <a:cs typeface="B Zar" pitchFamily="2" charset="-78"/>
              </a:rPr>
              <a:t>تنظیم مي</a:t>
            </a:r>
            <a:r>
              <a:rPr lang="en-US" sz="2400" dirty="0" smtClean="0">
                <a:cs typeface="B Zar" pitchFamily="2" charset="-78"/>
              </a:rPr>
              <a:t> </a:t>
            </a:r>
            <a:r>
              <a:rPr lang="fa-IR" sz="2400" dirty="0" smtClean="0">
                <a:cs typeface="B Zar" pitchFamily="2" charset="-78"/>
              </a:rPr>
              <a:t>گردد</a:t>
            </a:r>
          </a:p>
          <a:p>
            <a:pPr algn="just" rtl="1"/>
            <a:r>
              <a:rPr lang="fa-IR" sz="2400" dirty="0" smtClean="0">
                <a:cs typeface="B Zar" pitchFamily="2" charset="-78"/>
              </a:rPr>
              <a:t>و فشار بازدمی حدو </a:t>
            </a:r>
            <a:r>
              <a:rPr lang="en-US" sz="2400" dirty="0" smtClean="0">
                <a:latin typeface="Cambria" pitchFamily="18" charset="0"/>
                <a:cs typeface="B Zar" pitchFamily="2" charset="-78"/>
              </a:rPr>
              <a:t>CmH2O</a:t>
            </a:r>
            <a:r>
              <a:rPr lang="en-US" sz="2400" dirty="0" smtClean="0">
                <a:cs typeface="B Zar" pitchFamily="2" charset="-78"/>
              </a:rPr>
              <a:t> 16-10 </a:t>
            </a:r>
            <a:r>
              <a:rPr lang="fa-IR" sz="2400" dirty="0" smtClean="0">
                <a:cs typeface="B Zar" pitchFamily="2" charset="-78"/>
              </a:rPr>
              <a:t>ً</a:t>
            </a:r>
            <a:r>
              <a:rPr lang="en-US" sz="2400" dirty="0" smtClean="0">
                <a:cs typeface="B Zar" pitchFamily="2" charset="-78"/>
              </a:rPr>
              <a:t> </a:t>
            </a:r>
            <a:r>
              <a:rPr lang="fa-IR" sz="2400" dirty="0" smtClean="0">
                <a:cs typeface="B Zar" pitchFamily="2" charset="-78"/>
              </a:rPr>
              <a:t>مشخص خواهد شد. </a:t>
            </a:r>
            <a:endParaRPr lang="en-US" sz="2400" dirty="0">
              <a:cs typeface="B Zar" pitchFamily="2" charset="-78"/>
            </a:endParaRPr>
          </a:p>
        </p:txBody>
      </p:sp>
      <p:pic>
        <p:nvPicPr>
          <p:cNvPr id="71682" name="Picture 2" descr="C:\Users\dell\Desktop\CPAP\k.png"/>
          <p:cNvPicPr>
            <a:picLocks noChangeAspect="1" noChangeArrowheads="1"/>
          </p:cNvPicPr>
          <p:nvPr/>
        </p:nvPicPr>
        <p:blipFill>
          <a:blip r:embed="rId2"/>
          <a:srcRect/>
          <a:stretch>
            <a:fillRect/>
          </a:stretch>
        </p:blipFill>
        <p:spPr bwMode="auto">
          <a:xfrm>
            <a:off x="2384425" y="3054350"/>
            <a:ext cx="2697163" cy="2576513"/>
          </a:xfrm>
          <a:prstGeom prst="rect">
            <a:avLst/>
          </a:prstGeom>
          <a:noFill/>
        </p:spPr>
      </p:pic>
      <p:pic>
        <p:nvPicPr>
          <p:cNvPr id="4" name="Picture 2" descr="C:\Users\dell\Desktop\CPAP\download (14).jpg"/>
          <p:cNvPicPr>
            <a:picLocks noChangeAspect="1" noChangeArrowheads="1"/>
          </p:cNvPicPr>
          <p:nvPr/>
        </p:nvPicPr>
        <p:blipFill>
          <a:blip r:embed="rId3"/>
          <a:srcRect/>
          <a:stretch>
            <a:fillRect/>
          </a:stretch>
        </p:blipFill>
        <p:spPr bwMode="auto">
          <a:xfrm>
            <a:off x="5526088" y="4548188"/>
            <a:ext cx="2333625" cy="1952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DDFE08-D1A3-4890-B395-3D514078D9E9}"/>
              </a:ext>
            </a:extLst>
          </p:cNvPr>
          <p:cNvSpPr txBox="1"/>
          <p:nvPr/>
        </p:nvSpPr>
        <p:spPr>
          <a:xfrm>
            <a:off x="2105024" y="155259"/>
            <a:ext cx="10086975" cy="830997"/>
          </a:xfrm>
          <a:prstGeom prst="rect">
            <a:avLst/>
          </a:prstGeom>
          <a:noFill/>
        </p:spPr>
        <p:txBody>
          <a:bodyPr wrap="square" rtlCol="0" anchor="ctr">
            <a:spAutoFit/>
          </a:bodyPr>
          <a:lstStyle/>
          <a:p>
            <a:pPr algn="r" rtl="1"/>
            <a:r>
              <a:rPr lang="fa-IR" altLang="ko-KR" sz="4800" dirty="0" smtClean="0">
                <a:solidFill>
                  <a:schemeClr val="tx1">
                    <a:lumMod val="75000"/>
                    <a:lumOff val="25000"/>
                  </a:schemeClr>
                </a:solidFill>
                <a:latin typeface="+mj-lt"/>
                <a:cs typeface="B Titr" pitchFamily="2" charset="-78"/>
              </a:rPr>
              <a:t>کاربرد </a:t>
            </a:r>
            <a:r>
              <a:rPr lang="en-US" altLang="ko-KR" sz="4800" dirty="0" smtClean="0">
                <a:solidFill>
                  <a:schemeClr val="tx1">
                    <a:lumMod val="75000"/>
                    <a:lumOff val="25000"/>
                  </a:schemeClr>
                </a:solidFill>
                <a:latin typeface="Cambria" pitchFamily="18" charset="0"/>
                <a:cs typeface="B Titr" pitchFamily="2" charset="-78"/>
              </a:rPr>
              <a:t>NCPAP</a:t>
            </a:r>
            <a:endParaRPr lang="ko-KR" altLang="en-US" sz="4800" dirty="0">
              <a:solidFill>
                <a:schemeClr val="tx1">
                  <a:lumMod val="75000"/>
                  <a:lumOff val="25000"/>
                </a:schemeClr>
              </a:solidFill>
              <a:latin typeface="Cambria" pitchFamily="18" charset="0"/>
              <a:cs typeface="B Titr" pitchFamily="2" charset="-78"/>
            </a:endParaRPr>
          </a:p>
        </p:txBody>
      </p:sp>
      <p:sp>
        <p:nvSpPr>
          <p:cNvPr id="18" name="TextBox 17"/>
          <p:cNvSpPr txBox="1"/>
          <p:nvPr/>
        </p:nvSpPr>
        <p:spPr>
          <a:xfrm>
            <a:off x="2971800" y="1706880"/>
            <a:ext cx="7879080" cy="461665"/>
          </a:xfrm>
          <a:prstGeom prst="rect">
            <a:avLst/>
          </a:prstGeom>
          <a:noFill/>
        </p:spPr>
        <p:txBody>
          <a:bodyPr wrap="square" rtlCol="0">
            <a:spAutoFit/>
          </a:bodyPr>
          <a:lstStyle/>
          <a:p>
            <a:pPr algn="r" rtl="1"/>
            <a:endParaRPr lang="en-US" sz="2400" dirty="0"/>
          </a:p>
        </p:txBody>
      </p:sp>
      <p:sp>
        <p:nvSpPr>
          <p:cNvPr id="19" name="TextBox 18"/>
          <p:cNvSpPr txBox="1"/>
          <p:nvPr/>
        </p:nvSpPr>
        <p:spPr>
          <a:xfrm>
            <a:off x="1485900" y="1102360"/>
            <a:ext cx="10149840" cy="3323987"/>
          </a:xfrm>
          <a:prstGeom prst="rect">
            <a:avLst/>
          </a:prstGeom>
          <a:noFill/>
        </p:spPr>
        <p:txBody>
          <a:bodyPr wrap="square" rtlCol="0">
            <a:spAutoFit/>
          </a:bodyPr>
          <a:lstStyle/>
          <a:p>
            <a:pPr algn="just" rtl="1">
              <a:lnSpc>
                <a:spcPct val="150000"/>
              </a:lnSpc>
            </a:pPr>
            <a:r>
              <a:rPr lang="en-US" sz="2800" dirty="0" err="1" smtClean="0">
                <a:latin typeface="Cambria" pitchFamily="18" charset="0"/>
                <a:cs typeface="B Zar" pitchFamily="2" charset="-78"/>
              </a:rPr>
              <a:t>Ncpap</a:t>
            </a:r>
            <a:r>
              <a:rPr lang="fa-IR" sz="2800" dirty="0" smtClean="0">
                <a:cs typeface="B Zar" pitchFamily="2" charset="-78"/>
              </a:rPr>
              <a:t> به عنوان اولین راهکار درمان دیسترس تنفسی در نوزادان است. </a:t>
            </a:r>
          </a:p>
          <a:p>
            <a:pPr algn="just" rtl="1">
              <a:lnSpc>
                <a:spcPct val="150000"/>
              </a:lnSpc>
              <a:buFont typeface="Wingdings" pitchFamily="2" charset="2"/>
              <a:buChar char="ü"/>
            </a:pPr>
            <a:r>
              <a:rPr lang="fa-IR" sz="2800" dirty="0" smtClean="0">
                <a:cs typeface="B Zar" pitchFamily="2" charset="-78"/>
              </a:rPr>
              <a:t>بهبود اکسیژناسیون و کاهش کار تنفسی در نوزاد</a:t>
            </a:r>
          </a:p>
          <a:p>
            <a:pPr algn="just" rtl="1">
              <a:lnSpc>
                <a:spcPct val="150000"/>
              </a:lnSpc>
              <a:buFont typeface="Wingdings" pitchFamily="2" charset="2"/>
              <a:buChar char="ü"/>
            </a:pPr>
            <a:r>
              <a:rPr lang="fa-IR" sz="2800" dirty="0" smtClean="0">
                <a:cs typeface="B Zar" pitchFamily="2" charset="-78"/>
              </a:rPr>
              <a:t>حفظ ظرفیت باقیمانده یا </a:t>
            </a:r>
            <a:r>
              <a:rPr lang="en-US" sz="2800" dirty="0" smtClean="0">
                <a:latin typeface="Cambria" pitchFamily="18" charset="0"/>
                <a:cs typeface="B Zar" pitchFamily="2" charset="-78"/>
              </a:rPr>
              <a:t>FRC</a:t>
            </a:r>
            <a:r>
              <a:rPr lang="fa-IR" sz="2800" dirty="0" smtClean="0">
                <a:cs typeface="B Zar" pitchFamily="2" charset="-78"/>
              </a:rPr>
              <a:t>- افزایش ظرفیت ریه و کاهش نیاز به سورفکتانت</a:t>
            </a:r>
          </a:p>
          <a:p>
            <a:pPr algn="just" rtl="1">
              <a:lnSpc>
                <a:spcPct val="150000"/>
              </a:lnSpc>
              <a:buFont typeface="Wingdings" pitchFamily="2" charset="2"/>
              <a:buChar char="ü"/>
            </a:pPr>
            <a:r>
              <a:rPr lang="fa-IR" sz="2800" dirty="0" smtClean="0">
                <a:cs typeface="B Zar" pitchFamily="2" charset="-78"/>
              </a:rPr>
              <a:t>کاهش مقاومت راه هوایی. </a:t>
            </a:r>
            <a:r>
              <a:rPr lang="ar-SA" sz="2800" dirty="0" smtClean="0">
                <a:cs typeface="B Zar" pitchFamily="2" charset="-78"/>
              </a:rPr>
              <a:t>مانند یک استنت در راه هوایی عملکرده و باعث بازنگداشتن آن می شود</a:t>
            </a:r>
            <a:r>
              <a:rPr lang="en-CA" sz="2800" dirty="0" smtClean="0">
                <a:cs typeface="B Zar" pitchFamily="2" charset="-78"/>
              </a:rPr>
              <a:t>.</a:t>
            </a:r>
            <a:endParaRPr lang="en-US" sz="2800" dirty="0" smtClean="0">
              <a:cs typeface="B Zar" pitchFamily="2" charset="-78"/>
            </a:endParaRPr>
          </a:p>
        </p:txBody>
      </p:sp>
    </p:spTree>
    <p:extLst>
      <p:ext uri="{BB962C8B-B14F-4D97-AF65-F5344CB8AC3E}">
        <p14:creationId xmlns="" xmlns:p14="http://schemas.microsoft.com/office/powerpoint/2010/main" val="6898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1300" y="177800"/>
            <a:ext cx="9029700" cy="1815882"/>
          </a:xfrm>
          <a:prstGeom prst="rect">
            <a:avLst/>
          </a:prstGeom>
          <a:noFill/>
        </p:spPr>
        <p:txBody>
          <a:bodyPr wrap="square" rtlCol="0">
            <a:spAutoFit/>
          </a:bodyPr>
          <a:lstStyle/>
          <a:p>
            <a:pPr algn="r" rtl="1"/>
            <a:endParaRPr lang="fa-IR" sz="2800" dirty="0" smtClean="0">
              <a:cs typeface="2  Titr" pitchFamily="2" charset="-78"/>
            </a:endParaRPr>
          </a:p>
          <a:p>
            <a:pPr algn="r" rtl="1"/>
            <a:r>
              <a:rPr lang="fa-IR" sz="2800" dirty="0" smtClean="0">
                <a:cs typeface="2  Titr" pitchFamily="2" charset="-78"/>
              </a:rPr>
              <a:t> </a:t>
            </a:r>
            <a:r>
              <a:rPr lang="en-US" sz="2800" dirty="0" err="1" smtClean="0">
                <a:latin typeface="Cambria" pitchFamily="18" charset="0"/>
                <a:cs typeface="B Zar" pitchFamily="2" charset="-78"/>
              </a:rPr>
              <a:t>SiPAP</a:t>
            </a:r>
            <a:r>
              <a:rPr lang="en-US" sz="2800" dirty="0" smtClean="0">
                <a:latin typeface="Cambria" pitchFamily="18" charset="0"/>
                <a:cs typeface="B Zar" pitchFamily="2" charset="-78"/>
              </a:rPr>
              <a:t>-  </a:t>
            </a:r>
          </a:p>
          <a:p>
            <a:pPr algn="r" rtl="1"/>
            <a:endParaRPr lang="en-US" sz="2800" dirty="0" smtClean="0">
              <a:cs typeface="2  Titr" pitchFamily="2" charset="-78"/>
            </a:endParaRPr>
          </a:p>
          <a:p>
            <a:pPr algn="r" rtl="1"/>
            <a:endParaRPr lang="en-US" sz="2800" dirty="0">
              <a:cs typeface="2  Titr" pitchFamily="2" charset="-78"/>
            </a:endParaRPr>
          </a:p>
        </p:txBody>
      </p:sp>
      <p:sp>
        <p:nvSpPr>
          <p:cNvPr id="3" name="TextBox 2"/>
          <p:cNvSpPr txBox="1"/>
          <p:nvPr/>
        </p:nvSpPr>
        <p:spPr>
          <a:xfrm>
            <a:off x="889000" y="685800"/>
            <a:ext cx="10604500" cy="3785652"/>
          </a:xfrm>
          <a:prstGeom prst="rect">
            <a:avLst/>
          </a:prstGeom>
          <a:noFill/>
        </p:spPr>
        <p:txBody>
          <a:bodyPr wrap="square" rtlCol="0">
            <a:spAutoFit/>
          </a:bodyPr>
          <a:lstStyle/>
          <a:p>
            <a:pPr algn="just" rtl="1"/>
            <a:endParaRPr lang="en-US" sz="2400" dirty="0" smtClean="0">
              <a:cs typeface="B Zar" pitchFamily="2" charset="-78"/>
            </a:endParaRPr>
          </a:p>
          <a:p>
            <a:pPr algn="just" rtl="1"/>
            <a:r>
              <a:rPr lang="fa-IR" sz="2400" dirty="0" smtClean="0">
                <a:cs typeface="B Zar" pitchFamily="2" charset="-78"/>
              </a:rPr>
              <a:t>در دو سطح مجزا فشار مثبت مداوم را فراهم می کند. </a:t>
            </a:r>
            <a:endParaRPr lang="en-US" sz="2400" dirty="0" smtClean="0">
              <a:cs typeface="B Zar" pitchFamily="2" charset="-78"/>
            </a:endParaRPr>
          </a:p>
          <a:p>
            <a:pPr algn="just" rtl="1"/>
            <a:endParaRPr lang="fa-IR" sz="2400" dirty="0" smtClean="0">
              <a:cs typeface="B Zar" pitchFamily="2" charset="-78"/>
            </a:endParaRPr>
          </a:p>
          <a:p>
            <a:pPr algn="just" rtl="1"/>
            <a:r>
              <a:rPr lang="fa-IR" sz="2400" dirty="0" smtClean="0">
                <a:cs typeface="B Zar" pitchFamily="2" charset="-78"/>
              </a:rPr>
              <a:t>فشار پایه در حدود 6 تا 7 سانتیمتر آب همراه با آه </a:t>
            </a:r>
            <a:r>
              <a:rPr lang="en-US" sz="2400" dirty="0" smtClean="0">
                <a:latin typeface="Cambria" pitchFamily="18" charset="0"/>
                <a:cs typeface="B Zar" pitchFamily="2" charset="-78"/>
              </a:rPr>
              <a:t>sigh</a:t>
            </a:r>
            <a:r>
              <a:rPr lang="fa-IR" sz="2400" dirty="0" smtClean="0">
                <a:cs typeface="B Zar" pitchFamily="2" charset="-78"/>
              </a:rPr>
              <a:t> یا دوره های مختصر افزایش در حد 2تا4 سانتیمتر آب بالاتر از پایه قرار داده می شود. در حقیقت در دم و بازدم دو سطح فشار </a:t>
            </a:r>
            <a:r>
              <a:rPr lang="en-US" sz="2400" dirty="0" smtClean="0">
                <a:cs typeface="B Zar" pitchFamily="2" charset="-78"/>
              </a:rPr>
              <a:t> </a:t>
            </a:r>
            <a:r>
              <a:rPr lang="en-US" sz="2400" dirty="0" smtClean="0">
                <a:latin typeface="Cambria" pitchFamily="18" charset="0"/>
                <a:cs typeface="B Zar" pitchFamily="2" charset="-78"/>
              </a:rPr>
              <a:t>CPAP</a:t>
            </a:r>
            <a:r>
              <a:rPr lang="en-US" sz="2400" dirty="0" smtClean="0">
                <a:cs typeface="B Zar" pitchFamily="2" charset="-78"/>
              </a:rPr>
              <a:t> </a:t>
            </a:r>
            <a:r>
              <a:rPr lang="fa-IR" sz="2400" dirty="0" smtClean="0">
                <a:cs typeface="B Zar" pitchFamily="2" charset="-78"/>
              </a:rPr>
              <a:t>اعمال خواهد شد.</a:t>
            </a:r>
          </a:p>
          <a:p>
            <a:pPr algn="just" rtl="1"/>
            <a:endParaRPr lang="fa-IR" sz="2400" dirty="0" smtClean="0">
              <a:cs typeface="B Zar" pitchFamily="2" charset="-78"/>
            </a:endParaRPr>
          </a:p>
          <a:p>
            <a:pPr algn="just" rtl="1"/>
            <a:r>
              <a:rPr lang="fa-IR" sz="2400" dirty="0" smtClean="0">
                <a:cs typeface="B Zar" pitchFamily="2" charset="-78"/>
              </a:rPr>
              <a:t>این نفسها ميتوانند هماهنگ با بیمار و با درک آغاز دم نوزاد به علت تغییر در جریان یا غیرهماهنگ با بیمار با چرخه زمانی باشند</a:t>
            </a:r>
          </a:p>
          <a:p>
            <a:pPr algn="just" rtl="1"/>
            <a:endParaRPr lang="fa-IR" sz="2400" dirty="0" smtClean="0">
              <a:cs typeface="B Zar" pitchFamily="2" charset="-78"/>
            </a:endParaRPr>
          </a:p>
          <a:p>
            <a:pPr algn="just" rtl="1"/>
            <a:endParaRPr lang="en-US" sz="2400" dirty="0">
              <a:cs typeface="B Zar" pitchFamily="2" charset="-78"/>
            </a:endParaRPr>
          </a:p>
        </p:txBody>
      </p:sp>
      <p:pic>
        <p:nvPicPr>
          <p:cNvPr id="25603" name="Picture 3" descr="C:\Users\dell\Desktop\CPAP\F.png"/>
          <p:cNvPicPr>
            <a:picLocks noChangeAspect="1" noChangeArrowheads="1"/>
          </p:cNvPicPr>
          <p:nvPr/>
        </p:nvPicPr>
        <p:blipFill>
          <a:blip r:embed="rId2"/>
          <a:srcRect/>
          <a:stretch>
            <a:fillRect/>
          </a:stretch>
        </p:blipFill>
        <p:spPr bwMode="auto">
          <a:xfrm>
            <a:off x="2759075" y="3287713"/>
            <a:ext cx="1973263" cy="3178175"/>
          </a:xfrm>
          <a:prstGeom prst="rect">
            <a:avLst/>
          </a:prstGeom>
          <a:noFill/>
        </p:spPr>
      </p:pic>
      <p:pic>
        <p:nvPicPr>
          <p:cNvPr id="2050" name="Picture 2" descr="C:\Users\dell\Desktop\CPAP\9.png"/>
          <p:cNvPicPr>
            <a:picLocks noChangeAspect="1" noChangeArrowheads="1"/>
          </p:cNvPicPr>
          <p:nvPr/>
        </p:nvPicPr>
        <p:blipFill>
          <a:blip r:embed="rId3"/>
          <a:srcRect l="50956" r="11985" b="4083"/>
          <a:stretch>
            <a:fillRect/>
          </a:stretch>
        </p:blipFill>
        <p:spPr bwMode="auto">
          <a:xfrm>
            <a:off x="5613400" y="3314700"/>
            <a:ext cx="1968500" cy="2946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0" y="939800"/>
            <a:ext cx="9601200" cy="4154984"/>
          </a:xfrm>
          <a:prstGeom prst="rect">
            <a:avLst/>
          </a:prstGeom>
          <a:noFill/>
        </p:spPr>
        <p:txBody>
          <a:bodyPr wrap="square" rtlCol="0">
            <a:spAutoFit/>
          </a:bodyPr>
          <a:lstStyle/>
          <a:p>
            <a:pPr algn="just" rtl="1"/>
            <a:r>
              <a:rPr lang="fa-IR" sz="2400" dirty="0" smtClean="0">
                <a:cs typeface="B Zar" pitchFamily="2" charset="-78"/>
              </a:rPr>
              <a:t>مزایا:</a:t>
            </a:r>
          </a:p>
          <a:p>
            <a:pPr algn="just" rtl="1">
              <a:buFont typeface="Wingdings" pitchFamily="2" charset="2"/>
              <a:buChar char="ü"/>
            </a:pPr>
            <a:r>
              <a:rPr lang="fa-IR" sz="2400" dirty="0" smtClean="0">
                <a:cs typeface="B Zar" pitchFamily="2" charset="-78"/>
              </a:rPr>
              <a:t>بهبود همزمانی حرکات قفسه سینه و شکم</a:t>
            </a:r>
          </a:p>
          <a:p>
            <a:pPr algn="just" rtl="1">
              <a:buFont typeface="Wingdings" pitchFamily="2" charset="2"/>
              <a:buChar char="ü"/>
            </a:pPr>
            <a:r>
              <a:rPr lang="fa-IR" sz="2400" dirty="0" smtClean="0">
                <a:cs typeface="B Zar" pitchFamily="2" charset="-78"/>
              </a:rPr>
              <a:t>تثبیت بهتر دیواره قفسه سینه</a:t>
            </a:r>
          </a:p>
          <a:p>
            <a:pPr algn="just" rtl="1">
              <a:buFont typeface="Wingdings" pitchFamily="2" charset="2"/>
              <a:buChar char="ü"/>
            </a:pPr>
            <a:r>
              <a:rPr lang="fa-IR" sz="2400" dirty="0" smtClean="0">
                <a:cs typeface="B Zar" pitchFamily="2" charset="-78"/>
              </a:rPr>
              <a:t>کاهش مقاومت راه هوایی فوقانی</a:t>
            </a:r>
          </a:p>
          <a:p>
            <a:pPr algn="just" rtl="1"/>
            <a:r>
              <a:rPr lang="fa-IR" sz="2400" dirty="0" smtClean="0">
                <a:cs typeface="B Zar" pitchFamily="2" charset="-78"/>
              </a:rPr>
              <a:t>عوارض:</a:t>
            </a:r>
          </a:p>
          <a:p>
            <a:pPr algn="just" rtl="1"/>
            <a:r>
              <a:rPr lang="fa-IR" sz="2400" dirty="0" smtClean="0">
                <a:cs typeface="B Zar" pitchFamily="2" charset="-78"/>
              </a:rPr>
              <a:t>- تهویه غیر موثر</a:t>
            </a:r>
          </a:p>
          <a:p>
            <a:pPr algn="just" rtl="1"/>
            <a:r>
              <a:rPr lang="fa-IR" sz="2400" dirty="0" smtClean="0">
                <a:cs typeface="B Zar" pitchFamily="2" charset="-78"/>
              </a:rPr>
              <a:t>- پنوموتراکس</a:t>
            </a:r>
          </a:p>
          <a:p>
            <a:pPr algn="just" rtl="1"/>
            <a:r>
              <a:rPr lang="fa-IR" sz="2400" dirty="0" smtClean="0">
                <a:cs typeface="B Zar" pitchFamily="2" charset="-78"/>
              </a:rPr>
              <a:t>- فراهم نمودن فشارهای متفاوت در صورت باز بودن ردهان نوزاد</a:t>
            </a:r>
          </a:p>
          <a:p>
            <a:pPr algn="just" rtl="1"/>
            <a:r>
              <a:rPr lang="fa-IR" sz="2400" dirty="0" smtClean="0">
                <a:cs typeface="B Zar" pitchFamily="2" charset="-78"/>
              </a:rPr>
              <a:t>- ساییدگی دیواره بینی در صورت فیکس نبودن پرونگ</a:t>
            </a:r>
          </a:p>
          <a:p>
            <a:pPr algn="just" rtl="1"/>
            <a:r>
              <a:rPr lang="fa-IR" sz="2400" dirty="0" smtClean="0">
                <a:cs typeface="B Zar" pitchFamily="2" charset="-78"/>
              </a:rPr>
              <a:t>- بی قراری </a:t>
            </a:r>
          </a:p>
          <a:p>
            <a:pPr algn="just" rtl="1"/>
            <a:r>
              <a:rPr lang="fa-IR" sz="2400" dirty="0" smtClean="0">
                <a:cs typeface="B Zar" pitchFamily="2" charset="-78"/>
              </a:rPr>
              <a:t>- عدم تحمل تغذیه و استاع شکمی</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ox(in)">
                                      <p:cBhvr>
                                        <p:cTn id="16" dur="500"/>
                                        <p:tgtEl>
                                          <p:spTgt spid="3">
                                            <p:txEl>
                                              <p:pRg st="7" end="7"/>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ox(in)">
                                      <p:cBhvr>
                                        <p:cTn id="19" dur="500"/>
                                        <p:tgtEl>
                                          <p:spTgt spid="3">
                                            <p:txEl>
                                              <p:pRg st="8" end="8"/>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ox(in)">
                                      <p:cBhvr>
                                        <p:cTn id="22" dur="500"/>
                                        <p:tgtEl>
                                          <p:spTgt spid="3">
                                            <p:txEl>
                                              <p:pRg st="9" end="9"/>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ox(in)">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5800" y="787400"/>
            <a:ext cx="9867900" cy="461665"/>
          </a:xfrm>
          <a:prstGeom prst="rect">
            <a:avLst/>
          </a:prstGeom>
          <a:noFill/>
        </p:spPr>
        <p:txBody>
          <a:bodyPr wrap="square" rtlCol="0">
            <a:spAutoFit/>
          </a:bodyPr>
          <a:lstStyle/>
          <a:p>
            <a:pPr algn="r" rtl="1"/>
            <a:r>
              <a:rPr lang="fa-IR" sz="2400" dirty="0" smtClean="0">
                <a:cs typeface="2  Titr" pitchFamily="2" charset="-78"/>
              </a:rPr>
              <a:t>تنظیمات </a:t>
            </a:r>
            <a:r>
              <a:rPr lang="en-US" sz="2400" dirty="0" smtClean="0">
                <a:latin typeface="Cambria" pitchFamily="18" charset="0"/>
                <a:cs typeface="2  Titr" pitchFamily="2" charset="-78"/>
              </a:rPr>
              <a:t>CPAP</a:t>
            </a:r>
            <a:r>
              <a:rPr lang="fa-IR" sz="2400" dirty="0" smtClean="0">
                <a:cs typeface="2  Titr" pitchFamily="2" charset="-78"/>
              </a:rPr>
              <a:t> </a:t>
            </a:r>
            <a:endParaRPr lang="en-US" sz="2400" dirty="0">
              <a:cs typeface="2  Titr" pitchFamily="2" charset="-78"/>
            </a:endParaRPr>
          </a:p>
        </p:txBody>
      </p:sp>
      <p:sp>
        <p:nvSpPr>
          <p:cNvPr id="4" name="TextBox 3"/>
          <p:cNvSpPr txBox="1"/>
          <p:nvPr/>
        </p:nvSpPr>
        <p:spPr>
          <a:xfrm>
            <a:off x="1625600" y="1511300"/>
            <a:ext cx="10210800" cy="4893647"/>
          </a:xfrm>
          <a:prstGeom prst="rect">
            <a:avLst/>
          </a:prstGeom>
          <a:noFill/>
        </p:spPr>
        <p:txBody>
          <a:bodyPr wrap="square" rtlCol="0">
            <a:spAutoFit/>
          </a:bodyPr>
          <a:lstStyle/>
          <a:p>
            <a:pPr algn="r" rtl="1">
              <a:buFontTx/>
              <a:buChar char="-"/>
            </a:pPr>
            <a:r>
              <a:rPr lang="fa-IR" sz="2400" dirty="0" smtClean="0">
                <a:cs typeface="B Zar" pitchFamily="2" charset="-78"/>
              </a:rPr>
              <a:t>دامنه فشار:</a:t>
            </a:r>
          </a:p>
          <a:p>
            <a:pPr algn="r" rtl="1">
              <a:buFontTx/>
              <a:buChar char="-"/>
            </a:pPr>
            <a:r>
              <a:rPr lang="fa-IR" sz="2400" dirty="0" smtClean="0">
                <a:cs typeface="B Zar" pitchFamily="2" charset="-78"/>
              </a:rPr>
              <a:t>فشار مطلوب به نوع و شدت بیماری بستگی دارد</a:t>
            </a:r>
          </a:p>
          <a:p>
            <a:pPr algn="r" rtl="1">
              <a:buFontTx/>
              <a:buChar char="-"/>
            </a:pPr>
            <a:r>
              <a:rPr lang="fa-IR" sz="2400" dirty="0" smtClean="0">
                <a:cs typeface="B Zar" pitchFamily="2" charset="-78"/>
              </a:rPr>
              <a:t>شروع از 5 تا 6 سانتی متر آب</a:t>
            </a:r>
          </a:p>
          <a:p>
            <a:pPr algn="r" rtl="1">
              <a:buFontTx/>
              <a:buChar char="-"/>
            </a:pPr>
            <a:r>
              <a:rPr lang="fa-IR" sz="2400" dirty="0" smtClean="0">
                <a:cs typeface="B Zar" pitchFamily="2" charset="-78"/>
              </a:rPr>
              <a:t>افزایش فشار هر بار تا 1 سانتی متر آب</a:t>
            </a:r>
          </a:p>
          <a:p>
            <a:pPr algn="r" rtl="1">
              <a:buFontTx/>
              <a:buChar char="-"/>
            </a:pPr>
            <a:r>
              <a:rPr lang="fa-IR" sz="2400" dirty="0" smtClean="0">
                <a:cs typeface="B Zar" pitchFamily="2" charset="-78"/>
              </a:rPr>
              <a:t>فشارهای مساوی یا بیش از 10 سانتی متر آب ممکن است جریان خون ریوی را کاهش داده و باعث خطر نشت هوا و اتساع بیش از حد ریه شود.</a:t>
            </a:r>
          </a:p>
          <a:p>
            <a:pPr algn="r" rtl="1">
              <a:buFontTx/>
              <a:buChar char="-"/>
            </a:pPr>
            <a:endParaRPr lang="fa-IR" sz="2400" dirty="0" smtClean="0">
              <a:cs typeface="B Zar" pitchFamily="2" charset="-78"/>
            </a:endParaRPr>
          </a:p>
          <a:p>
            <a:pPr algn="r" rtl="1">
              <a:buFontTx/>
              <a:buChar char="-"/>
            </a:pPr>
            <a:r>
              <a:rPr lang="fa-IR" sz="2400" dirty="0" smtClean="0">
                <a:cs typeface="B Zar" pitchFamily="2" charset="-78"/>
              </a:rPr>
              <a:t>نکات مدیریت تنفسی در</a:t>
            </a:r>
            <a:r>
              <a:rPr lang="en-US" sz="2400" dirty="0" smtClean="0">
                <a:cs typeface="B Zar" pitchFamily="2" charset="-78"/>
              </a:rPr>
              <a:t> </a:t>
            </a:r>
            <a:r>
              <a:rPr lang="en-US" sz="2400" dirty="0" smtClean="0">
                <a:latin typeface="Cambria" pitchFamily="18" charset="0"/>
                <a:cs typeface="B Zar" pitchFamily="2" charset="-78"/>
              </a:rPr>
              <a:t>CPAP</a:t>
            </a:r>
            <a:r>
              <a:rPr lang="fa-IR" sz="2400" dirty="0" smtClean="0">
                <a:cs typeface="B Zar" pitchFamily="2" charset="-78"/>
              </a:rPr>
              <a:t>:</a:t>
            </a:r>
          </a:p>
          <a:p>
            <a:pPr algn="r" rtl="1">
              <a:buFontTx/>
              <a:buChar char="-"/>
            </a:pPr>
            <a:r>
              <a:rPr lang="en-US" sz="2400" dirty="0" smtClean="0">
                <a:latin typeface="Cambria" pitchFamily="18" charset="0"/>
                <a:cs typeface="B Zar" pitchFamily="2" charset="-78"/>
              </a:rPr>
              <a:t>FiO2</a:t>
            </a:r>
            <a:r>
              <a:rPr lang="fa-IR" sz="2400" dirty="0" smtClean="0">
                <a:cs typeface="B Zar" pitchFamily="2" charset="-78"/>
              </a:rPr>
              <a:t> بیش از 30% با فشار بیش از 6 سانتی متر آب = سورفکتانت</a:t>
            </a:r>
          </a:p>
          <a:p>
            <a:pPr algn="r" rtl="1">
              <a:buFontTx/>
              <a:buChar char="-"/>
            </a:pPr>
            <a:r>
              <a:rPr lang="en-US" sz="2400" dirty="0" smtClean="0">
                <a:latin typeface="Cambria" pitchFamily="18" charset="0"/>
                <a:cs typeface="B Zar" pitchFamily="2" charset="-78"/>
              </a:rPr>
              <a:t>FiO2</a:t>
            </a:r>
            <a:r>
              <a:rPr lang="fa-IR" sz="2400" dirty="0" smtClean="0">
                <a:cs typeface="B Zar" pitchFamily="2" charset="-78"/>
              </a:rPr>
              <a:t> بیش از 40% با فشار بیش از 8 سانتی متر آب در هفته نخست حیات= لوله گذاری داخل نای</a:t>
            </a:r>
          </a:p>
          <a:p>
            <a:pPr algn="r" rtl="1">
              <a:buFontTx/>
              <a:buChar char="-"/>
            </a:pPr>
            <a:r>
              <a:rPr lang="en-US" sz="2400" dirty="0" smtClean="0">
                <a:latin typeface="Cambria" pitchFamily="18" charset="0"/>
                <a:cs typeface="B Zar" pitchFamily="2" charset="-78"/>
              </a:rPr>
              <a:t>FiO2</a:t>
            </a:r>
            <a:r>
              <a:rPr lang="fa-IR" sz="2400" dirty="0" smtClean="0">
                <a:cs typeface="B Zar" pitchFamily="2" charset="-78"/>
              </a:rPr>
              <a:t> بیش از 50% با فشار بیش از 8 سانتی متر آب بعد از هفته نخست حیات= لوله گذاری داخل نای</a:t>
            </a:r>
          </a:p>
          <a:p>
            <a:pPr algn="r" rtl="1">
              <a:buFontTx/>
              <a:buChar char="-"/>
            </a:pPr>
            <a:endParaRPr lang="fa-IR" sz="2400" dirty="0" smtClean="0">
              <a:cs typeface="B Zar" pitchFamily="2" charset="-78"/>
            </a:endParaRPr>
          </a:p>
          <a:p>
            <a:pPr algn="r" rtl="1">
              <a:buFontTx/>
              <a:buChar char="-"/>
            </a:pPr>
            <a:endParaRPr lang="en-US" sz="2400" dirty="0">
              <a:cs typeface="B Zar"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DDFE08-D1A3-4890-B395-3D514078D9E9}"/>
              </a:ext>
            </a:extLst>
          </p:cNvPr>
          <p:cNvSpPr txBox="1"/>
          <p:nvPr/>
        </p:nvSpPr>
        <p:spPr>
          <a:xfrm>
            <a:off x="1038224" y="317500"/>
            <a:ext cx="10963276" cy="1077218"/>
          </a:xfrm>
          <a:prstGeom prst="rect">
            <a:avLst/>
          </a:prstGeom>
          <a:noFill/>
        </p:spPr>
        <p:txBody>
          <a:bodyPr wrap="square" rtlCol="0" anchor="ctr">
            <a:spAutoFit/>
          </a:bodyPr>
          <a:lstStyle/>
          <a:p>
            <a:pPr algn="r" rtl="1"/>
            <a:r>
              <a:rPr lang="fa-IR" sz="3200" b="1" dirty="0" smtClean="0">
                <a:cs typeface="B Titr" pitchFamily="2" charset="-78"/>
              </a:rPr>
              <a:t>چه زمانی نوزاد دیگر به سیستم  </a:t>
            </a:r>
            <a:r>
              <a:rPr lang="en-US" sz="3200" b="1" dirty="0" smtClean="0">
                <a:cs typeface="B Titr" pitchFamily="2" charset="-78"/>
              </a:rPr>
              <a:t>NCPAP </a:t>
            </a:r>
            <a:r>
              <a:rPr lang="fa-IR" sz="3200" b="1" dirty="0" smtClean="0">
                <a:cs typeface="B Titr" pitchFamily="2" charset="-78"/>
              </a:rPr>
              <a:t>نیاز جدی ندارد :</a:t>
            </a:r>
          </a:p>
          <a:p>
            <a:pPr algn="ctr" rtl="1"/>
            <a:endParaRPr lang="ko-KR" altLang="en-US" sz="3200" dirty="0">
              <a:solidFill>
                <a:schemeClr val="tx1">
                  <a:lumMod val="75000"/>
                  <a:lumOff val="25000"/>
                </a:schemeClr>
              </a:solidFill>
              <a:latin typeface="Cambria" pitchFamily="18" charset="0"/>
              <a:cs typeface="B Titr" pitchFamily="2" charset="-78"/>
            </a:endParaRPr>
          </a:p>
        </p:txBody>
      </p:sp>
      <p:sp>
        <p:nvSpPr>
          <p:cNvPr id="18" name="TextBox 17"/>
          <p:cNvSpPr txBox="1"/>
          <p:nvPr/>
        </p:nvSpPr>
        <p:spPr>
          <a:xfrm>
            <a:off x="2971800" y="1706880"/>
            <a:ext cx="7879080" cy="461665"/>
          </a:xfrm>
          <a:prstGeom prst="rect">
            <a:avLst/>
          </a:prstGeom>
          <a:noFill/>
        </p:spPr>
        <p:txBody>
          <a:bodyPr wrap="square" rtlCol="0">
            <a:spAutoFit/>
          </a:bodyPr>
          <a:lstStyle/>
          <a:p>
            <a:pPr algn="r" rtl="1"/>
            <a:endParaRPr lang="en-US" sz="2400" dirty="0"/>
          </a:p>
        </p:txBody>
      </p:sp>
      <p:sp>
        <p:nvSpPr>
          <p:cNvPr id="19" name="TextBox 18"/>
          <p:cNvSpPr txBox="1"/>
          <p:nvPr/>
        </p:nvSpPr>
        <p:spPr>
          <a:xfrm>
            <a:off x="1752600" y="1203960"/>
            <a:ext cx="10149840" cy="3046988"/>
          </a:xfrm>
          <a:prstGeom prst="rect">
            <a:avLst/>
          </a:prstGeom>
          <a:noFill/>
        </p:spPr>
        <p:txBody>
          <a:bodyPr wrap="square" rtlCol="0">
            <a:spAutoFit/>
          </a:bodyPr>
          <a:lstStyle/>
          <a:p>
            <a:pPr algn="r" rtl="1">
              <a:lnSpc>
                <a:spcPct val="150000"/>
              </a:lnSpc>
            </a:pPr>
            <a:r>
              <a:rPr lang="fa-IR" sz="3200" dirty="0" smtClean="0">
                <a:cs typeface="B Zar" pitchFamily="2" charset="-78"/>
              </a:rPr>
              <a:t>وقتی نوزاد به مدت 4 تا 6 ساعت به طور مداوم</a:t>
            </a:r>
            <a:r>
              <a:rPr lang="en-US" sz="3200" dirty="0" smtClean="0">
                <a:cs typeface="B Zar" pitchFamily="2" charset="-78"/>
              </a:rPr>
              <a:t> </a:t>
            </a:r>
            <a:r>
              <a:rPr lang="en-US" sz="3200" dirty="0" smtClean="0">
                <a:latin typeface="Cambria" pitchFamily="18" charset="0"/>
                <a:cs typeface="B Zar" pitchFamily="2" charset="-78"/>
              </a:rPr>
              <a:t>FiO2</a:t>
            </a:r>
            <a:r>
              <a:rPr lang="fa-IR" sz="3200" dirty="0" smtClean="0">
                <a:cs typeface="B Zar" pitchFamily="2" charset="-78"/>
              </a:rPr>
              <a:t> کمتر از30% و فشار کمتر از 5 نیاز داشته باشد</a:t>
            </a:r>
          </a:p>
          <a:p>
            <a:pPr algn="r" rtl="1">
              <a:lnSpc>
                <a:spcPct val="150000"/>
              </a:lnSpc>
            </a:pPr>
            <a:r>
              <a:rPr lang="fa-IR" sz="3200" dirty="0" smtClean="0">
                <a:cs typeface="B Zar" pitchFamily="2" charset="-78"/>
              </a:rPr>
              <a:t>میزان</a:t>
            </a:r>
            <a:r>
              <a:rPr lang="en-US" sz="3200" dirty="0" smtClean="0">
                <a:latin typeface="Cambria" pitchFamily="18" charset="0"/>
                <a:cs typeface="B Zar" pitchFamily="2" charset="-78"/>
              </a:rPr>
              <a:t>Pco2</a:t>
            </a:r>
            <a:r>
              <a:rPr lang="en-US" sz="3200" dirty="0" smtClean="0">
                <a:cs typeface="B Zar" pitchFamily="2" charset="-78"/>
              </a:rPr>
              <a:t> </a:t>
            </a:r>
            <a:r>
              <a:rPr lang="fa-IR" sz="3200" dirty="0" smtClean="0">
                <a:cs typeface="B Zar" pitchFamily="2" charset="-78"/>
              </a:rPr>
              <a:t> بیمار اصلاح شده باشد</a:t>
            </a:r>
          </a:p>
          <a:p>
            <a:pPr algn="r" rtl="1">
              <a:lnSpc>
                <a:spcPct val="150000"/>
              </a:lnSpc>
            </a:pPr>
            <a:r>
              <a:rPr lang="fa-IR" sz="3200" dirty="0" smtClean="0">
                <a:cs typeface="B Zar" pitchFamily="2" charset="-78"/>
              </a:rPr>
              <a:t>اگر آسیب بینی جدی باشد جداسازی زودتر انجام شود</a:t>
            </a:r>
            <a:endParaRPr lang="en-US" sz="3200" dirty="0">
              <a:cs typeface="B Zar" pitchFamily="2" charset="-78"/>
            </a:endParaRPr>
          </a:p>
        </p:txBody>
      </p:sp>
    </p:spTree>
    <p:extLst>
      <p:ext uri="{BB962C8B-B14F-4D97-AF65-F5344CB8AC3E}">
        <p14:creationId xmlns="" xmlns:p14="http://schemas.microsoft.com/office/powerpoint/2010/main" val="689816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1300" y="1041400"/>
            <a:ext cx="9829800" cy="4524315"/>
          </a:xfrm>
          <a:prstGeom prst="rect">
            <a:avLst/>
          </a:prstGeom>
          <a:noFill/>
        </p:spPr>
        <p:txBody>
          <a:bodyPr wrap="square" rtlCol="0">
            <a:spAutoFit/>
          </a:bodyPr>
          <a:lstStyle/>
          <a:p>
            <a:pPr algn="just" rtl="1">
              <a:buFont typeface="Wingdings" pitchFamily="2" charset="2"/>
              <a:buChar char="Ø"/>
            </a:pPr>
            <a:r>
              <a:rPr lang="fa-IR" sz="2400" dirty="0" smtClean="0">
                <a:cs typeface="B Zar" pitchFamily="2" charset="-78"/>
              </a:rPr>
              <a:t>انتخاب اندازه صحیح پرونگ جهت جلوگیری از بروز نکروز در غضروف های بینی</a:t>
            </a:r>
          </a:p>
          <a:p>
            <a:pPr algn="just" rtl="1">
              <a:buFont typeface="Wingdings" pitchFamily="2" charset="2"/>
              <a:buChar char="Ø"/>
            </a:pPr>
            <a:r>
              <a:rPr lang="fa-IR" sz="2400" dirty="0" smtClean="0">
                <a:cs typeface="B Zar" pitchFamily="2" charset="-78"/>
              </a:rPr>
              <a:t>استفاده از کلاهک جورابی یا بندهای نرم جهت نگهداشتن لوله ها</a:t>
            </a:r>
          </a:p>
          <a:p>
            <a:pPr algn="just" rtl="1">
              <a:buFont typeface="Wingdings" pitchFamily="2" charset="2"/>
              <a:buChar char="Ø"/>
            </a:pPr>
            <a:r>
              <a:rPr lang="fa-IR" sz="2400" dirty="0" smtClean="0">
                <a:cs typeface="B Zar" pitchFamily="2" charset="-78"/>
              </a:rPr>
              <a:t>پرونگ های نرم، کوتاه و پهن با دیواره ی نازک </a:t>
            </a:r>
          </a:p>
          <a:p>
            <a:pPr algn="just" rtl="1">
              <a:buFont typeface="Wingdings" pitchFamily="2" charset="2"/>
              <a:buChar char="Ø"/>
            </a:pPr>
            <a:r>
              <a:rPr lang="fa-IR" sz="2400" dirty="0" smtClean="0">
                <a:cs typeface="B Zar" pitchFamily="2" charset="-78"/>
              </a:rPr>
              <a:t>تامین رطوبت 90 تا 100 درصد در سیستم </a:t>
            </a:r>
            <a:r>
              <a:rPr lang="en-US" sz="2400" dirty="0" smtClean="0">
                <a:latin typeface="Cambria" pitchFamily="18" charset="0"/>
                <a:cs typeface="B Zar" pitchFamily="2" charset="-78"/>
              </a:rPr>
              <a:t>CPAP</a:t>
            </a:r>
            <a:r>
              <a:rPr lang="fa-IR" sz="2400" dirty="0" smtClean="0">
                <a:cs typeface="B Zar" pitchFamily="2" charset="-78"/>
              </a:rPr>
              <a:t> جهت جلوگیری از خشکی مخاط بینی و ایجاد ترشحات غلیظ</a:t>
            </a:r>
          </a:p>
          <a:p>
            <a:pPr algn="just" rtl="1">
              <a:buFont typeface="Wingdings" pitchFamily="2" charset="2"/>
              <a:buChar char="Ø"/>
            </a:pPr>
            <a:r>
              <a:rPr lang="fa-IR" sz="2400" dirty="0" smtClean="0">
                <a:cs typeface="B Zar" pitchFamily="2" charset="-78"/>
              </a:rPr>
              <a:t>بررسی نیاز به ساکشن</a:t>
            </a:r>
          </a:p>
          <a:p>
            <a:pPr algn="just" rtl="1">
              <a:buFont typeface="Wingdings" pitchFamily="2" charset="2"/>
              <a:buChar char="Ø"/>
            </a:pPr>
            <a:r>
              <a:rPr lang="ar-SA" sz="2400" dirty="0" smtClean="0">
                <a:cs typeface="B Zar" pitchFamily="2" charset="-78"/>
              </a:rPr>
              <a:t>قرارگیری نوزاد در</a:t>
            </a:r>
            <a:r>
              <a:rPr lang="fa-IR" sz="2400" dirty="0" smtClean="0">
                <a:cs typeface="B Zar" pitchFamily="2" charset="-78"/>
              </a:rPr>
              <a:t> وضعیت</a:t>
            </a:r>
            <a:r>
              <a:rPr lang="ar-SA" sz="2400" dirty="0" smtClean="0">
                <a:cs typeface="B Zar" pitchFamily="2" charset="-78"/>
              </a:rPr>
              <a:t> </a:t>
            </a:r>
            <a:r>
              <a:rPr lang="fa-IR" sz="2400" dirty="0" smtClean="0">
                <a:cs typeface="B Zar" pitchFamily="2" charset="-78"/>
              </a:rPr>
              <a:t>مناسب، ترجیحا وضعیت خوابیده به شکم </a:t>
            </a:r>
          </a:p>
          <a:p>
            <a:pPr algn="just" rtl="1">
              <a:buFont typeface="Wingdings" pitchFamily="2" charset="2"/>
              <a:buChar char="Ø"/>
            </a:pPr>
            <a:r>
              <a:rPr lang="fa-IR" sz="2400" dirty="0" smtClean="0">
                <a:cs typeface="B Zar" pitchFamily="2" charset="-78"/>
              </a:rPr>
              <a:t>تغییر وضعیت مکرر نوزاد</a:t>
            </a:r>
          </a:p>
          <a:p>
            <a:pPr algn="just" rtl="1">
              <a:buFont typeface="Wingdings" pitchFamily="2" charset="2"/>
              <a:buChar char="Ø"/>
            </a:pPr>
            <a:r>
              <a:rPr lang="fa-IR" sz="2400" dirty="0" smtClean="0">
                <a:cs typeface="B Zar" pitchFamily="2" charset="-78"/>
              </a:rPr>
              <a:t>حفظ زاویه سر تخت تا 30 درجه </a:t>
            </a:r>
          </a:p>
          <a:p>
            <a:pPr algn="just" rtl="1">
              <a:buFont typeface="Wingdings" pitchFamily="2" charset="2"/>
              <a:buChar char="Ø"/>
            </a:pPr>
            <a:r>
              <a:rPr lang="fa-IR" sz="2400" dirty="0" smtClean="0">
                <a:cs typeface="B Zar" pitchFamily="2" charset="-78"/>
              </a:rPr>
              <a:t>استفاده از لوله معده جهت جلوگیری از اتساع شکمی</a:t>
            </a:r>
          </a:p>
          <a:p>
            <a:pPr algn="just" rtl="1">
              <a:buFont typeface="Wingdings" pitchFamily="2" charset="2"/>
              <a:buChar char="Ø"/>
            </a:pPr>
            <a:r>
              <a:rPr lang="fa-IR" sz="2400" dirty="0" smtClean="0">
                <a:cs typeface="B Zar" pitchFamily="2" charset="-78"/>
              </a:rPr>
              <a:t>قبل از تغذیه در حین</a:t>
            </a:r>
            <a:r>
              <a:rPr lang="en-US" sz="2400" dirty="0" smtClean="0">
                <a:cs typeface="B Zar" pitchFamily="2" charset="-78"/>
              </a:rPr>
              <a:t> </a:t>
            </a:r>
            <a:r>
              <a:rPr lang="en-US" sz="2400" dirty="0" smtClean="0">
                <a:latin typeface="Cambria" pitchFamily="18" charset="0"/>
                <a:cs typeface="B Zar" pitchFamily="2" charset="-78"/>
              </a:rPr>
              <a:t>CPAP</a:t>
            </a:r>
            <a:r>
              <a:rPr lang="fa-IR" sz="2400" dirty="0" smtClean="0">
                <a:cs typeface="B Zar" pitchFamily="2" charset="-78"/>
              </a:rPr>
              <a:t> شرایط بالینی نوزاد بررسی شود</a:t>
            </a:r>
          </a:p>
          <a:p>
            <a:pPr algn="just" rtl="1">
              <a:buFont typeface="Wingdings" pitchFamily="2" charset="2"/>
              <a:buChar char="Ø"/>
            </a:pPr>
            <a:r>
              <a:rPr lang="fa-IR" sz="2400" dirty="0" smtClean="0">
                <a:solidFill>
                  <a:schemeClr val="accent1">
                    <a:lumMod val="50000"/>
                  </a:schemeClr>
                </a:solidFill>
                <a:cs typeface="B Zar" pitchFamily="2" charset="-78"/>
              </a:rPr>
              <a:t>تعویض ماسک و پرونگ هر 3 تا 4ساعت </a:t>
            </a:r>
          </a:p>
        </p:txBody>
      </p:sp>
      <p:sp>
        <p:nvSpPr>
          <p:cNvPr id="4" name="TextBox 3"/>
          <p:cNvSpPr txBox="1"/>
          <p:nvPr/>
        </p:nvSpPr>
        <p:spPr>
          <a:xfrm>
            <a:off x="1612900" y="228600"/>
            <a:ext cx="9880600" cy="584775"/>
          </a:xfrm>
          <a:prstGeom prst="rect">
            <a:avLst/>
          </a:prstGeom>
          <a:noFill/>
        </p:spPr>
        <p:txBody>
          <a:bodyPr wrap="square" rtlCol="0">
            <a:spAutoFit/>
          </a:bodyPr>
          <a:lstStyle/>
          <a:p>
            <a:pPr algn="r" rtl="1"/>
            <a:r>
              <a:rPr lang="fa-IR" sz="3200" dirty="0" smtClean="0">
                <a:cs typeface="2  Titr" pitchFamily="2" charset="-78"/>
              </a:rPr>
              <a:t>مراقبت های پرستاری </a:t>
            </a:r>
            <a:endParaRPr lang="en-US" sz="3200" dirty="0">
              <a:cs typeface="2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plus(in)">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strips(downLeft)">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heel(4)">
                                      <p:cBhvr>
                                        <p:cTn id="44" dur="2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strips(downLeft)">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wheel(4)">
                                      <p:cBhvr>
                                        <p:cTn id="5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2500" y="685800"/>
            <a:ext cx="9271000" cy="3785652"/>
          </a:xfrm>
          <a:prstGeom prst="rect">
            <a:avLst/>
          </a:prstGeom>
          <a:noFill/>
        </p:spPr>
        <p:txBody>
          <a:bodyPr wrap="square" rtlCol="0">
            <a:spAutoFit/>
          </a:bodyPr>
          <a:lstStyle/>
          <a:p>
            <a:pPr algn="just" rtl="1">
              <a:buFont typeface="Wingdings" pitchFamily="2" charset="2"/>
              <a:buChar char="Ø"/>
            </a:pPr>
            <a:r>
              <a:rPr lang="fa-IR" sz="2400" dirty="0" smtClean="0">
                <a:cs typeface="B Zar" pitchFamily="2" charset="-78"/>
              </a:rPr>
              <a:t>جلوگیری از خم شدن بیش از حد سر به جلو یا عقب و یا چرخش سر</a:t>
            </a:r>
          </a:p>
          <a:p>
            <a:pPr algn="just" rtl="1">
              <a:buFont typeface="Wingdings" pitchFamily="2" charset="2"/>
              <a:buChar char="Ø"/>
            </a:pPr>
            <a:r>
              <a:rPr lang="ar-SA" sz="2400" dirty="0" smtClean="0">
                <a:cs typeface="B Zar" pitchFamily="2" charset="-78"/>
              </a:rPr>
              <a:t>پشت گوشها تمیزشوند وماساژداده شود</a:t>
            </a:r>
            <a:endParaRPr lang="fa-IR" sz="2400" dirty="0" smtClean="0">
              <a:cs typeface="B Zar" pitchFamily="2" charset="-78"/>
            </a:endParaRPr>
          </a:p>
          <a:p>
            <a:pPr algn="just" rtl="1">
              <a:buFont typeface="Wingdings" pitchFamily="2" charset="2"/>
              <a:buChar char="Ø"/>
            </a:pPr>
            <a:r>
              <a:rPr lang="fa-IR" sz="2400" dirty="0" smtClean="0">
                <a:solidFill>
                  <a:schemeClr val="accent1">
                    <a:lumMod val="50000"/>
                  </a:schemeClr>
                </a:solidFill>
                <a:cs typeface="B Zar" pitchFamily="2" charset="-78"/>
              </a:rPr>
              <a:t>هر 2 ساعت باند ها باز شده و محلهای تحت فشار و </a:t>
            </a:r>
            <a:r>
              <a:rPr lang="ar-SA" sz="2400" dirty="0" smtClean="0">
                <a:solidFill>
                  <a:schemeClr val="accent1">
                    <a:lumMod val="50000"/>
                  </a:schemeClr>
                </a:solidFill>
                <a:cs typeface="B Zar" pitchFamily="2" charset="-78"/>
              </a:rPr>
              <a:t>صورت به صورت ضربه ای وآرام ماساژ</a:t>
            </a:r>
            <a:r>
              <a:rPr lang="fa-IR" sz="2400" dirty="0" smtClean="0">
                <a:solidFill>
                  <a:schemeClr val="accent1">
                    <a:lumMod val="50000"/>
                  </a:schemeClr>
                </a:solidFill>
                <a:cs typeface="B Zar" pitchFamily="2" charset="-78"/>
              </a:rPr>
              <a:t> </a:t>
            </a:r>
            <a:r>
              <a:rPr lang="fa-IR" sz="2400" dirty="0" smtClean="0">
                <a:cs typeface="B Zar" pitchFamily="2" charset="-78"/>
              </a:rPr>
              <a:t>داده شود.</a:t>
            </a:r>
          </a:p>
          <a:p>
            <a:pPr algn="just" rtl="1">
              <a:buFont typeface="Wingdings" pitchFamily="2" charset="2"/>
              <a:buChar char="Ø"/>
            </a:pPr>
            <a:r>
              <a:rPr lang="fa-IR" sz="2400" dirty="0" smtClean="0">
                <a:cs typeface="B Zar" pitchFamily="2" charset="-78"/>
              </a:rPr>
              <a:t>نظارت مداوم بر ضربان قلب، تعداد تنفس و اشباع اکسیژن</a:t>
            </a:r>
          </a:p>
          <a:p>
            <a:pPr algn="just" rtl="1">
              <a:buFont typeface="Wingdings" pitchFamily="2" charset="2"/>
              <a:buChar char="Ø"/>
            </a:pPr>
            <a:r>
              <a:rPr lang="fa-IR" sz="2400" dirty="0" smtClean="0">
                <a:cs typeface="B Zar" pitchFamily="2" charset="-78"/>
              </a:rPr>
              <a:t>برای جلوگیری از تغییر شکل سوراخ‌های بینی و اطمینان از آب‌بندی خوب شاخک‌ها/ماسک، باید از لوله دهانی-معدی به جای لوله بینی-معدی ترجیح داده شود</a:t>
            </a:r>
          </a:p>
          <a:p>
            <a:pPr algn="just" rtl="1">
              <a:buFont typeface="Wingdings" pitchFamily="2" charset="2"/>
              <a:buChar char="Ø"/>
            </a:pPr>
            <a:r>
              <a:rPr lang="fa-IR" sz="2400" dirty="0" smtClean="0">
                <a:cs typeface="B Zar" pitchFamily="2" charset="-78"/>
              </a:rPr>
              <a:t>مراقب علائم درد و ناراحتی یا پریشانی</a:t>
            </a:r>
          </a:p>
          <a:p>
            <a:pPr algn="just" rtl="1">
              <a:buFont typeface="Wingdings" pitchFamily="2" charset="2"/>
              <a:buChar char="Ø"/>
            </a:pPr>
            <a:endParaRPr lang="fa-IR" sz="2400" dirty="0" smtClean="0">
              <a:cs typeface="B Zar" pitchFamily="2" charset="-78"/>
            </a:endParaRPr>
          </a:p>
          <a:p>
            <a:endParaRPr lang="en-US" sz="2400" dirty="0">
              <a:cs typeface="B Zar" pitchFamily="2" charset="-78"/>
            </a:endParaRPr>
          </a:p>
        </p:txBody>
      </p:sp>
      <p:pic>
        <p:nvPicPr>
          <p:cNvPr id="72706" name="Picture 2" descr="C:\Users\dell\Desktop\CPAP\images (8).jpg"/>
          <p:cNvPicPr>
            <a:picLocks noChangeAspect="1" noChangeArrowheads="1"/>
          </p:cNvPicPr>
          <p:nvPr/>
        </p:nvPicPr>
        <p:blipFill>
          <a:blip r:embed="rId2">
            <a:lum contrast="20000"/>
          </a:blip>
          <a:srcRect/>
          <a:stretch>
            <a:fillRect/>
          </a:stretch>
        </p:blipFill>
        <p:spPr bwMode="auto">
          <a:xfrm>
            <a:off x="4068763" y="4013200"/>
            <a:ext cx="4719205" cy="222250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amond(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amond(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plus(in)">
                                      <p:cBhvr>
                                        <p:cTn id="33"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698500"/>
            <a:ext cx="10210800" cy="3046988"/>
          </a:xfrm>
          <a:prstGeom prst="rect">
            <a:avLst/>
          </a:prstGeom>
          <a:noFill/>
        </p:spPr>
        <p:txBody>
          <a:bodyPr wrap="square" rtlCol="0">
            <a:spAutoFit/>
          </a:bodyPr>
          <a:lstStyle/>
          <a:p>
            <a:pPr algn="just" rtl="1">
              <a:buFont typeface="Wingdings" pitchFamily="2" charset="2"/>
              <a:buChar char="Ø"/>
            </a:pPr>
            <a:r>
              <a:rPr lang="fa-IR" sz="2400" dirty="0" smtClean="0">
                <a:cs typeface="B Zar" pitchFamily="2" charset="-78"/>
              </a:rPr>
              <a:t>قرار گیری در آشیانه نوزاد، مکیدن غیر مغذی</a:t>
            </a:r>
          </a:p>
          <a:p>
            <a:pPr algn="just" rtl="1">
              <a:buFont typeface="Wingdings" pitchFamily="2" charset="2"/>
              <a:buChar char="Ø"/>
            </a:pPr>
            <a:endParaRPr lang="fa-IR" sz="2400" dirty="0" smtClean="0">
              <a:cs typeface="B Zar" pitchFamily="2" charset="-78"/>
            </a:endParaRPr>
          </a:p>
          <a:p>
            <a:pPr algn="just" rtl="1">
              <a:buFont typeface="Wingdings" pitchFamily="2" charset="2"/>
              <a:buChar char="Ø"/>
            </a:pPr>
            <a:r>
              <a:rPr lang="fa-IR" sz="2400" dirty="0" smtClean="0">
                <a:cs typeface="B Zar" pitchFamily="2" charset="-78"/>
              </a:rPr>
              <a:t>برقراری تعامل والدین با نوزاد در حین </a:t>
            </a:r>
            <a:r>
              <a:rPr lang="en-US" sz="2400" dirty="0" smtClean="0">
                <a:latin typeface="Cambria" pitchFamily="18" charset="0"/>
                <a:cs typeface="B Zar" pitchFamily="2" charset="-78"/>
              </a:rPr>
              <a:t>CPAP</a:t>
            </a:r>
            <a:r>
              <a:rPr lang="fa-IR" sz="2400" dirty="0" smtClean="0">
                <a:cs typeface="B Zar" pitchFamily="2" charset="-78"/>
              </a:rPr>
              <a:t> ،</a:t>
            </a:r>
            <a:endParaRPr lang="en-US" sz="2400" dirty="0" smtClean="0">
              <a:cs typeface="B Zar" pitchFamily="2" charset="-78"/>
            </a:endParaRPr>
          </a:p>
          <a:p>
            <a:pPr algn="just" rtl="1">
              <a:buFont typeface="Wingdings" pitchFamily="2" charset="2"/>
              <a:buChar char="Ø"/>
            </a:pPr>
            <a:r>
              <a:rPr lang="fa-IR" sz="2400" dirty="0" smtClean="0">
                <a:cs typeface="B Zar" pitchFamily="2" charset="-78"/>
              </a:rPr>
              <a:t> در آغوش گرفتن و مراقبت کانگرویی</a:t>
            </a:r>
          </a:p>
          <a:p>
            <a:pPr algn="just" rtl="1">
              <a:buFont typeface="Wingdings" pitchFamily="2" charset="2"/>
              <a:buChar char="Ø"/>
            </a:pPr>
            <a:endParaRPr lang="fa-IR" sz="2400" dirty="0" smtClean="0">
              <a:cs typeface="B Zar" pitchFamily="2" charset="-78"/>
            </a:endParaRPr>
          </a:p>
          <a:p>
            <a:pPr algn="just" rtl="1">
              <a:buFont typeface="Wingdings" pitchFamily="2" charset="2"/>
              <a:buChar char="Ø"/>
            </a:pPr>
            <a:endParaRPr lang="fa-IR" sz="2400" dirty="0" smtClean="0">
              <a:cs typeface="B Zar" pitchFamily="2" charset="-78"/>
            </a:endParaRPr>
          </a:p>
          <a:p>
            <a:pPr algn="just" rtl="1">
              <a:buFont typeface="Wingdings" pitchFamily="2" charset="2"/>
              <a:buChar char="Ø"/>
            </a:pPr>
            <a:r>
              <a:rPr lang="fa-IR" sz="2400" dirty="0" smtClean="0">
                <a:cs typeface="B Zar" pitchFamily="2" charset="-78"/>
              </a:rPr>
              <a:t>بررسی وضعیت بهبودی یا  بدتر شدن نوزاد حداقل هر 4 ساعت</a:t>
            </a:r>
          </a:p>
          <a:p>
            <a:endParaRPr lang="en-US" sz="2400" dirty="0">
              <a:cs typeface="B Zar" pitchFamily="2" charset="-78"/>
            </a:endParaRPr>
          </a:p>
        </p:txBody>
      </p:sp>
      <p:pic>
        <p:nvPicPr>
          <p:cNvPr id="69634" name="Picture 2" descr="C:\Users\dell\Desktop\CPAP\download (15).jpg"/>
          <p:cNvPicPr>
            <a:picLocks noChangeAspect="1" noChangeArrowheads="1"/>
          </p:cNvPicPr>
          <p:nvPr/>
        </p:nvPicPr>
        <p:blipFill>
          <a:blip r:embed="rId2"/>
          <a:srcRect/>
          <a:stretch>
            <a:fillRect/>
          </a:stretch>
        </p:blipFill>
        <p:spPr bwMode="auto">
          <a:xfrm>
            <a:off x="2226659" y="3327400"/>
            <a:ext cx="3123941" cy="2362200"/>
          </a:xfrm>
          <a:prstGeom prst="ellipse">
            <a:avLst/>
          </a:prstGeom>
          <a:ln w="190500" cap="rnd">
            <a:solidFill>
              <a:schemeClr val="accent1">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9635" name="Picture 3" descr="C:\Users\dell\Desktop\CPAP\download (16).jpg"/>
          <p:cNvPicPr>
            <a:picLocks noChangeAspect="1" noChangeArrowheads="1"/>
          </p:cNvPicPr>
          <p:nvPr/>
        </p:nvPicPr>
        <p:blipFill>
          <a:blip r:embed="rId3"/>
          <a:srcRect/>
          <a:stretch>
            <a:fillRect/>
          </a:stretch>
        </p:blipFill>
        <p:spPr bwMode="auto">
          <a:xfrm>
            <a:off x="2247900" y="515938"/>
            <a:ext cx="3103563" cy="2557462"/>
          </a:xfrm>
          <a:prstGeom prst="ellipse">
            <a:avLst/>
          </a:prstGeom>
          <a:ln w="190500" cap="rnd">
            <a:solidFill>
              <a:schemeClr val="accent1">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100" y="571500"/>
            <a:ext cx="9817100" cy="6370975"/>
          </a:xfrm>
          <a:prstGeom prst="rect">
            <a:avLst/>
          </a:prstGeom>
          <a:noFill/>
        </p:spPr>
        <p:txBody>
          <a:bodyPr wrap="square" rtlCol="0">
            <a:spAutoFit/>
          </a:bodyPr>
          <a:lstStyle/>
          <a:p>
            <a:pPr algn="r" rtl="1">
              <a:buFont typeface="Wingdings" pitchFamily="2" charset="2"/>
              <a:buChar char="Ø"/>
            </a:pPr>
            <a:r>
              <a:rPr lang="fa-IR" sz="2400" dirty="0" smtClean="0">
                <a:cs typeface="B Zar" pitchFamily="2" charset="-78"/>
              </a:rPr>
              <a:t>رطوبت‌رسانی با دمای ۳۷ درجه سانتیگراد</a:t>
            </a:r>
          </a:p>
          <a:p>
            <a:pPr algn="r" rtl="1">
              <a:buFont typeface="Wingdings" pitchFamily="2" charset="2"/>
              <a:buChar char="Ø"/>
            </a:pPr>
            <a:r>
              <a:rPr lang="fa-IR" sz="2400" dirty="0" smtClean="0">
                <a:cs typeface="B Zar" pitchFamily="2" charset="-78"/>
              </a:rPr>
              <a:t>بهداشت دهان با سوابهاي نرمال سالين از خشکي و ترک خوردن پيشگيري مي کند.</a:t>
            </a:r>
          </a:p>
          <a:p>
            <a:pPr algn="just" rtl="1">
              <a:buFont typeface="Wingdings" pitchFamily="2" charset="2"/>
              <a:buChar char="Ø"/>
            </a:pPr>
            <a:r>
              <a:rPr lang="fa-IR" sz="2400" dirty="0" smtClean="0">
                <a:cs typeface="B Zar" pitchFamily="2" charset="-78"/>
              </a:rPr>
              <a:t>چرب کردن بینی نوزاد با پماد آنتی بیوتیک استریل توصیه شده است</a:t>
            </a:r>
          </a:p>
          <a:p>
            <a:pPr algn="just" rtl="1">
              <a:buFont typeface="Wingdings" pitchFamily="2" charset="2"/>
              <a:buChar char="Ø"/>
            </a:pPr>
            <a:r>
              <a:rPr lang="fa-IR" sz="2400" dirty="0" smtClean="0">
                <a:cs typeface="B Zar" pitchFamily="2" charset="-78"/>
              </a:rPr>
              <a:t>در صورت بی قراری نوزاد به صورت منطقی ميتوان  از آرام بخشها استفاده کرد، اما باید مراقب بود که تنفس خودبخودی نوزاد  حفظ شود و دپرسیون تنفسی رخ ندهد.</a:t>
            </a:r>
          </a:p>
          <a:p>
            <a:pPr algn="just" rtl="1">
              <a:buFont typeface="Wingdings" pitchFamily="2" charset="2"/>
              <a:buChar char="Ø"/>
            </a:pPr>
            <a:endParaRPr lang="fa-IR" sz="2400" dirty="0" smtClean="0">
              <a:cs typeface="B Zar" pitchFamily="2" charset="-78"/>
            </a:endParaRPr>
          </a:p>
          <a:p>
            <a:pPr algn="just" rtl="1">
              <a:buFont typeface="Wingdings" pitchFamily="2" charset="2"/>
              <a:buChar char="Ø"/>
            </a:pPr>
            <a:r>
              <a:rPr lang="fa-IR" sz="2400" dirty="0" smtClean="0">
                <a:cs typeface="B Zar" pitchFamily="2" charset="-78"/>
              </a:rPr>
              <a:t>کاهش اثر فشاری در پل بینی : </a:t>
            </a:r>
          </a:p>
          <a:p>
            <a:pPr algn="just" rtl="1"/>
            <a:r>
              <a:rPr lang="fa-IR" sz="2400" dirty="0" smtClean="0">
                <a:cs typeface="B Zar" pitchFamily="2" charset="-78"/>
              </a:rPr>
              <a:t>پانسمان مانع فوم پلی وینیل</a:t>
            </a:r>
            <a:endParaRPr lang="en-US" sz="2400" dirty="0" smtClean="0">
              <a:cs typeface="B Zar" pitchFamily="2" charset="-78"/>
            </a:endParaRPr>
          </a:p>
          <a:p>
            <a:pPr algn="just" rtl="1"/>
            <a:r>
              <a:rPr lang="fa-IR" sz="2400" dirty="0" smtClean="0">
                <a:cs typeface="B Zar" pitchFamily="2" charset="-78"/>
              </a:rPr>
              <a:t>هیدروکلوئید</a:t>
            </a:r>
            <a:endParaRPr lang="en-US" sz="2400" dirty="0" smtClean="0">
              <a:cs typeface="B Zar" pitchFamily="2" charset="-78"/>
            </a:endParaRPr>
          </a:p>
          <a:p>
            <a:pPr algn="just" rtl="1"/>
            <a:r>
              <a:rPr lang="fa-IR" sz="2400" dirty="0" smtClean="0">
                <a:cs typeface="B Zar" pitchFamily="2" charset="-78"/>
              </a:rPr>
              <a:t>ژل سیلیکون غلیظ و ژل سیلیکون رقیق</a:t>
            </a:r>
          </a:p>
          <a:p>
            <a:pPr algn="just" rtl="1"/>
            <a:endParaRPr lang="fa-IR" sz="2400" dirty="0" smtClean="0">
              <a:cs typeface="B Zar" pitchFamily="2" charset="-78"/>
            </a:endParaRPr>
          </a:p>
          <a:p>
            <a:pPr algn="just" rtl="1"/>
            <a:endParaRPr lang="fa-IR" sz="2400" dirty="0" smtClean="0">
              <a:cs typeface="B Zar" pitchFamily="2" charset="-78"/>
            </a:endParaRPr>
          </a:p>
          <a:p>
            <a:pPr algn="just" rtl="1"/>
            <a:r>
              <a:rPr lang="fa-IR" sz="2400" dirty="0" smtClean="0">
                <a:cs typeface="B Zar" pitchFamily="2" charset="-78"/>
              </a:rPr>
              <a:t>اجرای یک مقیاس مشاهده‌ای ساختارمند از پوست بینی برای پیگیری روند ایجاد آسیب‌های پوستی تا پرستاران بتوانند ضایعات شدید را پیش‌بینی و از آنها پیشگیری کنند</a:t>
            </a:r>
            <a:endParaRPr lang="en-US" sz="2400" dirty="0" smtClean="0">
              <a:cs typeface="B Zar" pitchFamily="2" charset="-78"/>
            </a:endParaRPr>
          </a:p>
          <a:p>
            <a:pPr algn="just" rtl="1"/>
            <a:endParaRPr lang="en-US" sz="2400" dirty="0" smtClean="0">
              <a:cs typeface="B Zar" pitchFamily="2" charset="-78"/>
            </a:endParaRPr>
          </a:p>
          <a:p>
            <a:pPr algn="just" rtl="1">
              <a:buFont typeface="Wingdings" pitchFamily="2" charset="2"/>
              <a:buChar char="Ø"/>
            </a:pPr>
            <a:endParaRPr lang="fa-IR" sz="2400" dirty="0" smtClean="0">
              <a:cs typeface="B Zar" pitchFamily="2" charset="-78"/>
            </a:endParaRPr>
          </a:p>
          <a:p>
            <a:pPr algn="r" rtl="1"/>
            <a:endParaRPr lang="en-US" sz="2400" dirty="0">
              <a:cs typeface="B Zar" pitchFamily="2" charset="-78"/>
            </a:endParaRPr>
          </a:p>
        </p:txBody>
      </p:sp>
      <p:pic>
        <p:nvPicPr>
          <p:cNvPr id="3" name="Picture 2" descr="C:\Users\dell\Desktop\CPAP\images (3).jpg"/>
          <p:cNvPicPr>
            <a:picLocks noChangeAspect="1" noChangeArrowheads="1"/>
          </p:cNvPicPr>
          <p:nvPr/>
        </p:nvPicPr>
        <p:blipFill>
          <a:blip r:embed="rId2"/>
          <a:srcRect/>
          <a:stretch>
            <a:fillRect/>
          </a:stretch>
        </p:blipFill>
        <p:spPr bwMode="auto">
          <a:xfrm>
            <a:off x="2425700" y="2554288"/>
            <a:ext cx="2438400" cy="1876425"/>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strips(downLeft)">
                                      <p:cBhvr>
                                        <p:cTn id="29" dur="500"/>
                                        <p:tgtEl>
                                          <p:spTgt spid="2">
                                            <p:txEl>
                                              <p:pRg st="5" end="5"/>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strips(downLeft)">
                                      <p:cBhvr>
                                        <p:cTn id="32" dur="500"/>
                                        <p:tgtEl>
                                          <p:spTgt spid="2">
                                            <p:txEl>
                                              <p:pRg st="6" end="6"/>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strips(downLeft)">
                                      <p:cBhvr>
                                        <p:cTn id="35" dur="500"/>
                                        <p:tgtEl>
                                          <p:spTgt spid="2">
                                            <p:txEl>
                                              <p:pRg st="7" end="7"/>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strips(downLeft)">
                                      <p:cBhvr>
                                        <p:cTn id="38" dur="500"/>
                                        <p:tgtEl>
                                          <p:spTgt spid="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plus(in)">
                                      <p:cBhvr>
                                        <p:cTn id="43"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dell\Desktop\CPAP\download (9).jpg"/>
          <p:cNvPicPr>
            <a:picLocks noChangeAspect="1" noChangeArrowheads="1"/>
          </p:cNvPicPr>
          <p:nvPr/>
        </p:nvPicPr>
        <p:blipFill>
          <a:blip r:embed="rId2"/>
          <a:srcRect/>
          <a:stretch>
            <a:fillRect/>
          </a:stretch>
        </p:blipFill>
        <p:spPr bwMode="auto">
          <a:xfrm>
            <a:off x="3518525" y="2082800"/>
            <a:ext cx="6165225" cy="1825625"/>
          </a:xfrm>
          <a:prstGeom prst="rect">
            <a:avLst/>
          </a:prstGeom>
          <a:noFill/>
          <a:ln>
            <a:solidFill>
              <a:schemeClr val="accent1">
                <a:lumMod val="75000"/>
              </a:schemeClr>
            </a:solidFill>
          </a:ln>
        </p:spPr>
      </p:pic>
      <p:sp>
        <p:nvSpPr>
          <p:cNvPr id="3" name="TextBox 2"/>
          <p:cNvSpPr txBox="1"/>
          <p:nvPr/>
        </p:nvSpPr>
        <p:spPr>
          <a:xfrm>
            <a:off x="2146300" y="444500"/>
            <a:ext cx="10045700" cy="1200329"/>
          </a:xfrm>
          <a:prstGeom prst="rect">
            <a:avLst/>
          </a:prstGeom>
          <a:noFill/>
        </p:spPr>
        <p:txBody>
          <a:bodyPr wrap="square" rtlCol="0">
            <a:spAutoFit/>
          </a:bodyPr>
          <a:lstStyle/>
          <a:p>
            <a:pPr algn="r" rtl="1"/>
            <a:r>
              <a:rPr lang="fa-IR" sz="2400" dirty="0" smtClean="0">
                <a:cs typeface="2  Titr" pitchFamily="2" charset="-78"/>
              </a:rPr>
              <a:t>عوارض پوستی </a:t>
            </a:r>
            <a:r>
              <a:rPr lang="en-US" sz="2400" dirty="0" smtClean="0">
                <a:latin typeface="Cambria" pitchFamily="18" charset="0"/>
                <a:cs typeface="2  Titr" pitchFamily="2" charset="-78"/>
              </a:rPr>
              <a:t>CPAP</a:t>
            </a:r>
          </a:p>
          <a:p>
            <a:pPr algn="just" rtl="1"/>
            <a:r>
              <a:rPr lang="fa-IR" sz="2400" dirty="0" smtClean="0">
                <a:cs typeface="B Zar" pitchFamily="2" charset="-78"/>
              </a:rPr>
              <a:t>آسیب پوستی در طول NCPAP نوزادان با میزان آسیب پوستی 20 تا 60 درصد، یک موضوع رایج می باشد.</a:t>
            </a:r>
            <a:endParaRPr lang="en-US" sz="2400" dirty="0" smtClean="0">
              <a:cs typeface="B Zar" pitchFamily="2" charset="-78"/>
            </a:endParaRPr>
          </a:p>
          <a:p>
            <a:pPr algn="just" rtl="1"/>
            <a:r>
              <a:rPr lang="fa-IR" sz="2400" dirty="0" smtClean="0">
                <a:cs typeface="B Zar" pitchFamily="2" charset="-78"/>
              </a:rPr>
              <a:t>افزایش خطر آسیب پوستی با اندازه کوچکتر نوزاد، سن حاملگی و مدت زمان درمان مرتبط است.</a:t>
            </a:r>
            <a:endParaRPr lang="en-US" sz="2400" dirty="0" smtClean="0">
              <a:cs typeface="B Zar" pitchFamily="2" charset="-78"/>
            </a:endParaRPr>
          </a:p>
        </p:txBody>
      </p:sp>
      <p:sp>
        <p:nvSpPr>
          <p:cNvPr id="95236" name="AutoShape 4" descr="nasal continuous positive airway press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37" name="Picture 5" descr="C:\Users\dell\Desktop\CPAP\download (10).jpg"/>
          <p:cNvPicPr>
            <a:picLocks noChangeAspect="1" noChangeArrowheads="1"/>
          </p:cNvPicPr>
          <p:nvPr/>
        </p:nvPicPr>
        <p:blipFill>
          <a:blip r:embed="rId3"/>
          <a:srcRect/>
          <a:stretch>
            <a:fillRect/>
          </a:stretch>
        </p:blipFill>
        <p:spPr bwMode="auto">
          <a:xfrm>
            <a:off x="5592763" y="3998913"/>
            <a:ext cx="2281237" cy="2619375"/>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CPAP\download (19).jpg"/>
          <p:cNvPicPr>
            <a:picLocks noChangeAspect="1" noChangeArrowheads="1"/>
          </p:cNvPicPr>
          <p:nvPr/>
        </p:nvPicPr>
        <p:blipFill>
          <a:blip r:embed="rId2"/>
          <a:srcRect/>
          <a:stretch>
            <a:fillRect/>
          </a:stretch>
        </p:blipFill>
        <p:spPr bwMode="auto">
          <a:xfrm>
            <a:off x="3410572" y="1231899"/>
            <a:ext cx="6851028" cy="4617543"/>
          </a:xfrm>
          <a:prstGeom prst="roundRect">
            <a:avLst>
              <a:gd name="adj" fmla="val 11111"/>
            </a:avLst>
          </a:prstGeom>
          <a:ln w="190500" cap="rnd">
            <a:solidFill>
              <a:schemeClr val="accent1">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700" y="622300"/>
            <a:ext cx="9740900" cy="3970318"/>
          </a:xfrm>
          <a:prstGeom prst="rect">
            <a:avLst/>
          </a:prstGeom>
          <a:noFill/>
        </p:spPr>
        <p:txBody>
          <a:bodyPr wrap="square" rtlCol="0">
            <a:spAutoFit/>
          </a:bodyPr>
          <a:lstStyle/>
          <a:p>
            <a:pPr algn="just" rtl="1">
              <a:lnSpc>
                <a:spcPct val="150000"/>
              </a:lnSpc>
              <a:buFont typeface="Wingdings" pitchFamily="2" charset="2"/>
              <a:buChar char="ü"/>
            </a:pPr>
            <a:endParaRPr lang="fa-IR" sz="2400" dirty="0" smtClean="0">
              <a:cs typeface="B Zar" pitchFamily="2" charset="-78"/>
            </a:endParaRPr>
          </a:p>
          <a:p>
            <a:pPr algn="just" rtl="1">
              <a:lnSpc>
                <a:spcPct val="150000"/>
              </a:lnSpc>
              <a:buFont typeface="Wingdings" pitchFamily="2" charset="2"/>
              <a:buChar char="ü"/>
            </a:pPr>
            <a:r>
              <a:rPr lang="fa-IR" sz="2400" dirty="0" smtClean="0">
                <a:cs typeface="B Zar" pitchFamily="2" charset="-78"/>
              </a:rPr>
              <a:t>پیشگیری از سندرم دیسترس تنفسی با شروع سی پپ در اتاق زایمان در نوزادان کمتر از 37 هفته</a:t>
            </a:r>
          </a:p>
          <a:p>
            <a:pPr algn="just" rtl="1">
              <a:lnSpc>
                <a:spcPct val="150000"/>
              </a:lnSpc>
              <a:buFont typeface="Wingdings" pitchFamily="2" charset="2"/>
              <a:buChar char="ü"/>
            </a:pPr>
            <a:r>
              <a:rPr lang="en-US" sz="2400" dirty="0" smtClean="0">
                <a:latin typeface="Cambria" pitchFamily="18" charset="0"/>
                <a:cs typeface="B Zar" pitchFamily="2" charset="-78"/>
              </a:rPr>
              <a:t>MAS </a:t>
            </a:r>
            <a:r>
              <a:rPr lang="fa-IR" sz="2400" dirty="0" smtClean="0">
                <a:latin typeface="Cambria" pitchFamily="18" charset="0"/>
                <a:cs typeface="B Zar" pitchFamily="2" charset="-78"/>
              </a:rPr>
              <a:t>،</a:t>
            </a:r>
            <a:r>
              <a:rPr lang="en-US" sz="2400" dirty="0" smtClean="0">
                <a:latin typeface="Cambria" pitchFamily="18" charset="0"/>
                <a:cs typeface="B Zar" pitchFamily="2" charset="-78"/>
              </a:rPr>
              <a:t>TTN </a:t>
            </a:r>
            <a:endParaRPr lang="fa-IR" sz="2400" dirty="0" smtClean="0">
              <a:latin typeface="Cambria" pitchFamily="18" charset="0"/>
              <a:cs typeface="B Zar" pitchFamily="2" charset="-78"/>
            </a:endParaRPr>
          </a:p>
          <a:p>
            <a:pPr algn="just" rtl="1">
              <a:lnSpc>
                <a:spcPct val="150000"/>
              </a:lnSpc>
              <a:buFont typeface="Wingdings" pitchFamily="2" charset="2"/>
              <a:buChar char="ü"/>
            </a:pPr>
            <a:r>
              <a:rPr lang="fa-IR" sz="2400" dirty="0" smtClean="0">
                <a:cs typeface="B Zar" pitchFamily="2" charset="-78"/>
              </a:rPr>
              <a:t>پس از خارج کردن لوله تراشه جهت پیشگیری از اینتوباسیون مجدد و حفظ حمایت تنفسی در نوزادان خصوصا کمتر از 32 هفته </a:t>
            </a:r>
          </a:p>
          <a:p>
            <a:pPr algn="just" rtl="1">
              <a:lnSpc>
                <a:spcPct val="150000"/>
              </a:lnSpc>
              <a:buFont typeface="Wingdings" pitchFamily="2" charset="2"/>
              <a:buChar char="ü"/>
            </a:pPr>
            <a:r>
              <a:rPr lang="fa-IR" sz="2400" dirty="0" smtClean="0">
                <a:cs typeface="B Zar" pitchFamily="2" charset="-78"/>
              </a:rPr>
              <a:t>حمایت تنفسی در نوزادان با </a:t>
            </a:r>
            <a:r>
              <a:rPr lang="en-US" sz="2400" dirty="0" smtClean="0">
                <a:latin typeface="Cambria" pitchFamily="18" charset="0"/>
                <a:cs typeface="B Zar" pitchFamily="2" charset="-78"/>
              </a:rPr>
              <a:t>BPD</a:t>
            </a:r>
            <a:endParaRPr lang="fa-IR" sz="2400" dirty="0" smtClean="0">
              <a:latin typeface="Cambria" pitchFamily="18" charset="0"/>
              <a:cs typeface="B Zar" pitchFamily="2" charset="-78"/>
            </a:endParaRPr>
          </a:p>
          <a:p>
            <a:pPr algn="just" rtl="1">
              <a:lnSpc>
                <a:spcPct val="150000"/>
              </a:lnSpc>
              <a:buFont typeface="Wingdings" pitchFamily="2" charset="2"/>
              <a:buChar char="ü"/>
            </a:pPr>
            <a:r>
              <a:rPr lang="fa-IR" sz="2400" dirty="0" smtClean="0">
                <a:cs typeface="B Zar" pitchFamily="2" charset="-78"/>
              </a:rPr>
              <a:t>سایر موارد: آتلکتازی، آپنه نارسی، ادم ریوی ، لارنگومالسی/تراکئومالسی/ برونکومالسی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CPAP\download (20).jpg"/>
          <p:cNvPicPr>
            <a:picLocks noChangeAspect="1" noChangeArrowheads="1"/>
          </p:cNvPicPr>
          <p:nvPr/>
        </p:nvPicPr>
        <p:blipFill>
          <a:blip r:embed="rId2"/>
          <a:srcRect/>
          <a:stretch>
            <a:fillRect/>
          </a:stretch>
        </p:blipFill>
        <p:spPr bwMode="auto">
          <a:xfrm>
            <a:off x="4303713" y="1350963"/>
            <a:ext cx="4217987" cy="3593100"/>
          </a:xfrm>
          <a:prstGeom prst="roundRect">
            <a:avLst>
              <a:gd name="adj" fmla="val 11111"/>
            </a:avLst>
          </a:prstGeom>
          <a:ln w="190500" cap="rnd">
            <a:solidFill>
              <a:schemeClr val="accent1">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1300" y="1041400"/>
            <a:ext cx="8839200" cy="3046988"/>
          </a:xfrm>
          <a:prstGeom prst="rect">
            <a:avLst/>
          </a:prstGeom>
          <a:noFill/>
        </p:spPr>
        <p:txBody>
          <a:bodyPr wrap="square" rtlCol="0">
            <a:spAutoFit/>
          </a:bodyPr>
          <a:lstStyle/>
          <a:p>
            <a:pPr algn="r" rtl="1">
              <a:buFont typeface="Wingdings" pitchFamily="2" charset="2"/>
              <a:buChar char="ü"/>
            </a:pPr>
            <a:r>
              <a:rPr lang="fa-IR" sz="2400" dirty="0" smtClean="0">
                <a:cs typeface="B Zar" pitchFamily="2" charset="-78"/>
              </a:rPr>
              <a:t>قرمزی و فرورفتگی پل بینی</a:t>
            </a:r>
          </a:p>
          <a:p>
            <a:pPr algn="r" rtl="1">
              <a:buFont typeface="Wingdings" pitchFamily="2" charset="2"/>
              <a:buChar char="ü"/>
            </a:pPr>
            <a:r>
              <a:rPr lang="fa-IR" sz="2400" dirty="0" smtClean="0">
                <a:cs typeface="B Zar" pitchFamily="2" charset="-78"/>
              </a:rPr>
              <a:t>زخم</a:t>
            </a:r>
          </a:p>
          <a:p>
            <a:pPr algn="r" rtl="1">
              <a:buFont typeface="Wingdings" pitchFamily="2" charset="2"/>
              <a:buChar char="ü"/>
            </a:pPr>
            <a:r>
              <a:rPr lang="fa-IR" sz="2400" dirty="0" smtClean="0">
                <a:cs typeface="B Zar" pitchFamily="2" charset="-78"/>
              </a:rPr>
              <a:t>تخریب پل بینی در پرونگ</a:t>
            </a:r>
          </a:p>
          <a:p>
            <a:pPr algn="r" rtl="1"/>
            <a:endParaRPr lang="fa-IR" sz="2400" dirty="0" smtClean="0">
              <a:cs typeface="B Zar" pitchFamily="2" charset="-78"/>
            </a:endParaRPr>
          </a:p>
          <a:p>
            <a:pPr algn="r" rtl="1">
              <a:buFont typeface="Wingdings" pitchFamily="2" charset="2"/>
              <a:buChar char="ü"/>
            </a:pPr>
            <a:r>
              <a:rPr lang="fa-IR" sz="2400" dirty="0" smtClean="0">
                <a:cs typeface="B Zar" pitchFamily="2" charset="-78"/>
              </a:rPr>
              <a:t>میانگین فاصله زمانی 2.7 روز را بین شروع </a:t>
            </a:r>
            <a:r>
              <a:rPr lang="en-US" sz="2400" dirty="0" smtClean="0">
                <a:cs typeface="B Zar" pitchFamily="2" charset="-78"/>
              </a:rPr>
              <a:t>N</a:t>
            </a:r>
            <a:r>
              <a:rPr lang="fa-IR" sz="2400" dirty="0" smtClean="0">
                <a:latin typeface="Cambria" pitchFamily="18" charset="0"/>
                <a:cs typeface="B Zar" pitchFamily="2" charset="-78"/>
              </a:rPr>
              <a:t>CPAP</a:t>
            </a:r>
            <a:r>
              <a:rPr lang="fa-IR" sz="2400" dirty="0" smtClean="0">
                <a:cs typeface="B Zar" pitchFamily="2" charset="-78"/>
              </a:rPr>
              <a:t> و شروع ترومای بینی گزارش کردند.</a:t>
            </a:r>
          </a:p>
          <a:p>
            <a:pPr algn="r" rtl="1"/>
            <a:endParaRPr lang="fa-IR" sz="2400" dirty="0" smtClean="0">
              <a:cs typeface="B Zar" pitchFamily="2" charset="-78"/>
            </a:endParaRPr>
          </a:p>
          <a:p>
            <a:pPr algn="r" rtl="1">
              <a:buFont typeface="Wingdings" pitchFamily="2" charset="2"/>
              <a:buChar char="ü"/>
            </a:pPr>
            <a:r>
              <a:rPr lang="fa-IR" sz="2400" dirty="0" smtClean="0">
                <a:cs typeface="B Zar" pitchFamily="2" charset="-78"/>
              </a:rPr>
              <a:t>میزان بروز آسیب در ماسک بینی در مقایسه با پرونگ در اغلب مطالعات کمتر است.</a:t>
            </a:r>
          </a:p>
          <a:p>
            <a:pPr algn="r" rtl="1">
              <a:buFont typeface="Wingdings" pitchFamily="2" charset="2"/>
              <a:buChar char="ü"/>
            </a:pPr>
            <a:endParaRPr lang="en-US" sz="2400" dirty="0">
              <a:cs typeface="B Za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CPAP\جدول سور.png"/>
          <p:cNvPicPr>
            <a:picLocks noChangeAspect="1" noChangeArrowheads="1"/>
          </p:cNvPicPr>
          <p:nvPr/>
        </p:nvPicPr>
        <p:blipFill>
          <a:blip r:embed="rId2"/>
          <a:srcRect/>
          <a:stretch>
            <a:fillRect/>
          </a:stretch>
        </p:blipFill>
        <p:spPr bwMode="auto">
          <a:xfrm>
            <a:off x="2895600" y="834334"/>
            <a:ext cx="6946900" cy="563174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3900" y="1130300"/>
            <a:ext cx="9055100" cy="3416320"/>
          </a:xfrm>
          <a:prstGeom prst="rect">
            <a:avLst/>
          </a:prstGeom>
          <a:noFill/>
        </p:spPr>
        <p:txBody>
          <a:bodyPr wrap="square" rtlCol="0">
            <a:spAutoFit/>
          </a:bodyPr>
          <a:lstStyle/>
          <a:p>
            <a:pPr algn="just" rtl="1"/>
            <a:r>
              <a:rPr lang="fa-IR" sz="2400" dirty="0" smtClean="0">
                <a:cs typeface="B Zar" pitchFamily="2" charset="-78"/>
              </a:rPr>
              <a:t>با توجه به شیوع بالای آسیب‌های پوستی بینی، توصیه می‌کنیم پروتکل‌های پرستاری محلی اصلاح شوند. اصلاحات پیشنهادی عبارتند از: ۱) تعویض بیشتر دستگاه و ۲) اجرای یک مقیاس مشاهده‌ای ساختارمند از پوست بینی برای پیگیری روند ایجاد آسیب‌های پوستی تا پرستاران بتوانند ضایعات شدید را پیش‌بینی و از آنها پیشگیری کنند. برای این مطالعه، ما از </a:t>
            </a:r>
            <a:r>
              <a:rPr lang="fa-IR" sz="2400" dirty="0" smtClean="0">
                <a:solidFill>
                  <a:schemeClr val="accent1">
                    <a:lumMod val="50000"/>
                  </a:schemeClr>
                </a:solidFill>
                <a:latin typeface="Cambria" pitchFamily="18" charset="0"/>
                <a:cs typeface="B Zar" pitchFamily="2" charset="-78"/>
              </a:rPr>
              <a:t>NIASC</a:t>
            </a:r>
            <a:r>
              <a:rPr lang="fa-IR" sz="2400" dirty="0" smtClean="0">
                <a:cs typeface="B Zar" pitchFamily="2" charset="-78"/>
              </a:rPr>
              <a:t> استفاده کردیم که می‌تواند ادامه یابد و در مراقبت‌های منظم گنجانده شود.</a:t>
            </a:r>
            <a:endParaRPr lang="en-US" sz="2400" dirty="0" smtClean="0">
              <a:cs typeface="B Zar" pitchFamily="2" charset="-78"/>
            </a:endParaRPr>
          </a:p>
          <a:p>
            <a:pPr algn="just" rtl="1"/>
            <a:r>
              <a:rPr lang="en-US" sz="2400" dirty="0" smtClean="0">
                <a:latin typeface="Cambria" pitchFamily="18" charset="0"/>
                <a:cs typeface="B Zar" pitchFamily="2" charset="-78"/>
              </a:rPr>
              <a:t>Injury severity was also determined and calculated using the National Association of Injury Commissioners (NAIC) Injury Severity Scale and classified as low (NAIC Injury Scale 1–2), moderate (NAIC Injury Scale 3–5), or high (NAIC Injury Scale </a:t>
            </a:r>
            <a:r>
              <a:rPr lang="en-US" sz="2400" dirty="0" smtClean="0">
                <a:cs typeface="B Zar" pitchFamily="2" charset="-78"/>
              </a:rPr>
              <a:t>6–9)</a:t>
            </a:r>
            <a:endParaRPr lang="en-US" sz="2400" dirty="0">
              <a:cs typeface="B Za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descr="complications of ncPaP therapy i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2057400" y="723900"/>
            <a:ext cx="9080500" cy="4670509"/>
          </a:xfrm>
          <a:prstGeom prst="rect">
            <a:avLst/>
          </a:prstGeom>
          <a:noFill/>
        </p:spPr>
        <p:txBody>
          <a:bodyPr wrap="square" rtlCol="0">
            <a:spAutoFit/>
          </a:bodyPr>
          <a:lstStyle/>
          <a:p>
            <a:pPr algn="just" rtl="1">
              <a:lnSpc>
                <a:spcPct val="150000"/>
              </a:lnSpc>
            </a:pPr>
            <a:r>
              <a:rPr lang="fa-IR" sz="2000" dirty="0" smtClean="0">
                <a:cs typeface="B Zar" pitchFamily="2" charset="-78"/>
              </a:rPr>
              <a:t>در مطالعه ای گذشته‌نگر نوزادان بستری شده بین سال‌های ۲۰۱۲ تا ۲۰۱۷، با وزن کمتر از ۱۵۰۰ گرم و سن حاملگی ۳۲ هفته که بیش از ۱۲ ساعت تحت </a:t>
            </a:r>
            <a:r>
              <a:rPr lang="fa-IR" sz="2000" dirty="0" smtClean="0">
                <a:latin typeface="Cambria" pitchFamily="18" charset="0"/>
                <a:cs typeface="B Zar" pitchFamily="2" charset="-78"/>
              </a:rPr>
              <a:t>nCPAP</a:t>
            </a:r>
            <a:r>
              <a:rPr lang="fa-IR" sz="2000" dirty="0" smtClean="0">
                <a:cs typeface="B Zar" pitchFamily="2" charset="-78"/>
              </a:rPr>
              <a:t> قرار گرفتند را مورد تجزیه و تحلیل قرار دادیم. داده‌های جمعیت‌شناختی، قبل از تولد و بالینی، همراه با اطلاعات مربوط به حمایت تنفسی و عوارض </a:t>
            </a:r>
            <a:r>
              <a:rPr lang="fa-IR" sz="2000" dirty="0" smtClean="0">
                <a:latin typeface="Cambria" pitchFamily="18" charset="0"/>
                <a:cs typeface="B Zar" pitchFamily="2" charset="-78"/>
              </a:rPr>
              <a:t>nCPAP</a:t>
            </a:r>
            <a:r>
              <a:rPr lang="fa-IR" sz="2000" dirty="0" smtClean="0">
                <a:cs typeface="B Zar" pitchFamily="2" charset="-78"/>
              </a:rPr>
              <a:t>، جمع‌آوری شد. ما از طبقه‌بندی فیشر برای درجه‌بندی ترومای بینی استفاده کردیم.</a:t>
            </a:r>
            <a:endParaRPr lang="en-US" sz="2000" dirty="0" smtClean="0">
              <a:cs typeface="B Zar" pitchFamily="2" charset="-78"/>
            </a:endParaRPr>
          </a:p>
          <a:p>
            <a:pPr algn="just" rtl="1">
              <a:lnSpc>
                <a:spcPct val="150000"/>
              </a:lnSpc>
            </a:pPr>
            <a:r>
              <a:rPr lang="fa-IR" sz="2000" dirty="0" smtClean="0">
                <a:cs typeface="B Zar" pitchFamily="2" charset="-78"/>
              </a:rPr>
              <a:t>در مجموع ۱۳۵ نوزاد مورد ارزیابی قرار گرفتند. میانگین سن حاملگی ۲۸ هفته (انحراف معیار ۲) و میانگین وزن هنگام تولد ۱۰۷۲ گرم (انحراف معیار ۲۳۹) بود. </a:t>
            </a:r>
            <a:r>
              <a:rPr lang="fa-IR" sz="2000" dirty="0" smtClean="0">
                <a:solidFill>
                  <a:schemeClr val="accent1">
                    <a:lumMod val="50000"/>
                  </a:schemeClr>
                </a:solidFill>
                <a:cs typeface="B Zar" pitchFamily="2" charset="-78"/>
              </a:rPr>
              <a:t>ترومای بینی در ۶۵٪ از بیماران </a:t>
            </a:r>
            <a:r>
              <a:rPr lang="fa-IR" sz="2000" dirty="0" smtClean="0">
                <a:cs typeface="B Zar" pitchFamily="2" charset="-78"/>
              </a:rPr>
              <a:t>گزارش شد و به ترتیب در ۴۹٪، ۱۶٪ و ۱٪ از بیماران در مرحله I، II و III بود. رگرسیون لجستیک چند متغیره نشان داد که خطر تروما در نوزادانی که مدت طولانی‌تری از تهویه با دستگاه </a:t>
            </a:r>
            <a:r>
              <a:rPr lang="fa-IR" sz="2000" dirty="0" smtClean="0">
                <a:latin typeface="Cambria" pitchFamily="18" charset="0"/>
                <a:cs typeface="B Zar" pitchFamily="2" charset="-78"/>
              </a:rPr>
              <a:t>nCPAP</a:t>
            </a:r>
            <a:r>
              <a:rPr lang="fa-IR" sz="2000" dirty="0" smtClean="0">
                <a:cs typeface="B Zar" pitchFamily="2" charset="-78"/>
              </a:rPr>
              <a:t> استفاده می‌کردند (OR = ۱.۰۹۸، ۹۵٪ CI: ۱.۰۵۵-۱.۱۴۲؛ p &lt; ۰.۰۰۱) و در بیمارانی که تحت اکسیژن درمانی قرار گرفتند (OR = ۳.۱۷۴، ۹۵٪ CI: ۱.۰۱۴-۹.۹۲۹، p = ۰.۰۰۴) بیشتر بود. </a:t>
            </a:r>
          </a:p>
          <a:p>
            <a:pPr algn="just" rtl="1">
              <a:lnSpc>
                <a:spcPct val="150000"/>
              </a:lnSpc>
            </a:pPr>
            <a:r>
              <a:rPr lang="fa-IR" sz="2000" dirty="0" smtClean="0">
                <a:solidFill>
                  <a:schemeClr val="accent1">
                    <a:lumMod val="50000"/>
                  </a:schemeClr>
                </a:solidFill>
                <a:cs typeface="B Zar" pitchFamily="2" charset="-78"/>
              </a:rPr>
              <a:t>میانگین روزهای پس از تجویز nCPAP تا شروع ضایعه قابل شناسایی ۴ روز بود.</a:t>
            </a:r>
            <a:endParaRPr lang="en-US" sz="2000" dirty="0">
              <a:solidFill>
                <a:schemeClr val="accent1">
                  <a:lumMod val="50000"/>
                </a:schemeClr>
              </a:solidFill>
              <a:cs typeface="B Zar"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0" y="774700"/>
            <a:ext cx="9652000" cy="4893647"/>
          </a:xfrm>
          <a:prstGeom prst="rect">
            <a:avLst/>
          </a:prstGeom>
          <a:noFill/>
        </p:spPr>
        <p:txBody>
          <a:bodyPr wrap="square" rtlCol="0">
            <a:spAutoFit/>
          </a:bodyPr>
          <a:lstStyle/>
          <a:p>
            <a:pPr algn="just" rtl="1"/>
            <a:r>
              <a:rPr lang="fa-IR" sz="2400" dirty="0" smtClean="0">
                <a:cs typeface="B Zar" pitchFamily="2" charset="-78"/>
              </a:rPr>
              <a:t>در یک کارآزمایی بالینی در سه گروه نوزاد از پرونگ ،ماسک و چرخش این دو به طور متناوب استفاده گردید:</a:t>
            </a:r>
          </a:p>
          <a:p>
            <a:pPr algn="just" rtl="1"/>
            <a:r>
              <a:rPr lang="fa-IR" sz="2400" dirty="0" smtClean="0">
                <a:cs typeface="B Zar" pitchFamily="2" charset="-78"/>
              </a:rPr>
              <a:t>مقایسه اینکه آیا چرخش متناوب ماسک بینی با شاخک‌های بینی هر 8 ساعت در مقایسه با استفاده مداوم از هر یک از رابط‌ها به تنهایی، میزان آسیب بینی را در نوزادان نارس دریافت‌کننده فشار مثبت مداوم راه هوایی بینی (</a:t>
            </a:r>
            <a:r>
              <a:rPr lang="fa-IR" sz="2400" dirty="0" smtClean="0">
                <a:latin typeface="Cambria" pitchFamily="18" charset="0"/>
                <a:cs typeface="B Zar" pitchFamily="2" charset="-78"/>
              </a:rPr>
              <a:t>nCPAP</a:t>
            </a:r>
            <a:r>
              <a:rPr lang="fa-IR" sz="2400" dirty="0" smtClean="0">
                <a:cs typeface="B Zar" pitchFamily="2" charset="-78"/>
              </a:rPr>
              <a:t>) کاهش می‌دهد یا خیر</a:t>
            </a:r>
          </a:p>
          <a:p>
            <a:pPr algn="just" rtl="1"/>
            <a:endParaRPr lang="fa-IR" sz="2400" dirty="0" smtClean="0">
              <a:cs typeface="B Zar" pitchFamily="2" charset="-78"/>
            </a:endParaRPr>
          </a:p>
          <a:p>
            <a:pPr algn="just" rtl="1"/>
            <a:r>
              <a:rPr lang="fa-IR" sz="2400" dirty="0" smtClean="0">
                <a:cs typeface="B Zar" pitchFamily="2" charset="-78"/>
              </a:rPr>
              <a:t>میزان آسیب بینی به ترتیب در گروه چرخش، ماسک مداوم و گروه‌های شاخک مداوم 42.1٪ در مقابل 47.4٪ در مقابل 68.4٪ بود (0.228 = P). در تجزیه و تحلیل تعدیل‌شده (سن حاملگی، وزن هنگام تولد و مدت زمان درمان با </a:t>
            </a:r>
            <a:r>
              <a:rPr lang="fa-IR" sz="2400" dirty="0" smtClean="0">
                <a:latin typeface="Cambria" pitchFamily="18" charset="0"/>
                <a:cs typeface="B Zar" pitchFamily="2" charset="-78"/>
              </a:rPr>
              <a:t>nCPAP</a:t>
            </a:r>
            <a:r>
              <a:rPr lang="fa-IR" sz="2400" dirty="0" smtClean="0">
                <a:cs typeface="B Zar" pitchFamily="2" charset="-78"/>
              </a:rPr>
              <a:t>)، میزان آسیب بینی در گروه چرخش به طور قابل توجهی کمتر بود.</a:t>
            </a:r>
          </a:p>
          <a:p>
            <a:pPr algn="just" rtl="1"/>
            <a:endParaRPr lang="fa-IR" sz="2400" dirty="0" smtClean="0">
              <a:cs typeface="B Zar" pitchFamily="2" charset="-78"/>
            </a:endParaRPr>
          </a:p>
          <a:p>
            <a:pPr algn="ctr" rtl="1"/>
            <a:r>
              <a:rPr lang="fa-IR" sz="2400" dirty="0" smtClean="0">
                <a:solidFill>
                  <a:schemeClr val="accent1">
                    <a:lumMod val="50000"/>
                  </a:schemeClr>
                </a:solidFill>
                <a:cs typeface="B Zar" pitchFamily="2" charset="-78"/>
              </a:rPr>
              <a:t>چرخش سیستماتیک ماسک بینی با شاخک‌های بینی</a:t>
            </a:r>
            <a:r>
              <a:rPr lang="fa-IR" sz="2400" dirty="0" smtClean="0">
                <a:cs typeface="B Zar" pitchFamily="2" charset="-78"/>
              </a:rPr>
              <a:t>، آسیب بینی را در بین نوزادان نارس تحت </a:t>
            </a:r>
            <a:r>
              <a:rPr lang="fa-IR" sz="2400" dirty="0" smtClean="0">
                <a:latin typeface="Cambria" pitchFamily="18" charset="0"/>
                <a:cs typeface="B Zar" pitchFamily="2" charset="-78"/>
              </a:rPr>
              <a:t>nCPAP</a:t>
            </a:r>
            <a:r>
              <a:rPr lang="fa-IR" sz="2400" dirty="0" smtClean="0">
                <a:cs typeface="B Zar" pitchFamily="2" charset="-78"/>
              </a:rPr>
              <a:t> در مقایسه با استفاده مداوم از شاخک‌های بینی به تنهایی، بدون تأثیر بر میزان شکست </a:t>
            </a:r>
            <a:r>
              <a:rPr lang="fa-IR" sz="2400" dirty="0" smtClean="0">
                <a:latin typeface="Cambria" pitchFamily="18" charset="0"/>
                <a:cs typeface="B Zar" pitchFamily="2" charset="-78"/>
              </a:rPr>
              <a:t>nCPAP</a:t>
            </a:r>
            <a:r>
              <a:rPr lang="fa-IR" sz="2400" dirty="0" smtClean="0">
                <a:cs typeface="B Zar" pitchFamily="2" charset="-78"/>
              </a:rPr>
              <a:t>، به طور </a:t>
            </a:r>
            <a:r>
              <a:rPr lang="fa-IR" sz="2400" dirty="0" smtClean="0">
                <a:solidFill>
                  <a:schemeClr val="accent1">
                    <a:lumMod val="50000"/>
                  </a:schemeClr>
                </a:solidFill>
                <a:cs typeface="B Zar" pitchFamily="2" charset="-78"/>
              </a:rPr>
              <a:t>قابل توجهی کاهش داد</a:t>
            </a:r>
            <a:endParaRPr lang="en-US" sz="2400" dirty="0">
              <a:solidFill>
                <a:schemeClr val="accent1">
                  <a:lumMod val="50000"/>
                </a:schemeClr>
              </a:solidFill>
              <a:cs typeface="B Zar"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4900" y="1244600"/>
            <a:ext cx="8902700" cy="3785652"/>
          </a:xfrm>
          <a:prstGeom prst="rect">
            <a:avLst/>
          </a:prstGeom>
          <a:noFill/>
        </p:spPr>
        <p:txBody>
          <a:bodyPr wrap="square" rtlCol="0">
            <a:spAutoFit/>
          </a:bodyPr>
          <a:lstStyle/>
          <a:p>
            <a:pPr algn="just" rtl="1"/>
            <a:r>
              <a:rPr lang="fa-IR" sz="2400" b="1" dirty="0" smtClean="0">
                <a:cs typeface="B Zar" pitchFamily="2" charset="-78"/>
              </a:rPr>
              <a:t>مقایسه پانسمان های محافظ بینی</a:t>
            </a:r>
          </a:p>
          <a:p>
            <a:pPr algn="just" rtl="1"/>
            <a:endParaRPr lang="en-US" sz="2400" dirty="0" smtClean="0">
              <a:cs typeface="B Zar" pitchFamily="2" charset="-78"/>
            </a:endParaRPr>
          </a:p>
          <a:p>
            <a:pPr algn="just" rtl="1"/>
            <a:r>
              <a:rPr lang="fa-IR" sz="2400" dirty="0" smtClean="0">
                <a:cs typeface="B Zar" pitchFamily="2" charset="-78"/>
              </a:rPr>
              <a:t>میزان بروز آسیب بینی با استفاده از گروه هیدروکلوئید، ژل سیلیکون غلیظ و ژل سیلیکون رقیق به ترتیب 36.36٪، 81.81٪ و 72.72٪ بود (0.06 = p). در مورد مرحله آسیب، هیچ تفاوت آماری معنی‌داری بین سه گروه مورد مطالعه وجود نداشت.</a:t>
            </a:r>
            <a:endParaRPr lang="en-US" sz="2400" dirty="0" smtClean="0">
              <a:cs typeface="B Zar" pitchFamily="2" charset="-78"/>
            </a:endParaRPr>
          </a:p>
          <a:p>
            <a:pPr algn="just" rtl="1"/>
            <a:r>
              <a:rPr lang="fa-IR" sz="2400" dirty="0" smtClean="0">
                <a:cs typeface="B Zar" pitchFamily="2" charset="-78"/>
              </a:rPr>
              <a:t>افزایش 6 برابری آسیب بینی در هنگام اعمال فشار مثبت مداوم راه هوایی بینی (</a:t>
            </a:r>
            <a:r>
              <a:rPr lang="fa-IR" sz="2400" dirty="0" smtClean="0">
                <a:latin typeface="Cambria" pitchFamily="18" charset="0"/>
                <a:cs typeface="B Zar" pitchFamily="2" charset="-78"/>
              </a:rPr>
              <a:t>NCPAP</a:t>
            </a:r>
            <a:r>
              <a:rPr lang="fa-IR" sz="2400" dirty="0" smtClean="0">
                <a:cs typeface="B Zar" pitchFamily="2" charset="-78"/>
              </a:rPr>
              <a:t>) بدون استفاده از پانسمان محافظ است.</a:t>
            </a:r>
          </a:p>
          <a:p>
            <a:pPr algn="just" rtl="1"/>
            <a:r>
              <a:rPr lang="fa-IR" sz="2400" dirty="0" smtClean="0">
                <a:cs typeface="B Zar" pitchFamily="2" charset="-78"/>
              </a:rPr>
              <a:t>اجرای یک مقیاس مشاهده‌ای ساختارمند از پوست بینی برای پیگیری روند ایجاد آسیب‌های پوستی تا پرستاران بتوانند ضایعات شدید را پیش‌بینی و از آنها پیشگیری کنند</a:t>
            </a:r>
            <a:endParaRPr lang="en-US" sz="2400" dirty="0" smtClean="0">
              <a:cs typeface="B Zar" pitchFamily="2" charset="-78"/>
            </a:endParaRPr>
          </a:p>
          <a:p>
            <a:pPr algn="just" rtl="1"/>
            <a:endParaRPr lang="en-US" sz="2400" dirty="0">
              <a:cs typeface="B Za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 xmlns:a16="http://schemas.microsoft.com/office/drawing/2014/main" id="{7AD0779B-3B91-4615-A566-E8E40EC0E675}"/>
              </a:ext>
            </a:extLst>
          </p:cNvPr>
          <p:cNvGrpSpPr/>
          <p:nvPr/>
        </p:nvGrpSpPr>
        <p:grpSpPr>
          <a:xfrm>
            <a:off x="-1892152" y="1481956"/>
            <a:ext cx="14084152" cy="1363928"/>
            <a:chOff x="-1892152" y="4959383"/>
            <a:chExt cx="14084152" cy="1363928"/>
          </a:xfrm>
        </p:grpSpPr>
        <p:sp>
          <p:nvSpPr>
            <p:cNvPr id="4" name="TextBox 3">
              <a:extLst>
                <a:ext uri="{FF2B5EF4-FFF2-40B4-BE49-F238E27FC236}">
                  <a16:creationId xmlns="" xmlns:a16="http://schemas.microsoft.com/office/drawing/2014/main" id="{1DF8EF26-7AD5-4E7F-95B3-9A57CF80C483}"/>
                </a:ext>
              </a:extLst>
            </p:cNvPr>
            <p:cNvSpPr txBox="1"/>
            <p:nvPr/>
          </p:nvSpPr>
          <p:spPr>
            <a:xfrm>
              <a:off x="1" y="4959383"/>
              <a:ext cx="12191999" cy="1015663"/>
            </a:xfrm>
            <a:prstGeom prst="rect">
              <a:avLst/>
            </a:prstGeom>
            <a:noFill/>
          </p:spPr>
          <p:txBody>
            <a:bodyPr wrap="square" rtlCol="0" anchor="ctr">
              <a:spAutoFit/>
            </a:bodyPr>
            <a:lstStyle/>
            <a:p>
              <a:pPr algn="ctr"/>
              <a:endParaRPr lang="ko-KR" altLang="en-US" sz="6000" dirty="0">
                <a:solidFill>
                  <a:schemeClr val="tx1">
                    <a:lumMod val="75000"/>
                    <a:lumOff val="25000"/>
                  </a:schemeClr>
                </a:solidFill>
                <a:cs typeface="Arial" pitchFamily="34" charset="0"/>
              </a:endParaRPr>
            </a:p>
          </p:txBody>
        </p:sp>
        <p:sp>
          <p:nvSpPr>
            <p:cNvPr id="5" name="TextBox 4">
              <a:extLst>
                <a:ext uri="{FF2B5EF4-FFF2-40B4-BE49-F238E27FC236}">
                  <a16:creationId xmlns="" xmlns:a16="http://schemas.microsoft.com/office/drawing/2014/main" id="{BADEB2CA-D11F-4CA5-BC5A-6C38FF4BF392}"/>
                </a:ext>
              </a:extLst>
            </p:cNvPr>
            <p:cNvSpPr txBox="1"/>
            <p:nvPr/>
          </p:nvSpPr>
          <p:spPr>
            <a:xfrm>
              <a:off x="-1892152" y="5492314"/>
              <a:ext cx="12191852" cy="830997"/>
            </a:xfrm>
            <a:prstGeom prst="rect">
              <a:avLst/>
            </a:prstGeom>
            <a:noFill/>
          </p:spPr>
          <p:txBody>
            <a:bodyPr wrap="square" rtlCol="0" anchor="ctr">
              <a:spAutoFit/>
            </a:bodyPr>
            <a:lstStyle/>
            <a:p>
              <a:pPr algn="r" rtl="1"/>
              <a:r>
                <a:rPr lang="fa-IR" altLang="ko-KR" sz="4800" smtClean="0">
                  <a:solidFill>
                    <a:schemeClr val="tx1">
                      <a:lumMod val="75000"/>
                      <a:lumOff val="25000"/>
                    </a:schemeClr>
                  </a:solidFill>
                  <a:cs typeface="2  Titr" pitchFamily="2" charset="-78"/>
                </a:rPr>
                <a:t>با تشکر</a:t>
              </a:r>
              <a:endParaRPr lang="ko-KR" altLang="en-US" sz="4800" dirty="0">
                <a:solidFill>
                  <a:schemeClr val="tx1">
                    <a:lumMod val="75000"/>
                    <a:lumOff val="25000"/>
                  </a:schemeClr>
                </a:solidFill>
                <a:cs typeface="2  Titr" pitchFamily="2" charset="-78"/>
              </a:endParaRPr>
            </a:p>
          </p:txBody>
        </p:sp>
      </p:grpSp>
    </p:spTree>
    <p:extLst>
      <p:ext uri="{BB962C8B-B14F-4D97-AF65-F5344CB8AC3E}">
        <p14:creationId xmlns="" xmlns:p14="http://schemas.microsoft.com/office/powerpoint/2010/main" val="821656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DDFE08-D1A3-4890-B395-3D514078D9E9}"/>
              </a:ext>
            </a:extLst>
          </p:cNvPr>
          <p:cNvSpPr txBox="1"/>
          <p:nvPr/>
        </p:nvSpPr>
        <p:spPr>
          <a:xfrm>
            <a:off x="1698624" y="434659"/>
            <a:ext cx="10086975" cy="954107"/>
          </a:xfrm>
          <a:prstGeom prst="rect">
            <a:avLst/>
          </a:prstGeom>
          <a:noFill/>
        </p:spPr>
        <p:txBody>
          <a:bodyPr wrap="square" rtlCol="0" anchor="ctr">
            <a:spAutoFit/>
          </a:bodyPr>
          <a:lstStyle/>
          <a:p>
            <a:pPr algn="r" rtl="1"/>
            <a:r>
              <a:rPr lang="fa-IR" sz="2800" b="1" dirty="0" smtClean="0">
                <a:cs typeface="B Titr" pitchFamily="2" charset="-78"/>
              </a:rPr>
              <a:t>مواردی که نوزاد به</a:t>
            </a:r>
            <a:r>
              <a:rPr lang="en-US" sz="2800" b="1" dirty="0" smtClean="0">
                <a:latin typeface="Cambria" pitchFamily="18" charset="0"/>
                <a:cs typeface="B Titr" pitchFamily="2" charset="-78"/>
              </a:rPr>
              <a:t>NCPAP</a:t>
            </a:r>
            <a:r>
              <a:rPr lang="en-US" sz="2800" b="1" dirty="0" smtClean="0">
                <a:cs typeface="B Titr" pitchFamily="2" charset="-78"/>
              </a:rPr>
              <a:t> </a:t>
            </a:r>
            <a:r>
              <a:rPr lang="fa-IR" sz="2800" b="1" dirty="0" smtClean="0">
                <a:cs typeface="B Titr" pitchFamily="2" charset="-78"/>
              </a:rPr>
              <a:t> نیاز دارد :</a:t>
            </a:r>
          </a:p>
          <a:p>
            <a:pPr algn="ctr" rtl="1"/>
            <a:endParaRPr lang="ko-KR" altLang="en-US" sz="2800" dirty="0">
              <a:solidFill>
                <a:schemeClr val="tx1">
                  <a:lumMod val="75000"/>
                  <a:lumOff val="25000"/>
                </a:schemeClr>
              </a:solidFill>
              <a:latin typeface="Cambria" pitchFamily="18" charset="0"/>
              <a:cs typeface="B Titr" pitchFamily="2" charset="-78"/>
            </a:endParaRPr>
          </a:p>
        </p:txBody>
      </p:sp>
      <p:sp>
        <p:nvSpPr>
          <p:cNvPr id="18" name="TextBox 17"/>
          <p:cNvSpPr txBox="1"/>
          <p:nvPr/>
        </p:nvSpPr>
        <p:spPr>
          <a:xfrm>
            <a:off x="2971800" y="1706880"/>
            <a:ext cx="7879080" cy="461665"/>
          </a:xfrm>
          <a:prstGeom prst="rect">
            <a:avLst/>
          </a:prstGeom>
          <a:noFill/>
        </p:spPr>
        <p:txBody>
          <a:bodyPr wrap="square" rtlCol="0">
            <a:spAutoFit/>
          </a:bodyPr>
          <a:lstStyle/>
          <a:p>
            <a:pPr algn="r" rtl="1"/>
            <a:endParaRPr lang="en-US" sz="2400" dirty="0"/>
          </a:p>
        </p:txBody>
      </p:sp>
      <p:sp>
        <p:nvSpPr>
          <p:cNvPr id="19" name="TextBox 18"/>
          <p:cNvSpPr txBox="1"/>
          <p:nvPr/>
        </p:nvSpPr>
        <p:spPr>
          <a:xfrm>
            <a:off x="1752600" y="1203960"/>
            <a:ext cx="10149840" cy="739754"/>
          </a:xfrm>
          <a:prstGeom prst="rect">
            <a:avLst/>
          </a:prstGeom>
          <a:noFill/>
        </p:spPr>
        <p:txBody>
          <a:bodyPr wrap="square" rtlCol="0">
            <a:spAutoFit/>
          </a:bodyPr>
          <a:lstStyle/>
          <a:p>
            <a:pPr algn="r" rtl="1">
              <a:lnSpc>
                <a:spcPct val="150000"/>
              </a:lnSpc>
            </a:pPr>
            <a:r>
              <a:rPr lang="en-CA" sz="3200" dirty="0" smtClean="0">
                <a:cs typeface="B Zar" pitchFamily="2" charset="-78"/>
              </a:rPr>
              <a:t> </a:t>
            </a:r>
            <a:endParaRPr lang="en-US" sz="3200" dirty="0">
              <a:cs typeface="B Zar" pitchFamily="2" charset="-78"/>
            </a:endParaRPr>
          </a:p>
        </p:txBody>
      </p:sp>
      <p:sp>
        <p:nvSpPr>
          <p:cNvPr id="7" name="TextBox 6"/>
          <p:cNvSpPr txBox="1"/>
          <p:nvPr/>
        </p:nvSpPr>
        <p:spPr>
          <a:xfrm>
            <a:off x="2771140" y="1892300"/>
            <a:ext cx="8595360" cy="2308324"/>
          </a:xfrm>
          <a:prstGeom prst="rect">
            <a:avLst/>
          </a:prstGeom>
          <a:noFill/>
        </p:spPr>
        <p:txBody>
          <a:bodyPr wrap="square" rtlCol="0">
            <a:spAutoFit/>
          </a:bodyPr>
          <a:lstStyle/>
          <a:p>
            <a:pPr algn="r" rtl="1">
              <a:lnSpc>
                <a:spcPct val="150000"/>
              </a:lnSpc>
            </a:pPr>
            <a:r>
              <a:rPr lang="fa-IR" sz="3200" dirty="0" smtClean="0">
                <a:cs typeface="B Zar" pitchFamily="2" charset="-78"/>
              </a:rPr>
              <a:t>تعداد تنفس بالاتر از </a:t>
            </a:r>
            <a:r>
              <a:rPr lang="en-US" sz="3200" dirty="0" err="1" smtClean="0">
                <a:latin typeface="Cambria" pitchFamily="18" charset="0"/>
                <a:cs typeface="B Zar" pitchFamily="2" charset="-78"/>
              </a:rPr>
              <a:t>bpm</a:t>
            </a:r>
            <a:r>
              <a:rPr lang="en-US" sz="3200" dirty="0" smtClean="0">
                <a:cs typeface="B Zar" pitchFamily="2" charset="-78"/>
              </a:rPr>
              <a:t> 80 </a:t>
            </a:r>
            <a:r>
              <a:rPr lang="fa-IR" sz="3200" dirty="0" smtClean="0">
                <a:cs typeface="B Zar" pitchFamily="2" charset="-78"/>
              </a:rPr>
              <a:t> باشد.</a:t>
            </a:r>
          </a:p>
          <a:p>
            <a:pPr algn="r" rtl="1">
              <a:lnSpc>
                <a:spcPct val="150000"/>
              </a:lnSpc>
            </a:pPr>
            <a:r>
              <a:rPr lang="fa-IR" sz="3200" dirty="0" smtClean="0">
                <a:cs typeface="B Zar" pitchFamily="2" charset="-78"/>
              </a:rPr>
              <a:t>نیازمندی به اکسیژن</a:t>
            </a:r>
            <a:r>
              <a:rPr lang="en-US" sz="3200" dirty="0" smtClean="0"/>
              <a:t> (</a:t>
            </a:r>
            <a:r>
              <a:rPr lang="en-US" sz="3200" dirty="0" smtClean="0">
                <a:latin typeface="Cambria" pitchFamily="18" charset="0"/>
              </a:rPr>
              <a:t>Fio2</a:t>
            </a:r>
            <a:r>
              <a:rPr lang="en-US" sz="3200" dirty="0" smtClean="0"/>
              <a:t>) </a:t>
            </a:r>
            <a:r>
              <a:rPr lang="fa-IR" sz="3200" dirty="0" smtClean="0">
                <a:cs typeface="B Zar" pitchFamily="2" charset="-78"/>
              </a:rPr>
              <a:t> افزایش پیدا کرده باشد.</a:t>
            </a:r>
          </a:p>
          <a:p>
            <a:pPr algn="r" rtl="1">
              <a:lnSpc>
                <a:spcPct val="150000"/>
              </a:lnSpc>
            </a:pPr>
            <a:r>
              <a:rPr lang="fa-IR" sz="3200" dirty="0" smtClean="0">
                <a:cs typeface="B Zar" pitchFamily="2" charset="-78"/>
              </a:rPr>
              <a:t>میزان </a:t>
            </a:r>
            <a:r>
              <a:rPr lang="en-US" sz="3200" dirty="0" smtClean="0">
                <a:latin typeface="Cambria" pitchFamily="18" charset="0"/>
                <a:cs typeface="B Zar" pitchFamily="2" charset="-78"/>
              </a:rPr>
              <a:t>Pco2</a:t>
            </a:r>
            <a:r>
              <a:rPr lang="fa-IR" sz="3200" dirty="0" smtClean="0">
                <a:cs typeface="B Zar" pitchFamily="2" charset="-78"/>
              </a:rPr>
              <a:t>بالا</a:t>
            </a:r>
            <a:endParaRPr lang="fa-IR" sz="3200" dirty="0">
              <a:cs typeface="B Zar" pitchFamily="2" charset="-78"/>
            </a:endParaRPr>
          </a:p>
        </p:txBody>
      </p:sp>
    </p:spTree>
    <p:extLst>
      <p:ext uri="{BB962C8B-B14F-4D97-AF65-F5344CB8AC3E}">
        <p14:creationId xmlns="" xmlns:p14="http://schemas.microsoft.com/office/powerpoint/2010/main" val="689816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DDFE08-D1A3-4890-B395-3D514078D9E9}"/>
              </a:ext>
            </a:extLst>
          </p:cNvPr>
          <p:cNvSpPr txBox="1"/>
          <p:nvPr/>
        </p:nvSpPr>
        <p:spPr>
          <a:xfrm>
            <a:off x="2105024" y="155259"/>
            <a:ext cx="10086975" cy="1200329"/>
          </a:xfrm>
          <a:prstGeom prst="rect">
            <a:avLst/>
          </a:prstGeom>
          <a:noFill/>
        </p:spPr>
        <p:txBody>
          <a:bodyPr wrap="square" rtlCol="0" anchor="ctr">
            <a:spAutoFit/>
          </a:bodyPr>
          <a:lstStyle/>
          <a:p>
            <a:pPr algn="r" rtl="1"/>
            <a:r>
              <a:rPr lang="ar-SA" sz="3600" dirty="0" smtClean="0">
                <a:cs typeface="2  Titr" pitchFamily="2" charset="-78"/>
              </a:rPr>
              <a:t>موارد منع مصرف</a:t>
            </a:r>
            <a:endParaRPr lang="en-US" sz="3600" dirty="0" smtClean="0">
              <a:cs typeface="2  Titr" pitchFamily="2" charset="-78"/>
            </a:endParaRPr>
          </a:p>
          <a:p>
            <a:pPr algn="ctr" rtl="1"/>
            <a:endParaRPr lang="ko-KR" altLang="en-US" sz="3600" dirty="0">
              <a:solidFill>
                <a:schemeClr val="tx1">
                  <a:lumMod val="75000"/>
                  <a:lumOff val="25000"/>
                </a:schemeClr>
              </a:solidFill>
              <a:latin typeface="Cambria" pitchFamily="18" charset="0"/>
              <a:cs typeface="2  Titr" pitchFamily="2" charset="-78"/>
            </a:endParaRPr>
          </a:p>
        </p:txBody>
      </p:sp>
      <p:sp>
        <p:nvSpPr>
          <p:cNvPr id="18" name="TextBox 17"/>
          <p:cNvSpPr txBox="1"/>
          <p:nvPr/>
        </p:nvSpPr>
        <p:spPr>
          <a:xfrm>
            <a:off x="2971800" y="1706880"/>
            <a:ext cx="7879080" cy="461665"/>
          </a:xfrm>
          <a:prstGeom prst="rect">
            <a:avLst/>
          </a:prstGeom>
          <a:noFill/>
        </p:spPr>
        <p:txBody>
          <a:bodyPr wrap="square" rtlCol="0">
            <a:spAutoFit/>
          </a:bodyPr>
          <a:lstStyle/>
          <a:p>
            <a:pPr algn="r" rtl="1"/>
            <a:endParaRPr lang="en-US" sz="2400" dirty="0"/>
          </a:p>
        </p:txBody>
      </p:sp>
      <p:sp>
        <p:nvSpPr>
          <p:cNvPr id="19" name="TextBox 18"/>
          <p:cNvSpPr txBox="1"/>
          <p:nvPr/>
        </p:nvSpPr>
        <p:spPr>
          <a:xfrm>
            <a:off x="1663700" y="784860"/>
            <a:ext cx="10149840" cy="5909310"/>
          </a:xfrm>
          <a:prstGeom prst="rect">
            <a:avLst/>
          </a:prstGeom>
          <a:noFill/>
        </p:spPr>
        <p:txBody>
          <a:bodyPr wrap="square" rtlCol="0">
            <a:spAutoFit/>
          </a:bodyPr>
          <a:lstStyle/>
          <a:p>
            <a:pPr algn="r" rtl="1">
              <a:lnSpc>
                <a:spcPct val="150000"/>
              </a:lnSpc>
            </a:pPr>
            <a:r>
              <a:rPr lang="fa-IR" sz="2800" dirty="0" smtClean="0">
                <a:cs typeface="B Zar" pitchFamily="2" charset="-78"/>
              </a:rPr>
              <a:t>1-</a:t>
            </a:r>
            <a:r>
              <a:rPr lang="ar-SA" sz="2800" dirty="0" smtClean="0">
                <a:cs typeface="B Zar" pitchFamily="2" charset="-78"/>
              </a:rPr>
              <a:t>نارسایی تنفسی</a:t>
            </a:r>
            <a:r>
              <a:rPr lang="fa-IR" sz="2800" dirty="0" smtClean="0">
                <a:cs typeface="B Zar" pitchFamily="2" charset="-78"/>
              </a:rPr>
              <a:t> با </a:t>
            </a:r>
            <a:r>
              <a:rPr lang="en-US" sz="2800" dirty="0" smtClean="0">
                <a:latin typeface="Cambria" pitchFamily="18" charset="0"/>
                <a:cs typeface="B Zar" pitchFamily="2" charset="-78"/>
              </a:rPr>
              <a:t>PCO2</a:t>
            </a:r>
            <a:r>
              <a:rPr lang="fa-IR" sz="2800" dirty="0" smtClean="0">
                <a:cs typeface="B Zar" pitchFamily="2" charset="-78"/>
              </a:rPr>
              <a:t> بالای 65 یا </a:t>
            </a:r>
            <a:r>
              <a:rPr lang="en-US" sz="2800" dirty="0" smtClean="0">
                <a:latin typeface="Cambria" pitchFamily="18" charset="0"/>
                <a:cs typeface="B Zar" pitchFamily="2" charset="-78"/>
              </a:rPr>
              <a:t>PH</a:t>
            </a:r>
            <a:r>
              <a:rPr lang="fa-IR" sz="2800" dirty="0" smtClean="0">
                <a:cs typeface="B Zar" pitchFamily="2" charset="-78"/>
              </a:rPr>
              <a:t> کمتر از 7/2</a:t>
            </a:r>
            <a:endParaRPr lang="en-US" sz="2800" dirty="0" smtClean="0">
              <a:cs typeface="B Zar" pitchFamily="2" charset="-78"/>
            </a:endParaRPr>
          </a:p>
          <a:p>
            <a:pPr algn="r" rtl="1">
              <a:lnSpc>
                <a:spcPct val="150000"/>
              </a:lnSpc>
            </a:pPr>
            <a:r>
              <a:rPr lang="ar-SA" sz="2800" dirty="0" smtClean="0">
                <a:cs typeface="B Zar" pitchFamily="2" charset="-78"/>
              </a:rPr>
              <a:t>۲</a:t>
            </a:r>
            <a:r>
              <a:rPr lang="en-CA" sz="2800" dirty="0" smtClean="0">
                <a:cs typeface="B Zar" pitchFamily="2" charset="-78"/>
              </a:rPr>
              <a:t>-</a:t>
            </a:r>
            <a:r>
              <a:rPr lang="ar-SA" sz="2800" dirty="0" smtClean="0">
                <a:cs typeface="B Zar" pitchFamily="2" charset="-78"/>
              </a:rPr>
              <a:t>پنوموتراکس بدون چست تیوپ</a:t>
            </a:r>
            <a:endParaRPr lang="en-US" sz="2800" dirty="0" smtClean="0">
              <a:cs typeface="B Zar" pitchFamily="2" charset="-78"/>
            </a:endParaRPr>
          </a:p>
          <a:p>
            <a:pPr algn="r" rtl="1">
              <a:lnSpc>
                <a:spcPct val="150000"/>
              </a:lnSpc>
            </a:pPr>
            <a:r>
              <a:rPr lang="ar-SA" sz="2800" dirty="0" smtClean="0">
                <a:cs typeface="B Zar" pitchFamily="2" charset="-78"/>
              </a:rPr>
              <a:t>۳</a:t>
            </a:r>
            <a:r>
              <a:rPr lang="en-CA" sz="2800" dirty="0" smtClean="0">
                <a:cs typeface="B Zar" pitchFamily="2" charset="-78"/>
              </a:rPr>
              <a:t>-</a:t>
            </a:r>
            <a:r>
              <a:rPr lang="ar-SA" sz="2800" dirty="0" smtClean="0">
                <a:cs typeface="B Zar" pitchFamily="2" charset="-78"/>
              </a:rPr>
              <a:t>تنفس نامظم وآپنه های مکرر</a:t>
            </a:r>
            <a:endParaRPr lang="en-US" sz="2800" dirty="0" smtClean="0">
              <a:cs typeface="B Zar" pitchFamily="2" charset="-78"/>
            </a:endParaRPr>
          </a:p>
          <a:p>
            <a:pPr algn="r" rtl="1">
              <a:lnSpc>
                <a:spcPct val="150000"/>
              </a:lnSpc>
            </a:pPr>
            <a:r>
              <a:rPr lang="ar-SA" sz="2800" dirty="0" smtClean="0">
                <a:cs typeface="B Zar" pitchFamily="2" charset="-78"/>
              </a:rPr>
              <a:t>۴</a:t>
            </a:r>
            <a:r>
              <a:rPr lang="en-CA" sz="2800" dirty="0" smtClean="0">
                <a:cs typeface="B Zar" pitchFamily="2" charset="-78"/>
              </a:rPr>
              <a:t>-</a:t>
            </a:r>
            <a:r>
              <a:rPr lang="ar-SA" sz="2800" dirty="0" smtClean="0">
                <a:cs typeface="B Zar" pitchFamily="2" charset="-78"/>
              </a:rPr>
              <a:t>آسیب شدید پل بینی</a:t>
            </a:r>
            <a:endParaRPr lang="en-US" sz="2800" dirty="0" smtClean="0">
              <a:cs typeface="B Zar" pitchFamily="2" charset="-78"/>
            </a:endParaRPr>
          </a:p>
          <a:p>
            <a:pPr algn="r" rtl="1">
              <a:lnSpc>
                <a:spcPct val="150000"/>
              </a:lnSpc>
            </a:pPr>
            <a:r>
              <a:rPr lang="ar-SA" sz="2800" dirty="0" smtClean="0">
                <a:cs typeface="B Zar" pitchFamily="2" charset="-78"/>
              </a:rPr>
              <a:t>۵</a:t>
            </a:r>
            <a:r>
              <a:rPr lang="en-CA" sz="2800" dirty="0" smtClean="0">
                <a:cs typeface="B Zar" pitchFamily="2" charset="-78"/>
              </a:rPr>
              <a:t>-</a:t>
            </a:r>
            <a:r>
              <a:rPr lang="ar-SA" sz="2800" dirty="0" smtClean="0">
                <a:cs typeface="B Zar" pitchFamily="2" charset="-78"/>
              </a:rPr>
              <a:t>ناهنجاری مجاری هوایی فوقانی</a:t>
            </a:r>
            <a:r>
              <a:rPr lang="fa-IR" sz="2800" dirty="0" smtClean="0">
                <a:cs typeface="B Zar" pitchFamily="2" charset="-78"/>
              </a:rPr>
              <a:t> مانند آترزی کوان یا شکاف کام.</a:t>
            </a:r>
            <a:endParaRPr lang="en-US" sz="2800" dirty="0" smtClean="0">
              <a:cs typeface="B Zar" pitchFamily="2" charset="-78"/>
            </a:endParaRPr>
          </a:p>
          <a:p>
            <a:pPr algn="r" rtl="1">
              <a:lnSpc>
                <a:spcPct val="150000"/>
              </a:lnSpc>
            </a:pPr>
            <a:r>
              <a:rPr lang="ar-SA" sz="2800" dirty="0" smtClean="0">
                <a:cs typeface="B Zar" pitchFamily="2" charset="-78"/>
              </a:rPr>
              <a:t>۶</a:t>
            </a:r>
            <a:r>
              <a:rPr lang="en-CA" sz="2800" dirty="0" smtClean="0">
                <a:cs typeface="B Zar" pitchFamily="2" charset="-78"/>
              </a:rPr>
              <a:t>-</a:t>
            </a:r>
            <a:r>
              <a:rPr lang="ar-SA" sz="2800" dirty="0" smtClean="0">
                <a:cs typeface="B Zar" pitchFamily="2" charset="-78"/>
              </a:rPr>
              <a:t>ناهنجاری بدوتولد مانند هرنی دیافراگماتیک، فیستول مری</a:t>
            </a:r>
            <a:r>
              <a:rPr lang="en-CA" sz="2800" dirty="0" smtClean="0">
                <a:cs typeface="B Zar" pitchFamily="2" charset="-78"/>
              </a:rPr>
              <a:t>-</a:t>
            </a:r>
            <a:r>
              <a:rPr lang="ar-SA" sz="2800" dirty="0" smtClean="0">
                <a:cs typeface="B Zar" pitchFamily="2" charset="-78"/>
              </a:rPr>
              <a:t>تراشه، گاستروشزی</a:t>
            </a:r>
            <a:endParaRPr lang="en-US" sz="2800" dirty="0" smtClean="0">
              <a:cs typeface="B Zar" pitchFamily="2" charset="-78"/>
            </a:endParaRPr>
          </a:p>
          <a:p>
            <a:pPr algn="r" rtl="1">
              <a:lnSpc>
                <a:spcPct val="150000"/>
              </a:lnSpc>
            </a:pPr>
            <a:r>
              <a:rPr lang="ar-SA" sz="2800" dirty="0" smtClean="0">
                <a:cs typeface="B Zar" pitchFamily="2" charset="-78"/>
              </a:rPr>
              <a:t>۷</a:t>
            </a:r>
            <a:r>
              <a:rPr lang="en-CA" sz="2800" dirty="0" smtClean="0">
                <a:cs typeface="B Zar" pitchFamily="2" charset="-78"/>
              </a:rPr>
              <a:t>-</a:t>
            </a:r>
            <a:r>
              <a:rPr lang="ar-SA" sz="2800" dirty="0" smtClean="0">
                <a:cs typeface="B Zar" pitchFamily="2" charset="-78"/>
              </a:rPr>
              <a:t>بیقراری نوزاد</a:t>
            </a:r>
            <a:r>
              <a:rPr lang="fa-IR" sz="2800" dirty="0" smtClean="0">
                <a:cs typeface="B Zar" pitchFamily="2" charset="-78"/>
              </a:rPr>
              <a:t> در نوزادان بزرگتر به علت عدم تحمل</a:t>
            </a:r>
            <a:endParaRPr lang="en-US" sz="2800" dirty="0" smtClean="0">
              <a:cs typeface="B Zar" pitchFamily="2" charset="-78"/>
            </a:endParaRPr>
          </a:p>
          <a:p>
            <a:pPr algn="r" rtl="1">
              <a:lnSpc>
                <a:spcPct val="150000"/>
              </a:lnSpc>
            </a:pPr>
            <a:r>
              <a:rPr lang="ar-SA" sz="2800" dirty="0" smtClean="0">
                <a:cs typeface="B Zar" pitchFamily="2" charset="-78"/>
              </a:rPr>
              <a:t>۸</a:t>
            </a:r>
            <a:r>
              <a:rPr lang="en-CA" sz="2800" dirty="0" smtClean="0">
                <a:cs typeface="B Zar" pitchFamily="2" charset="-78"/>
              </a:rPr>
              <a:t>-</a:t>
            </a:r>
            <a:r>
              <a:rPr lang="ar-SA" sz="2800" dirty="0" smtClean="0">
                <a:cs typeface="B Zar" pitchFamily="2" charset="-78"/>
              </a:rPr>
              <a:t>پرفوراسیون گوارشی</a:t>
            </a:r>
            <a:r>
              <a:rPr lang="fa-IR" sz="2800" dirty="0" smtClean="0">
                <a:cs typeface="B Zar" pitchFamily="2" charset="-78"/>
              </a:rPr>
              <a:t>(معده و روده)</a:t>
            </a:r>
            <a:endParaRPr lang="en-US" sz="2800" dirty="0" smtClean="0">
              <a:cs typeface="B Zar" pitchFamily="2" charset="-78"/>
            </a:endParaRPr>
          </a:p>
          <a:p>
            <a:pPr algn="r" rtl="1">
              <a:lnSpc>
                <a:spcPct val="150000"/>
              </a:lnSpc>
            </a:pPr>
            <a:r>
              <a:rPr lang="fa-IR" sz="2800" dirty="0" smtClean="0">
                <a:cs typeface="B Zar" pitchFamily="2" charset="-78"/>
              </a:rPr>
              <a:t>9-ناپایداری شدید قلبی و ریوی</a:t>
            </a:r>
            <a:endParaRPr lang="en-US" sz="2800" dirty="0">
              <a:cs typeface="B Zar" pitchFamily="2" charset="-78"/>
            </a:endParaRPr>
          </a:p>
        </p:txBody>
      </p:sp>
    </p:spTree>
    <p:extLst>
      <p:ext uri="{BB962C8B-B14F-4D97-AF65-F5344CB8AC3E}">
        <p14:creationId xmlns="" xmlns:p14="http://schemas.microsoft.com/office/powerpoint/2010/main" val="68981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097280"/>
            <a:ext cx="9692640" cy="4616648"/>
          </a:xfrm>
          <a:prstGeom prst="rect">
            <a:avLst/>
          </a:prstGeom>
          <a:noFill/>
        </p:spPr>
        <p:txBody>
          <a:bodyPr wrap="square" rtlCol="0">
            <a:spAutoFit/>
          </a:bodyPr>
          <a:lstStyle/>
          <a:p>
            <a:pPr algn="just" rtl="1">
              <a:lnSpc>
                <a:spcPct val="150000"/>
              </a:lnSpc>
            </a:pPr>
            <a:r>
              <a:rPr lang="fa-IR" sz="2800" dirty="0" smtClean="0">
                <a:cs typeface="B Zar" pitchFamily="2" charset="-78"/>
              </a:rPr>
              <a:t>در مطالعه کوهورت نشان داد که در نوزادانی که اینتوبه شده اند نیاز به درصد اکسیژن تا 60% افزایش یافته بود. این در حالی است که نوزادان نارسی که تحت </a:t>
            </a:r>
            <a:r>
              <a:rPr lang="en-US" sz="2800" dirty="0" smtClean="0">
                <a:latin typeface="Cambria" pitchFamily="18" charset="0"/>
                <a:cs typeface="B Zar" pitchFamily="2" charset="-78"/>
              </a:rPr>
              <a:t>NCPAP</a:t>
            </a:r>
            <a:r>
              <a:rPr lang="en-US" sz="2800" dirty="0" smtClean="0">
                <a:cs typeface="B Zar" pitchFamily="2" charset="-78"/>
              </a:rPr>
              <a:t> </a:t>
            </a:r>
            <a:r>
              <a:rPr lang="fa-IR" sz="2800" dirty="0" smtClean="0">
                <a:cs typeface="B Zar" pitchFamily="2" charset="-78"/>
              </a:rPr>
              <a:t> زود هنگام قرار گرفتند نیازبه درصد اکسیژن کمتر از 40% داشتند.</a:t>
            </a:r>
          </a:p>
          <a:p>
            <a:pPr algn="just" rtl="1">
              <a:lnSpc>
                <a:spcPct val="150000"/>
              </a:lnSpc>
            </a:pPr>
            <a:r>
              <a:rPr lang="fa-IR" sz="2800" dirty="0" smtClean="0">
                <a:cs typeface="B Zar" pitchFamily="2" charset="-78"/>
              </a:rPr>
              <a:t>در مطالعه </a:t>
            </a:r>
            <a:r>
              <a:rPr lang="en-US" sz="2800" dirty="0" smtClean="0">
                <a:latin typeface="Cambria" pitchFamily="18" charset="0"/>
                <a:cs typeface="B Zar" pitchFamily="2" charset="-78"/>
              </a:rPr>
              <a:t>RCT</a:t>
            </a:r>
            <a:r>
              <a:rPr lang="fa-IR" sz="2800" dirty="0" smtClean="0">
                <a:cs typeface="B Zar" pitchFamily="2" charset="-78"/>
              </a:rPr>
              <a:t> بزرگتری نشان داد نوزدانی که </a:t>
            </a:r>
            <a:r>
              <a:rPr lang="en-US" sz="2800" dirty="0" smtClean="0">
                <a:latin typeface="Cambria" pitchFamily="18" charset="0"/>
                <a:cs typeface="B Zar" pitchFamily="2" charset="-78"/>
              </a:rPr>
              <a:t>NCPAP</a:t>
            </a:r>
            <a:r>
              <a:rPr lang="en-US" sz="2800" dirty="0" smtClean="0">
                <a:cs typeface="B Zar" pitchFamily="2" charset="-78"/>
              </a:rPr>
              <a:t> </a:t>
            </a:r>
            <a:r>
              <a:rPr lang="fa-IR" sz="2800" dirty="0" smtClean="0">
                <a:cs typeface="B Zar" pitchFamily="2" charset="-78"/>
              </a:rPr>
              <a:t> زود هنگام در 5 دقیقه ی اول تولد در مقایسه با اینتوباسیون انتخابی دریافت کردند، در 28 روزگی نیاز به اکسیژن کمتری داشتند و میزان ابتلا به </a:t>
            </a:r>
            <a:r>
              <a:rPr lang="en-US" sz="2800" dirty="0" smtClean="0">
                <a:latin typeface="Cambria" pitchFamily="18" charset="0"/>
                <a:cs typeface="B Zar" pitchFamily="2" charset="-78"/>
              </a:rPr>
              <a:t>BPD</a:t>
            </a:r>
            <a:r>
              <a:rPr lang="fa-IR" sz="2800" dirty="0" smtClean="0">
                <a:cs typeface="B Zar" pitchFamily="2" charset="-78"/>
              </a:rPr>
              <a:t> در 36 هفته بعد از تولد و نیز میزان بروز پنوموتراکس در ایشان کمتر است.</a:t>
            </a:r>
            <a:endParaRPr lang="en-US" sz="2800" dirty="0">
              <a:cs typeface="B Za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8700" y="774700"/>
            <a:ext cx="8724900" cy="4893647"/>
          </a:xfrm>
          <a:prstGeom prst="rect">
            <a:avLst/>
          </a:prstGeom>
          <a:noFill/>
        </p:spPr>
        <p:txBody>
          <a:bodyPr wrap="square" rtlCol="0">
            <a:spAutoFit/>
          </a:bodyPr>
          <a:lstStyle/>
          <a:p>
            <a:pPr algn="r" rtl="1"/>
            <a:endParaRPr lang="fa-IR" sz="2400" dirty="0" smtClean="0">
              <a:cs typeface="B Zar" pitchFamily="2" charset="-78"/>
            </a:endParaRPr>
          </a:p>
          <a:p>
            <a:pPr algn="r" rtl="1"/>
            <a:r>
              <a:rPr lang="fa-IR" sz="2400" dirty="0" smtClean="0">
                <a:cs typeface="B Zar" pitchFamily="2" charset="-78"/>
              </a:rPr>
              <a:t>تجهیزات </a:t>
            </a:r>
            <a:r>
              <a:rPr lang="en-US" sz="2400" dirty="0" smtClean="0">
                <a:latin typeface="Cambria" pitchFamily="18" charset="0"/>
                <a:cs typeface="B Zar" pitchFamily="2" charset="-78"/>
              </a:rPr>
              <a:t>Standard</a:t>
            </a:r>
            <a:r>
              <a:rPr lang="en-US" sz="2400" dirty="0" smtClean="0">
                <a:cs typeface="B Zar" pitchFamily="2" charset="-78"/>
              </a:rPr>
              <a:t> </a:t>
            </a:r>
            <a:r>
              <a:rPr lang="en-US" sz="2400" dirty="0" smtClean="0">
                <a:latin typeface="Cambria" pitchFamily="18" charset="0"/>
                <a:cs typeface="B Zar" pitchFamily="2" charset="-78"/>
              </a:rPr>
              <a:t>CPAP</a:t>
            </a:r>
            <a:r>
              <a:rPr lang="fa-IR" sz="2400" dirty="0" smtClean="0">
                <a:cs typeface="B Zar" pitchFamily="2" charset="-78"/>
              </a:rPr>
              <a:t>:</a:t>
            </a:r>
          </a:p>
          <a:p>
            <a:pPr algn="r" rtl="1"/>
            <a:endParaRPr lang="fa-IR" sz="2400" dirty="0" smtClean="0">
              <a:cs typeface="B Zar" pitchFamily="2" charset="-78"/>
            </a:endParaRPr>
          </a:p>
          <a:p>
            <a:pPr algn="r" rtl="1">
              <a:lnSpc>
                <a:spcPct val="150000"/>
              </a:lnSpc>
              <a:buFont typeface="Wingdings" pitchFamily="2" charset="2"/>
              <a:buChar char="ü"/>
            </a:pPr>
            <a:r>
              <a:rPr lang="fa-IR" sz="2400" dirty="0" smtClean="0">
                <a:cs typeface="B Zar" pitchFamily="2" charset="-78"/>
              </a:rPr>
              <a:t>ژنراتور (تولیدکننده فشار)</a:t>
            </a:r>
          </a:p>
          <a:p>
            <a:pPr algn="r" rtl="1">
              <a:lnSpc>
                <a:spcPct val="150000"/>
              </a:lnSpc>
              <a:buFont typeface="Wingdings" pitchFamily="2" charset="2"/>
              <a:buChar char="ü"/>
            </a:pPr>
            <a:r>
              <a:rPr lang="fa-IR" sz="2400" dirty="0" smtClean="0">
                <a:cs typeface="B Zar" pitchFamily="2" charset="-78"/>
              </a:rPr>
              <a:t>پرونگ های بینی دوطرفه یا ماسک بینی </a:t>
            </a:r>
          </a:p>
          <a:p>
            <a:pPr algn="r" rtl="1">
              <a:lnSpc>
                <a:spcPct val="150000"/>
              </a:lnSpc>
              <a:buFont typeface="Wingdings" pitchFamily="2" charset="2"/>
              <a:buChar char="ü"/>
            </a:pPr>
            <a:r>
              <a:rPr lang="fa-IR" sz="2400" dirty="0" smtClean="0">
                <a:cs typeface="B Zar" pitchFamily="2" charset="-78"/>
              </a:rPr>
              <a:t>لوله های </a:t>
            </a:r>
            <a:r>
              <a:rPr lang="en-US" sz="2400" dirty="0" smtClean="0">
                <a:latin typeface="Cambria" pitchFamily="18" charset="0"/>
                <a:cs typeface="B Zar" pitchFamily="2" charset="-78"/>
              </a:rPr>
              <a:t>CPAP</a:t>
            </a:r>
            <a:endParaRPr lang="fa-IR" sz="2400" dirty="0" smtClean="0">
              <a:latin typeface="Cambria" pitchFamily="18" charset="0"/>
              <a:cs typeface="B Zar" pitchFamily="2" charset="-78"/>
            </a:endParaRPr>
          </a:p>
          <a:p>
            <a:pPr algn="r" rtl="1">
              <a:lnSpc>
                <a:spcPct val="150000"/>
              </a:lnSpc>
              <a:buFont typeface="Wingdings" pitchFamily="2" charset="2"/>
              <a:buChar char="ü"/>
            </a:pPr>
            <a:r>
              <a:rPr lang="fa-IR" sz="2400" dirty="0" smtClean="0">
                <a:cs typeface="B Zar" pitchFamily="2" charset="-78"/>
              </a:rPr>
              <a:t>رطوبت ساز</a:t>
            </a:r>
          </a:p>
          <a:p>
            <a:pPr algn="r" rtl="1">
              <a:lnSpc>
                <a:spcPct val="150000"/>
              </a:lnSpc>
              <a:buFont typeface="Wingdings" pitchFamily="2" charset="2"/>
              <a:buChar char="ü"/>
            </a:pPr>
            <a:r>
              <a:rPr lang="fa-IR" sz="2400" dirty="0" smtClean="0">
                <a:cs typeface="B Zar" pitchFamily="2" charset="-78"/>
              </a:rPr>
              <a:t>بلندر</a:t>
            </a:r>
          </a:p>
          <a:p>
            <a:pPr algn="r" rtl="1">
              <a:lnSpc>
                <a:spcPct val="150000"/>
              </a:lnSpc>
              <a:buFont typeface="Wingdings" pitchFamily="2" charset="2"/>
              <a:buChar char="ü"/>
            </a:pPr>
            <a:r>
              <a:rPr lang="fa-IR" sz="2400" dirty="0" smtClean="0">
                <a:cs typeface="B Zar" pitchFamily="2" charset="-78"/>
              </a:rPr>
              <a:t>رابط بیمار/مینی فلو  و دستگاه (</a:t>
            </a:r>
            <a:r>
              <a:rPr lang="en-US" sz="2400" dirty="0" smtClean="0">
                <a:latin typeface="Cambria" pitchFamily="18" charset="0"/>
                <a:cs typeface="B Zar" pitchFamily="2" charset="-78"/>
              </a:rPr>
              <a:t>Interface</a:t>
            </a:r>
            <a:r>
              <a:rPr lang="fa-IR" sz="2400" dirty="0" smtClean="0">
                <a:cs typeface="B Zar" pitchFamily="2" charset="-78"/>
              </a:rPr>
              <a:t>)</a:t>
            </a:r>
          </a:p>
          <a:p>
            <a:pPr algn="r" rtl="1"/>
            <a:endParaRPr lang="en-US" sz="2400" dirty="0">
              <a:cs typeface="B Zar" pitchFamily="2" charset="-78"/>
            </a:endParaRPr>
          </a:p>
        </p:txBody>
      </p:sp>
      <p:sp>
        <p:nvSpPr>
          <p:cNvPr id="37890" name="AutoShape 2" descr="NCP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1" name="Picture 3" descr="C:\Users\dell\Desktop\CPAP\51153-1718542715.jpg"/>
          <p:cNvPicPr>
            <a:picLocks noChangeAspect="1" noChangeArrowheads="1"/>
          </p:cNvPicPr>
          <p:nvPr/>
        </p:nvPicPr>
        <p:blipFill>
          <a:blip r:embed="rId2"/>
          <a:srcRect l="9216" t="13080" r="5556" b="15190"/>
          <a:stretch>
            <a:fillRect/>
          </a:stretch>
        </p:blipFill>
        <p:spPr bwMode="auto">
          <a:xfrm>
            <a:off x="2159000" y="1028700"/>
            <a:ext cx="4140200" cy="4318000"/>
          </a:xfrm>
          <a:prstGeom prst="ellipse">
            <a:avLst/>
          </a:prstGeom>
          <a:ln>
            <a:solidFill>
              <a:schemeClr val="accent1">
                <a:lumMod val="40000"/>
                <a:lumOff val="60000"/>
              </a:schemeClr>
            </a:solidFill>
          </a:ln>
          <a:effectLst>
            <a:softEdge rad="112500"/>
          </a:effectLst>
        </p:spPr>
      </p:pic>
      <p:pic>
        <p:nvPicPr>
          <p:cNvPr id="37893" name="Picture 5" descr="‫محفظه ایجاد فشار GaleMed - nCPAP - دندال‬‎"/>
          <p:cNvPicPr>
            <a:picLocks noChangeAspect="1" noChangeArrowheads="1"/>
          </p:cNvPicPr>
          <p:nvPr/>
        </p:nvPicPr>
        <p:blipFill>
          <a:blip r:embed="rId3"/>
          <a:srcRect/>
          <a:stretch>
            <a:fillRect/>
          </a:stretch>
        </p:blipFill>
        <p:spPr bwMode="auto">
          <a:xfrm>
            <a:off x="384175" y="360362"/>
            <a:ext cx="2286000" cy="2000251"/>
          </a:xfrm>
          <a:prstGeom prst="ellipse">
            <a:avLst/>
          </a:prstGeom>
          <a:ln>
            <a:solidFill>
              <a:schemeClr val="accent1"/>
            </a:solidFill>
          </a:ln>
          <a:effectLst>
            <a:softEdge rad="112500"/>
          </a:effectLst>
        </p:spPr>
      </p:pic>
      <p:sp>
        <p:nvSpPr>
          <p:cNvPr id="37895" name="AutoShape 7" descr="‫بلندر اکسیژ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7" name="AutoShape 9" descr="‫بلندر اکسیژ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9" name="AutoShape 11" descr="‫بلندر اکسیژ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901" name="AutoShape 13" descr="‫NEO2 BLEND – شرکت مهندسی پزشکی تابان طب پارس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902" name="Picture 14" descr="C:\Users\dell\Desktop\CPAP\download (11).jpg"/>
          <p:cNvPicPr>
            <a:picLocks noChangeAspect="1" noChangeArrowheads="1"/>
          </p:cNvPicPr>
          <p:nvPr/>
        </p:nvPicPr>
        <p:blipFill>
          <a:blip r:embed="rId4"/>
          <a:srcRect/>
          <a:stretch>
            <a:fillRect/>
          </a:stretch>
        </p:blipFill>
        <p:spPr bwMode="auto">
          <a:xfrm>
            <a:off x="4362450" y="5067300"/>
            <a:ext cx="2552700" cy="1790700"/>
          </a:xfrm>
          <a:prstGeom prst="ellipse">
            <a:avLst/>
          </a:prstGeom>
          <a:ln>
            <a:solidFill>
              <a:schemeClr val="accent1">
                <a:lumMod val="40000"/>
                <a:lumOff val="60000"/>
              </a:schemeClr>
            </a:solid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linds(horizontal)">
                                      <p:cBhvr>
                                        <p:cTn id="7" dur="5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box(in)">
                                      <p:cBhvr>
                                        <p:cTn id="12" dur="500"/>
                                        <p:tgtEl>
                                          <p:spTgt spid="3789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7902"/>
                                        </p:tgtEl>
                                        <p:attrNameLst>
                                          <p:attrName>style.visibility</p:attrName>
                                        </p:attrNameLst>
                                      </p:cBhvr>
                                      <p:to>
                                        <p:strVal val="visible"/>
                                      </p:to>
                                    </p:set>
                                    <p:animEffect transition="in" filter="checkerboard(across)">
                                      <p:cBhvr>
                                        <p:cTn id="17" dur="500"/>
                                        <p:tgtEl>
                                          <p:spTgt spid="3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2700" y="774700"/>
            <a:ext cx="8902700" cy="584775"/>
          </a:xfrm>
          <a:prstGeom prst="rect">
            <a:avLst/>
          </a:prstGeom>
          <a:noFill/>
        </p:spPr>
        <p:txBody>
          <a:bodyPr wrap="square" rtlCol="0">
            <a:spAutoFit/>
          </a:bodyPr>
          <a:lstStyle/>
          <a:p>
            <a:pPr algn="r" rtl="1"/>
            <a:r>
              <a:rPr lang="fa-IR" sz="3200" dirty="0" smtClean="0">
                <a:cs typeface="B Titr" pitchFamily="2" charset="-78"/>
              </a:rPr>
              <a:t>تولید فشار در </a:t>
            </a:r>
            <a:r>
              <a:rPr lang="en-US" sz="3200" dirty="0" smtClean="0">
                <a:latin typeface="Cambria" pitchFamily="18" charset="0"/>
                <a:cs typeface="B Titr" pitchFamily="2" charset="-78"/>
              </a:rPr>
              <a:t>CPAP</a:t>
            </a:r>
            <a:endParaRPr lang="en-US" sz="3200" dirty="0">
              <a:latin typeface="Cambria" pitchFamily="18" charset="0"/>
              <a:cs typeface="B Titr" pitchFamily="2" charset="-78"/>
            </a:endParaRPr>
          </a:p>
        </p:txBody>
      </p:sp>
      <p:sp>
        <p:nvSpPr>
          <p:cNvPr id="3" name="TextBox 2"/>
          <p:cNvSpPr txBox="1"/>
          <p:nvPr/>
        </p:nvSpPr>
        <p:spPr>
          <a:xfrm>
            <a:off x="1752600" y="1358900"/>
            <a:ext cx="10033000" cy="3785652"/>
          </a:xfrm>
          <a:prstGeom prst="rect">
            <a:avLst/>
          </a:prstGeom>
          <a:noFill/>
        </p:spPr>
        <p:txBody>
          <a:bodyPr wrap="square" rtlCol="0">
            <a:spAutoFit/>
          </a:bodyPr>
          <a:lstStyle/>
          <a:p>
            <a:pPr algn="just" rtl="1"/>
            <a:endParaRPr lang="fa-IR" sz="2400" dirty="0" smtClean="0">
              <a:cs typeface="B Zar" pitchFamily="2" charset="-78"/>
            </a:endParaRPr>
          </a:p>
          <a:p>
            <a:pPr algn="just" rtl="1"/>
            <a:r>
              <a:rPr lang="fa-IR" sz="2400" dirty="0" smtClean="0">
                <a:cs typeface="B Zar" pitchFamily="2" charset="-78"/>
              </a:rPr>
              <a:t>فشار مثبت راه های هوایی مي تواند از منبع تولید گاز:</a:t>
            </a:r>
          </a:p>
          <a:p>
            <a:pPr algn="just" rtl="1"/>
            <a:endParaRPr lang="fa-IR" sz="2400" dirty="0" smtClean="0">
              <a:cs typeface="B Zar" pitchFamily="2" charset="-78"/>
            </a:endParaRPr>
          </a:p>
          <a:p>
            <a:pPr algn="just" rtl="1"/>
            <a:r>
              <a:rPr lang="fa-IR" sz="2400" dirty="0" smtClean="0">
                <a:cs typeface="B Zar" pitchFamily="2" charset="-78"/>
              </a:rPr>
              <a:t> 1- با جریان دائمی </a:t>
            </a:r>
            <a:r>
              <a:rPr lang="en-US" sz="2400" dirty="0" smtClean="0">
                <a:latin typeface="Cambria" pitchFamily="18" charset="0"/>
                <a:cs typeface="B Zar" pitchFamily="2" charset="-78"/>
              </a:rPr>
              <a:t>Continuous flow</a:t>
            </a:r>
            <a:endParaRPr lang="fa-IR" sz="2400" dirty="0" smtClean="0">
              <a:latin typeface="Cambria" pitchFamily="18" charset="0"/>
              <a:cs typeface="B Zar" pitchFamily="2" charset="-78"/>
            </a:endParaRPr>
          </a:p>
          <a:p>
            <a:pPr algn="just" rtl="1"/>
            <a:endParaRPr lang="fa-IR" sz="2400" dirty="0" smtClean="0">
              <a:cs typeface="B Zar" pitchFamily="2" charset="-78"/>
            </a:endParaRPr>
          </a:p>
          <a:p>
            <a:pPr algn="just" rtl="1"/>
            <a:r>
              <a:rPr lang="fa-IR" sz="2400" dirty="0" smtClean="0">
                <a:cs typeface="B Zar" pitchFamily="2" charset="-78"/>
              </a:rPr>
              <a:t>در </a:t>
            </a:r>
            <a:r>
              <a:rPr lang="en-US" sz="2400" dirty="0" smtClean="0">
                <a:latin typeface="Cambria" pitchFamily="18" charset="0"/>
                <a:cs typeface="B Zar" pitchFamily="2" charset="-78"/>
              </a:rPr>
              <a:t>CPAP</a:t>
            </a:r>
            <a:r>
              <a:rPr lang="en-US" sz="2400" dirty="0" smtClean="0">
                <a:cs typeface="B Zar" pitchFamily="2" charset="-78"/>
              </a:rPr>
              <a:t> </a:t>
            </a:r>
            <a:r>
              <a:rPr lang="fa-IR" sz="2400" dirty="0" smtClean="0">
                <a:cs typeface="B Zar" pitchFamily="2" charset="-78"/>
              </a:rPr>
              <a:t>با جریان دائمی، جریانی از گاز در یک منبع تولید و در مقابل شاخه بازدمی مدار تنفسی نوزاد مقاومت اعمال مي شود</a:t>
            </a:r>
          </a:p>
          <a:p>
            <a:pPr algn="just" rtl="1"/>
            <a:r>
              <a:rPr lang="fa-IR" sz="2400" dirty="0" smtClean="0">
                <a:cs typeface="B Zar" pitchFamily="2" charset="-78"/>
              </a:rPr>
              <a:t>(مانند اعمال فشار مثبت در جریان تجویز </a:t>
            </a:r>
            <a:r>
              <a:rPr lang="en-US" sz="2400" dirty="0" smtClean="0">
                <a:cs typeface="B Zar" pitchFamily="2" charset="-78"/>
              </a:rPr>
              <a:t> </a:t>
            </a:r>
            <a:r>
              <a:rPr lang="en-US" sz="2400" dirty="0" smtClean="0">
                <a:latin typeface="Cambria" pitchFamily="18" charset="0"/>
                <a:cs typeface="B Zar" pitchFamily="2" charset="-78"/>
              </a:rPr>
              <a:t>CPAP</a:t>
            </a:r>
            <a:r>
              <a:rPr lang="en-US" sz="2400" dirty="0" smtClean="0">
                <a:cs typeface="B Zar" pitchFamily="2" charset="-78"/>
              </a:rPr>
              <a:t> </a:t>
            </a:r>
            <a:r>
              <a:rPr lang="fa-IR" sz="2400" dirty="0" smtClean="0">
                <a:cs typeface="B Zar" pitchFamily="2" charset="-78"/>
              </a:rPr>
              <a:t>با ونتیلاتور که با تغییر اندازه سوراخ خروجی بازدمی، میزان فشار تغییر مي کند)</a:t>
            </a:r>
          </a:p>
          <a:p>
            <a:pPr algn="just" rtl="1"/>
            <a:endParaRPr lang="fa-IR" sz="2400" dirty="0" smtClean="0">
              <a:cs typeface="B Za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632">
      <a:dk1>
        <a:sysClr val="windowText" lastClr="000000"/>
      </a:dk1>
      <a:lt1>
        <a:sysClr val="window" lastClr="FFFFFF"/>
      </a:lt1>
      <a:dk2>
        <a:srgbClr val="1F497D"/>
      </a:dk2>
      <a:lt2>
        <a:srgbClr val="EEECE1"/>
      </a:lt2>
      <a:accent1>
        <a:srgbClr val="DD8BFF"/>
      </a:accent1>
      <a:accent2>
        <a:srgbClr val="B57BFF"/>
      </a:accent2>
      <a:accent3>
        <a:srgbClr val="A178FF"/>
      </a:accent3>
      <a:accent4>
        <a:srgbClr val="888FFF"/>
      </a:accent4>
      <a:accent5>
        <a:srgbClr val="86AAFF"/>
      </a:accent5>
      <a:accent6>
        <a:srgbClr val="83D7FF"/>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32">
      <a:dk1>
        <a:sysClr val="windowText" lastClr="000000"/>
      </a:dk1>
      <a:lt1>
        <a:sysClr val="window" lastClr="FFFFFF"/>
      </a:lt1>
      <a:dk2>
        <a:srgbClr val="1F497D"/>
      </a:dk2>
      <a:lt2>
        <a:srgbClr val="EEECE1"/>
      </a:lt2>
      <a:accent1>
        <a:srgbClr val="DD8BFF"/>
      </a:accent1>
      <a:accent2>
        <a:srgbClr val="B58CFF"/>
      </a:accent2>
      <a:accent3>
        <a:srgbClr val="A178FF"/>
      </a:accent3>
      <a:accent4>
        <a:srgbClr val="888FFF"/>
      </a:accent4>
      <a:accent5>
        <a:srgbClr val="86AAFF"/>
      </a:accent5>
      <a:accent6>
        <a:srgbClr val="83D7FF"/>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32">
      <a:dk1>
        <a:sysClr val="windowText" lastClr="000000"/>
      </a:dk1>
      <a:lt1>
        <a:sysClr val="window" lastClr="FFFFFF"/>
      </a:lt1>
      <a:dk2>
        <a:srgbClr val="1F497D"/>
      </a:dk2>
      <a:lt2>
        <a:srgbClr val="EEECE1"/>
      </a:lt2>
      <a:accent1>
        <a:srgbClr val="DD8BFF"/>
      </a:accent1>
      <a:accent2>
        <a:srgbClr val="B57BFF"/>
      </a:accent2>
      <a:accent3>
        <a:srgbClr val="A178FF"/>
      </a:accent3>
      <a:accent4>
        <a:srgbClr val="888FFF"/>
      </a:accent4>
      <a:accent5>
        <a:srgbClr val="86AAFF"/>
      </a:accent5>
      <a:accent6>
        <a:srgbClr val="83D7FF"/>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6277</TotalTime>
  <Words>2496</Words>
  <Application>Microsoft Office PowerPoint</Application>
  <PresentationFormat>Custom</PresentationFormat>
  <Paragraphs>246</Paragraphs>
  <Slides>47</Slides>
  <Notes>0</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cp:lastModifiedBy>
  <cp:revision>211</cp:revision>
  <dcterms:created xsi:type="dcterms:W3CDTF">2020-01-20T05:08:25Z</dcterms:created>
  <dcterms:modified xsi:type="dcterms:W3CDTF">2025-11-18T16:06:09Z</dcterms:modified>
</cp:coreProperties>
</file>