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4"/>
  </p:notesMasterIdLst>
  <p:sldIdLst>
    <p:sldId id="279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7" r:id="rId21"/>
    <p:sldId id="276" r:id="rId22"/>
    <p:sldId id="28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6" d="100"/>
          <a:sy n="96" d="100"/>
        </p:scale>
        <p:origin x="68" y="6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9D9A0D-A663-40F7-8373-FF82C4159A81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F3AAD-2342-4E8F-AEA3-DC2A9AB65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799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flip="none" rotWithShape="1">
          <a:gsLst>
            <a:gs pos="0">
              <a:srgbClr val="D9D9D9"/>
            </a:gs>
            <a:gs pos="100000">
              <a:schemeClr val="bg1"/>
            </a:gs>
          </a:gsLst>
          <a:lin ang="8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6226" y="1828800"/>
            <a:ext cx="4098175" cy="317738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6226" y="5181600"/>
            <a:ext cx="4098175" cy="685800"/>
          </a:xfrm>
        </p:spPr>
        <p:txBody>
          <a:bodyPr>
            <a:normAutofit/>
          </a:bodyPr>
          <a:lstStyle>
            <a:lvl1pPr marL="0" indent="0" algn="l">
              <a:buNone/>
              <a:defRPr sz="1500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7" name="Picture 6" descr="EKG lin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8689" y="-1"/>
            <a:ext cx="700013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65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Drmajnoon.com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09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Rectangle"/>
          <p:cNvSpPr/>
          <p:nvPr/>
        </p:nvSpPr>
        <p:spPr>
          <a:xfrm>
            <a:off x="9982200" y="0"/>
            <a:ext cx="22098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58401" y="457201"/>
            <a:ext cx="2057401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57202"/>
            <a:ext cx="9067800" cy="5943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Drmajnoon.com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80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Drmajnoon.com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05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Rectangle"/>
          <p:cNvSpPr/>
          <p:nvPr/>
        </p:nvSpPr>
        <p:spPr>
          <a:xfrm>
            <a:off x="265112" y="228600"/>
            <a:ext cx="11658600" cy="6400800"/>
          </a:xfrm>
          <a:prstGeom prst="rect">
            <a:avLst/>
          </a:prstGeom>
          <a:noFill/>
          <a:ln w="15875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828800"/>
            <a:ext cx="7772400" cy="317738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405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5181600"/>
            <a:ext cx="7772400" cy="685800"/>
          </a:xfrm>
        </p:spPr>
        <p:txBody>
          <a:bodyPr>
            <a:normAutofit/>
          </a:bodyPr>
          <a:lstStyle>
            <a:lvl1pPr marL="0" indent="0">
              <a:buNone/>
              <a:defRPr sz="1500" cap="all" baseline="0">
                <a:solidFill>
                  <a:schemeClr val="bg1"/>
                </a:solidFill>
              </a:defRPr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104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825626"/>
            <a:ext cx="4800600" cy="457517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4600" y="1825626"/>
            <a:ext cx="4800600" cy="457517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Drmajnoon.com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72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828799"/>
            <a:ext cx="4800600" cy="762000"/>
          </a:xfrm>
        </p:spPr>
        <p:txBody>
          <a:bodyPr anchor="ctr">
            <a:noAutofit/>
          </a:bodyPr>
          <a:lstStyle>
            <a:lvl1pPr marL="0" indent="0">
              <a:buNone/>
              <a:defRPr sz="1800" b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2590801"/>
            <a:ext cx="4800600" cy="381003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4600" y="1828799"/>
            <a:ext cx="4800600" cy="762000"/>
          </a:xfrm>
        </p:spPr>
        <p:txBody>
          <a:bodyPr anchor="ctr">
            <a:noAutofit/>
          </a:bodyPr>
          <a:lstStyle>
            <a:lvl1pPr marL="0" indent="0">
              <a:buNone/>
              <a:defRPr sz="1800" b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4600" y="2590801"/>
            <a:ext cx="4800600" cy="381003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Drmajnoon.com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19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Drmajnoon.com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77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Drmajnoon.com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65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descr="Rectangle"/>
          <p:cNvSpPr/>
          <p:nvPr/>
        </p:nvSpPr>
        <p:spPr>
          <a:xfrm>
            <a:off x="7008812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9" name="Rectangle 8" descr="Rectangle"/>
          <p:cNvSpPr/>
          <p:nvPr/>
        </p:nvSpPr>
        <p:spPr>
          <a:xfrm>
            <a:off x="7255669" y="228600"/>
            <a:ext cx="4686300" cy="6400800"/>
          </a:xfrm>
          <a:prstGeom prst="rect">
            <a:avLst/>
          </a:prstGeom>
          <a:noFill/>
          <a:ln w="15875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2700" y="3200400"/>
            <a:ext cx="3932237" cy="1752600"/>
          </a:xfrm>
        </p:spPr>
        <p:txBody>
          <a:bodyPr anchor="b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57201"/>
            <a:ext cx="5943600" cy="5943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32700" y="5029200"/>
            <a:ext cx="3932237" cy="1371600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990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descr="Rectangle"/>
          <p:cNvSpPr/>
          <p:nvPr/>
        </p:nvSpPr>
        <p:spPr>
          <a:xfrm>
            <a:off x="7008812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9" name="Rectangle 8" descr="Rectangle"/>
          <p:cNvSpPr/>
          <p:nvPr/>
        </p:nvSpPr>
        <p:spPr>
          <a:xfrm>
            <a:off x="7255669" y="228600"/>
            <a:ext cx="4686300" cy="6400800"/>
          </a:xfrm>
          <a:prstGeom prst="rect">
            <a:avLst/>
          </a:prstGeom>
          <a:noFill/>
          <a:ln w="15875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5240" y="3200400"/>
            <a:ext cx="3932237" cy="1752600"/>
          </a:xfrm>
        </p:spPr>
        <p:txBody>
          <a:bodyPr anchor="b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" y="2"/>
            <a:ext cx="7008811" cy="6857999"/>
          </a:xfrm>
        </p:spPr>
        <p:txBody>
          <a:bodyPr tIns="457200">
            <a:normAutofit/>
          </a:bodyPr>
          <a:lstStyle>
            <a:lvl1pPr marL="0" indent="0" algn="ctr">
              <a:buNone/>
              <a:defRPr sz="18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35240" y="5029200"/>
            <a:ext cx="3932237" cy="1374648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441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9D9D9"/>
            </a:gs>
            <a:gs pos="10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d bar" descr="Red bar"/>
          <p:cNvSpPr/>
          <p:nvPr/>
        </p:nvSpPr>
        <p:spPr>
          <a:xfrm>
            <a:off x="1" y="1"/>
            <a:ext cx="12188824" cy="1524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99222"/>
            <a:ext cx="10058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801"/>
            <a:ext cx="9144000" cy="4572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481762"/>
            <a:ext cx="7848600" cy="2397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/>
                </a:solidFill>
              </a:defRPr>
            </a:lvl1pPr>
          </a:lstStyle>
          <a:p>
            <a:r>
              <a:rPr lang="en-US"/>
              <a:t>Drmajnoon.com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67800" y="6465887"/>
            <a:ext cx="1066800" cy="2397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481762"/>
            <a:ext cx="838200" cy="2397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/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192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1350"/>
        </a:spcBef>
        <a:buSzPct val="100000"/>
        <a:buFont typeface="Arial" pitchFamily="34" charset="0"/>
        <a:buChar char="▪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42900" indent="-171450" algn="l" defTabSz="685800" rtl="0" eaLnBrk="1" latinLnBrk="0" hangingPunct="1">
        <a:lnSpc>
          <a:spcPct val="90000"/>
        </a:lnSpc>
        <a:spcBef>
          <a:spcPts val="450"/>
        </a:spcBef>
        <a:buSzPct val="100000"/>
        <a:buFont typeface="Arial" pitchFamily="34" charset="0"/>
        <a:buChar char="▪"/>
        <a:defRPr sz="16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14350" indent="-137160" algn="l" defTabSz="685800" rtl="0" eaLnBrk="1" latinLnBrk="0" hangingPunct="1">
        <a:lnSpc>
          <a:spcPct val="90000"/>
        </a:lnSpc>
        <a:spcBef>
          <a:spcPts val="450"/>
        </a:spcBef>
        <a:buSzPct val="100000"/>
        <a:buFont typeface="Arial" pitchFamily="34" charset="0"/>
        <a:buChar char="▪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651510" indent="-136922" algn="l" defTabSz="685800" rtl="0" eaLnBrk="1" latinLnBrk="0" hangingPunct="1">
        <a:lnSpc>
          <a:spcPct val="90000"/>
        </a:lnSpc>
        <a:spcBef>
          <a:spcPts val="450"/>
        </a:spcBef>
        <a:buSzPct val="100000"/>
        <a:buFont typeface="Arial" pitchFamily="34" charset="0"/>
        <a:buChar char="▪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788670" indent="-137160" algn="l" defTabSz="685800" rtl="0" eaLnBrk="1" latinLnBrk="0" hangingPunct="1">
        <a:lnSpc>
          <a:spcPct val="90000"/>
        </a:lnSpc>
        <a:spcBef>
          <a:spcPts val="450"/>
        </a:spcBef>
        <a:buSzPct val="100000"/>
        <a:buFont typeface="Arial" pitchFamily="34" charset="0"/>
        <a:buChar char="▪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925830" indent="-137160" algn="l" defTabSz="685800" rtl="0" eaLnBrk="1" latinLnBrk="0" hangingPunct="1">
        <a:lnSpc>
          <a:spcPct val="90000"/>
        </a:lnSpc>
        <a:spcBef>
          <a:spcPts val="300"/>
        </a:spcBef>
        <a:buSzPct val="100000"/>
        <a:buFont typeface="Arial" pitchFamily="34" charset="0"/>
        <a:buChar char="▪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062990" indent="-137160" algn="l" defTabSz="685800" rtl="0" eaLnBrk="1" latinLnBrk="0" hangingPunct="1">
        <a:lnSpc>
          <a:spcPct val="90000"/>
        </a:lnSpc>
        <a:spcBef>
          <a:spcPts val="300"/>
        </a:spcBef>
        <a:buSzPct val="100000"/>
        <a:buFont typeface="Arial" pitchFamily="34" charset="0"/>
        <a:buChar char="▪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200150" indent="-137160" algn="l" defTabSz="685800" rtl="0" eaLnBrk="1" latinLnBrk="0" hangingPunct="1">
        <a:lnSpc>
          <a:spcPct val="90000"/>
        </a:lnSpc>
        <a:spcBef>
          <a:spcPts val="300"/>
        </a:spcBef>
        <a:buSzPct val="100000"/>
        <a:buFont typeface="Arial" pitchFamily="34" charset="0"/>
        <a:buChar char="▪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337310" indent="-137160" algn="l" defTabSz="685800" rtl="0" eaLnBrk="1" latinLnBrk="0" hangingPunct="1">
        <a:lnSpc>
          <a:spcPct val="90000"/>
        </a:lnSpc>
        <a:spcBef>
          <a:spcPts val="300"/>
        </a:spcBef>
        <a:buSzPct val="100000"/>
        <a:buFont typeface="Arial" pitchFamily="34" charset="0"/>
        <a:buChar char="▪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147EB-12C6-018E-F89A-3627443659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3339" y="417444"/>
            <a:ext cx="4548748" cy="3177380"/>
          </a:xfrm>
        </p:spPr>
        <p:txBody>
          <a:bodyPr>
            <a:normAutofit/>
          </a:bodyPr>
          <a:lstStyle/>
          <a:p>
            <a:r>
              <a:rPr lang="en-US" sz="3200" dirty="0"/>
              <a:t>Transcatheter intervention in extremely low birth weight (ELBW) infants</a:t>
            </a:r>
            <a:br>
              <a:rPr lang="en-US" sz="3200" dirty="0"/>
            </a:br>
            <a:endParaRPr lang="en-US" sz="2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265A6D-0D42-B134-AECD-817E91ECD3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2365" y="3876260"/>
            <a:ext cx="4098175" cy="2199861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Mohamad-Taghi Majnoon, MD</a:t>
            </a:r>
          </a:p>
          <a:p>
            <a:pPr>
              <a:defRPr/>
            </a:pPr>
            <a:r>
              <a:rPr lang="en-US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Pediatric Cardiologist</a:t>
            </a:r>
          </a:p>
          <a:p>
            <a:pPr>
              <a:defRPr/>
            </a:pPr>
            <a:r>
              <a:rPr lang="en-US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Assistant Professor</a:t>
            </a:r>
          </a:p>
          <a:p>
            <a:pPr>
              <a:defRPr/>
            </a:pPr>
            <a:r>
              <a:rPr lang="en-US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Children’s Medical Center of Excellence</a:t>
            </a:r>
          </a:p>
          <a:p>
            <a:pPr>
              <a:defRPr/>
            </a:pPr>
            <a:r>
              <a:rPr lang="en-US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Tehran University of Medical Sciences</a:t>
            </a:r>
          </a:p>
          <a:p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20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5520" y="1463040"/>
            <a:ext cx="7680960" cy="4480560"/>
          </a:xfrm>
        </p:spPr>
        <p:txBody>
          <a:bodyPr/>
          <a:lstStyle/>
          <a:p>
            <a:pPr>
              <a:defRPr sz="2000"/>
            </a:pPr>
            <a:r>
              <a:t>Define ductal anatomy and select device size/type.</a:t>
            </a:r>
          </a:p>
          <a:p>
            <a:pPr>
              <a:defRPr sz="2000"/>
            </a:pPr>
            <a:r>
              <a:t>Advance device via venous route across ductus under echo/fluoro.</a:t>
            </a:r>
          </a:p>
          <a:p>
            <a:pPr>
              <a:defRPr sz="2000"/>
            </a:pPr>
            <a:r>
              <a:t>Deploy with attention to LPA and aortic origins to avoid obstruction.</a:t>
            </a:r>
          </a:p>
          <a:p>
            <a:pPr>
              <a:defRPr sz="2000"/>
            </a:pPr>
            <a:r>
              <a:t>Confirm stability and residual shunt; finalize release.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72640" y="201168"/>
            <a:ext cx="7523150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>
                <a:solidFill>
                  <a:srgbClr val="FFFFFF"/>
                </a:solidFill>
              </a:defRPr>
            </a:pPr>
            <a:r>
              <a:rPr sz="4000"/>
              <a:t>Technical Steps (Typical Workflow)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52636" y="6400801"/>
            <a:ext cx="558165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 sz="1200">
                <a:solidFill>
                  <a:srgbClr val="6E7882"/>
                </a:solidFill>
              </a:defRPr>
            </a:pPr>
            <a:r>
              <a:rPr sz="1200"/>
              <a:t>10/19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D3D5632-9370-CD1D-8229-805BF8492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Drmajnoon.com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6AEA19-C13B-61B2-2CB3-201A1CA19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5520" y="1463040"/>
            <a:ext cx="7680960" cy="4480560"/>
          </a:xfrm>
        </p:spPr>
        <p:txBody>
          <a:bodyPr/>
          <a:lstStyle/>
          <a:p>
            <a:pPr>
              <a:defRPr sz="2000"/>
            </a:pPr>
            <a:r>
              <a:t>Device embolization (~2.7%); often amenable to percutaneous retrieval.</a:t>
            </a:r>
          </a:p>
          <a:p>
            <a:pPr>
              <a:defRPr sz="2000"/>
            </a:pPr>
            <a:r>
              <a:t>Left pulmonary artery (LPA) stenosis; may require stent.</a:t>
            </a:r>
          </a:p>
          <a:p>
            <a:pPr>
              <a:defRPr sz="2000"/>
            </a:pPr>
            <a:r>
              <a:t>Aortic obstruction from device protrusion (uncommon with proper sizing).</a:t>
            </a:r>
          </a:p>
          <a:p>
            <a:pPr>
              <a:defRPr sz="2000"/>
            </a:pPr>
            <a:r>
              <a:t>Tricuspid regurgitation from device–valve interaction.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72640" y="201168"/>
            <a:ext cx="826867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>
                <a:solidFill>
                  <a:srgbClr val="FFFFFF"/>
                </a:solidFill>
              </a:defRPr>
            </a:pPr>
            <a:r>
              <a:rPr sz="4000"/>
              <a:t>Complications—Major Device‑Related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652636" y="6400801"/>
            <a:ext cx="558165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 sz="1200">
                <a:solidFill>
                  <a:srgbClr val="6E7882"/>
                </a:solidFill>
              </a:defRPr>
            </a:pPr>
            <a:r>
              <a:rPr sz="1200"/>
              <a:t>11/19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49826DB-C703-0F2D-09B8-CAEFE8355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Drmajnoon.com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3098AFD-82CE-ED77-F7F8-1977D8A43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5520" y="1463040"/>
            <a:ext cx="7680960" cy="4480560"/>
          </a:xfrm>
        </p:spPr>
        <p:txBody>
          <a:bodyPr/>
          <a:lstStyle/>
          <a:p>
            <a:pPr>
              <a:defRPr sz="2000"/>
            </a:pPr>
            <a:r>
              <a:rPr dirty="0"/>
              <a:t>Hemolysis (rare), infective endocarditis (rare), residual shunt.</a:t>
            </a:r>
          </a:p>
          <a:p>
            <a:pPr>
              <a:defRPr sz="2000"/>
            </a:pPr>
            <a:r>
              <a:rPr dirty="0"/>
              <a:t>Consensus guidance published for prevention and management.</a:t>
            </a:r>
          </a:p>
          <a:p>
            <a:pPr>
              <a:defRPr sz="2000"/>
            </a:pPr>
            <a:r>
              <a:rPr dirty="0"/>
              <a:t>Emphasize meticulous technique and vigilant post‑procedure monitoring.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72641" y="201168"/>
            <a:ext cx="7648825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>
                <a:solidFill>
                  <a:srgbClr val="FFFFFF"/>
                </a:solidFill>
              </a:defRPr>
            </a:pPr>
            <a:r>
              <a:rPr sz="4000"/>
              <a:t>Other Complications &amp; Risk Factors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652636" y="6400801"/>
            <a:ext cx="558165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 sz="1200">
                <a:solidFill>
                  <a:srgbClr val="6E7882"/>
                </a:solidFill>
              </a:defRPr>
            </a:pPr>
            <a:r>
              <a:rPr sz="1200"/>
              <a:t>12/19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6CB8A56-5CA6-0D71-374C-796822315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Drmajnoon.com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8CC0377-ACA6-9293-5600-B90BE0419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5520" y="1463040"/>
            <a:ext cx="7680960" cy="4480560"/>
          </a:xfrm>
        </p:spPr>
        <p:txBody>
          <a:bodyPr/>
          <a:lstStyle/>
          <a:p>
            <a:pPr>
              <a:defRPr sz="2000"/>
            </a:pPr>
            <a:r>
              <a:t>Match device to ductal size/morphology; avoid protrusion.</a:t>
            </a:r>
          </a:p>
          <a:p>
            <a:pPr>
              <a:defRPr sz="2000"/>
            </a:pPr>
            <a:r>
              <a:t>Continuous echo guidance to surveil LPA/aortic patency.</a:t>
            </a:r>
          </a:p>
          <a:p>
            <a:pPr>
              <a:defRPr sz="2000"/>
            </a:pPr>
            <a:r>
              <a:t>Plan for retrieval strategies if embolization occurs.</a:t>
            </a:r>
          </a:p>
          <a:p>
            <a:pPr>
              <a:defRPr sz="2000"/>
            </a:pPr>
            <a:r>
              <a:t>Structured post‑closure surveillance protocols in NICU/clinic.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72641" y="201168"/>
            <a:ext cx="8321637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>
                <a:solidFill>
                  <a:srgbClr val="FFFFFF"/>
                </a:solidFill>
              </a:defRPr>
            </a:pPr>
            <a:r>
              <a:rPr sz="4000"/>
              <a:t>Preventing &amp; Managing Complications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652636" y="6400801"/>
            <a:ext cx="558165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 sz="1200">
                <a:solidFill>
                  <a:srgbClr val="6E7882"/>
                </a:solidFill>
              </a:defRPr>
            </a:pPr>
            <a:r>
              <a:rPr sz="1200"/>
              <a:t>13/19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98D8DE2-FCA2-C781-E00D-7C2820366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Drmajnoon.com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B3A76C2-09D2-5EA1-5BB8-ACD7AAE3E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5520" y="1463040"/>
            <a:ext cx="7680960" cy="4480560"/>
          </a:xfrm>
        </p:spPr>
        <p:txBody>
          <a:bodyPr/>
          <a:lstStyle/>
          <a:p>
            <a:pPr>
              <a:defRPr sz="2000"/>
            </a:pPr>
            <a:r>
              <a:t>Transcatheter: rapid recovery, fewer transfusions, no incision; bedside possible.</a:t>
            </a:r>
          </a:p>
          <a:p>
            <a:pPr>
              <a:defRPr sz="2000"/>
            </a:pPr>
            <a:r>
              <a:t>Surgical: decades of outcomes; useful with anatomic contraindications; accessible.</a:t>
            </a:r>
          </a:p>
          <a:p>
            <a:pPr>
              <a:defRPr sz="2000"/>
            </a:pPr>
            <a:r>
              <a:t>Utilization: &gt;80% invasive closures are catheter‑based in some centers.</a:t>
            </a:r>
          </a:p>
          <a:p>
            <a:pPr>
              <a:defRPr sz="2000"/>
            </a:pPr>
            <a:r>
              <a:t>Further high‑volume comparative data still needed.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72641" y="201168"/>
            <a:ext cx="7229223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>
                <a:solidFill>
                  <a:srgbClr val="FFFFFF"/>
                </a:solidFill>
              </a:defRPr>
            </a:pPr>
            <a:r>
              <a:rPr sz="4000"/>
              <a:t>Transcatheter vs Surgical Ligation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652636" y="6400801"/>
            <a:ext cx="558165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 sz="1200">
                <a:solidFill>
                  <a:srgbClr val="6E7882"/>
                </a:solidFill>
              </a:defRPr>
            </a:pPr>
            <a:r>
              <a:rPr sz="1200"/>
              <a:t>14/19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981C9A1-FB02-ABA9-591D-B0B3670C2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Drmajnoon.com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A7F2FCF-C22C-AE0E-3595-03EEDABE3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5520" y="1463040"/>
            <a:ext cx="7680960" cy="4480560"/>
          </a:xfrm>
        </p:spPr>
        <p:txBody>
          <a:bodyPr/>
          <a:lstStyle/>
          <a:p>
            <a:pPr>
              <a:defRPr sz="2000"/>
            </a:pPr>
            <a:r>
              <a:rPr dirty="0"/>
              <a:t>Large series: 758/762 (99.5%) successful implantation across devices.</a:t>
            </a:r>
          </a:p>
          <a:p>
            <a:pPr>
              <a:defRPr sz="2000"/>
            </a:pPr>
            <a:r>
              <a:rPr dirty="0"/>
              <a:t>Device mix: ADO II 38.8%, Piccolo 54.8%, AVP II 5.8%.</a:t>
            </a:r>
          </a:p>
          <a:p>
            <a:pPr>
              <a:defRPr sz="2000"/>
            </a:pPr>
            <a:r>
              <a:rPr dirty="0"/>
              <a:t>Complete ductal closure common on follow‑up</a:t>
            </a:r>
          </a:p>
          <a:p>
            <a:pPr>
              <a:defRPr sz="2000"/>
            </a:pPr>
            <a:r>
              <a:rPr dirty="0"/>
              <a:t>Durable safety/efficacy reported in multicenter Piccolo cohort.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72641" y="201168"/>
            <a:ext cx="397955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>
                <a:solidFill>
                  <a:srgbClr val="FFFFFF"/>
                </a:solidFill>
              </a:defRPr>
            </a:pPr>
            <a:r>
              <a:rPr sz="4000"/>
              <a:t>Clinical Outcomes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652636" y="6400801"/>
            <a:ext cx="558165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 sz="1200">
                <a:solidFill>
                  <a:srgbClr val="6E7882"/>
                </a:solidFill>
              </a:defRPr>
            </a:pPr>
            <a:r>
              <a:rPr sz="1200"/>
              <a:t>15/19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2E34835-6CA8-05BA-8486-97AF87849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Drmajnoon.com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C9EE77-E3BB-36E8-DD3C-862664724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5520" y="1463040"/>
            <a:ext cx="7680960" cy="4480560"/>
          </a:xfrm>
        </p:spPr>
        <p:txBody>
          <a:bodyPr/>
          <a:lstStyle/>
          <a:p>
            <a:pPr>
              <a:defRPr sz="2000"/>
            </a:pPr>
            <a:r>
              <a:t>~23% had LVEF &lt;55% at 24 h; all normalized before discharge.</a:t>
            </a:r>
          </a:p>
          <a:p>
            <a:pPr>
              <a:defRPr sz="2000"/>
            </a:pPr>
            <a:r>
              <a:t>Pre‑procedure LV dilation predicts transient LVEF reduction.</a:t>
            </a:r>
          </a:p>
          <a:p>
            <a:pPr>
              <a:defRPr sz="2000"/>
            </a:pPr>
            <a:r>
              <a:t>Plan monitoring and support in early post‑closure period.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72640" y="201168"/>
            <a:ext cx="8335552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>
                <a:solidFill>
                  <a:srgbClr val="FFFFFF"/>
                </a:solidFill>
              </a:defRPr>
            </a:pPr>
            <a:r>
              <a:rPr sz="4000"/>
              <a:t>Left Ventricular Function After Closure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652636" y="6400801"/>
            <a:ext cx="558165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 sz="1200">
                <a:solidFill>
                  <a:srgbClr val="6E7882"/>
                </a:solidFill>
              </a:defRPr>
            </a:pPr>
            <a:r>
              <a:rPr sz="1200"/>
              <a:t>16/19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2A749DE-17CA-47EB-2E2C-2A16093B5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Drmajnoon.com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BD27F22-EC13-69A0-902E-DE267C1BF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5520" y="1463040"/>
            <a:ext cx="7680960" cy="4480560"/>
          </a:xfrm>
        </p:spPr>
        <p:txBody>
          <a:bodyPr/>
          <a:lstStyle/>
          <a:p>
            <a:pPr>
              <a:defRPr sz="2000"/>
            </a:pPr>
            <a:r>
              <a:rPr dirty="0"/>
              <a:t>Study (Lai et al.): no significant BPD benefit vs medical management.</a:t>
            </a:r>
          </a:p>
          <a:p>
            <a:pPr>
              <a:defRPr sz="2000"/>
            </a:pPr>
            <a:r>
              <a:rPr dirty="0"/>
              <a:t>Possibilities: closure not early enough or population selection effects.</a:t>
            </a:r>
          </a:p>
          <a:p>
            <a:pPr>
              <a:defRPr sz="2000"/>
            </a:pPr>
            <a:r>
              <a:rPr dirty="0"/>
              <a:t>Optimal timing remains unsettled; early targeted therapy for select high‑risk infants may be considered.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72641" y="201168"/>
            <a:ext cx="682052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>
                <a:solidFill>
                  <a:srgbClr val="FFFFFF"/>
                </a:solidFill>
              </a:defRPr>
            </a:pPr>
            <a:r>
              <a:rPr sz="4000"/>
              <a:t>Pulmonary Outcomes &amp; Timing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652636" y="6400801"/>
            <a:ext cx="558165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 sz="1200">
                <a:solidFill>
                  <a:srgbClr val="6E7882"/>
                </a:solidFill>
              </a:defRPr>
            </a:pPr>
            <a:r>
              <a:rPr sz="1200"/>
              <a:t>17/19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06CA054-CF7F-BDD4-777F-9576D95E0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Drmajnoon.com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080DD7C-52F8-6FA8-3671-7AF38E8B4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5520" y="1463040"/>
            <a:ext cx="7680960" cy="4480560"/>
          </a:xfrm>
        </p:spPr>
        <p:txBody>
          <a:bodyPr/>
          <a:lstStyle/>
          <a:p>
            <a:pPr>
              <a:defRPr sz="2000"/>
            </a:pPr>
            <a:r>
              <a:rPr dirty="0"/>
              <a:t>Agents: indomethacin, ibuprofen, acetaminophen remain first‑line.</a:t>
            </a:r>
          </a:p>
          <a:p>
            <a:pPr>
              <a:defRPr sz="2000"/>
            </a:pPr>
            <a:r>
              <a:rPr lang="en-US" dirty="0"/>
              <a:t>M</a:t>
            </a:r>
            <a:r>
              <a:rPr dirty="0"/>
              <a:t>any persist despite prophylaxis; some need further therapy/ligation.</a:t>
            </a:r>
          </a:p>
          <a:p>
            <a:pPr>
              <a:defRPr sz="2000"/>
            </a:pPr>
            <a:r>
              <a:rPr dirty="0"/>
              <a:t>Many PDAs close spontaneously; trend toward conservative initial management.</a:t>
            </a:r>
          </a:p>
          <a:p>
            <a:pPr>
              <a:defRPr sz="2000"/>
            </a:pPr>
            <a:r>
              <a:rPr dirty="0"/>
              <a:t>Transcatheter/surgical closure as rescue for refractory </a:t>
            </a:r>
            <a:r>
              <a:rPr dirty="0" err="1"/>
              <a:t>hsPDA</a:t>
            </a:r>
            <a:r>
              <a:rPr dirty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72641" y="201168"/>
            <a:ext cx="97615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4000" b="1">
                <a:solidFill>
                  <a:srgbClr val="FFFFFF"/>
                </a:solidFill>
              </a:defRPr>
            </a:pPr>
            <a:r>
              <a:rPr sz="4000" dirty="0"/>
              <a:t>Medical Therapy &amp; Contemporary Practice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652636" y="6400801"/>
            <a:ext cx="558165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 sz="1200">
                <a:solidFill>
                  <a:srgbClr val="6E7882"/>
                </a:solidFill>
              </a:defRPr>
            </a:pPr>
            <a:r>
              <a:rPr sz="1200"/>
              <a:t>18/19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2F0F314-AD8C-C8C5-EC5B-C5306F767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Drmajnoon.com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FAA1B6D-11E4-0C55-F38E-40B01F0D3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5520" y="1463040"/>
            <a:ext cx="7680960" cy="4480560"/>
          </a:xfrm>
        </p:spPr>
        <p:txBody>
          <a:bodyPr/>
          <a:lstStyle/>
          <a:p>
            <a:pPr>
              <a:defRPr sz="2000"/>
            </a:pPr>
            <a:r>
              <a:t>Meticulous anesthesia/airway and ventilation strategies are essential.</a:t>
            </a:r>
          </a:p>
          <a:p>
            <a:pPr>
              <a:defRPr sz="2000"/>
            </a:pPr>
            <a:r>
              <a:t>For interhospital transport: stabilize, monitor, and coordinate teams.</a:t>
            </a:r>
          </a:p>
          <a:p>
            <a:pPr>
              <a:defRPr sz="2000"/>
            </a:pPr>
            <a:r>
              <a:t>Bedside transcatheter closure reduces transport‑related risk when available.</a:t>
            </a:r>
          </a:p>
          <a:p>
            <a:pPr>
              <a:defRPr sz="2000"/>
            </a:pPr>
            <a:r>
              <a:t>Piccolo enables closure ≥700 g with high success and low complications in experienced hands.</a:t>
            </a:r>
          </a:p>
          <a:p>
            <a:pPr>
              <a:defRPr sz="2000"/>
            </a:pPr>
            <a:r>
              <a:t>Outstanding questions: optimal timing, neurodevelopmental impact, cost‑effectiveness.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72640" y="201168"/>
            <a:ext cx="856747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>
                <a:solidFill>
                  <a:srgbClr val="FFFFFF"/>
                </a:solidFill>
              </a:defRPr>
            </a:pPr>
            <a:r>
              <a:rPr sz="4000"/>
              <a:t>Anesthesia, Transport &amp; Key Takeaways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652636" y="6400801"/>
            <a:ext cx="558165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 sz="1200">
                <a:solidFill>
                  <a:srgbClr val="6E7882"/>
                </a:solidFill>
              </a:defRPr>
            </a:pPr>
            <a:r>
              <a:rPr sz="1200"/>
              <a:t>19/19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9D84676-4A7E-7965-FA5C-E6A1B26D0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Drmajnoon.com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1D0E2B2-3A92-9E35-C774-6BC2F3C15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5520" y="2001202"/>
            <a:ext cx="7680960" cy="4480560"/>
          </a:xfrm>
        </p:spPr>
        <p:txBody>
          <a:bodyPr/>
          <a:lstStyle/>
          <a:p>
            <a:pPr>
              <a:defRPr sz="2000"/>
            </a:pPr>
            <a:r>
              <a:rPr dirty="0"/>
              <a:t>PDA is common in preterm neonates and can destabilize cardiorespiratory status.</a:t>
            </a:r>
          </a:p>
          <a:p>
            <a:pPr>
              <a:defRPr sz="2000"/>
            </a:pPr>
            <a:r>
              <a:rPr dirty="0"/>
              <a:t>Traditional options: medical therapy or surgical ligation.</a:t>
            </a:r>
          </a:p>
          <a:p>
            <a:pPr>
              <a:defRPr sz="2000"/>
            </a:pPr>
            <a:r>
              <a:rPr dirty="0"/>
              <a:t>Transcatheter device closure offers a minimally invasive alternative.</a:t>
            </a:r>
          </a:p>
          <a:p>
            <a:pPr>
              <a:defRPr sz="2000"/>
            </a:pPr>
            <a:r>
              <a:rPr dirty="0"/>
              <a:t>Piccolo enables percutaneous closure in ELBW infants ≥700 g.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72640" y="201168"/>
            <a:ext cx="456490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>
                <a:solidFill>
                  <a:srgbClr val="FFFFFF"/>
                </a:solidFill>
              </a:defRPr>
            </a:pPr>
            <a:r>
              <a:rPr sz="4000" dirty="0"/>
              <a:t>Background &amp; Scope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31182" y="6400801"/>
            <a:ext cx="479618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 sz="1200">
                <a:solidFill>
                  <a:srgbClr val="6E7882"/>
                </a:solidFill>
              </a:defRPr>
            </a:pPr>
            <a:r>
              <a:rPr sz="1200"/>
              <a:t>1/19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BA679DE-B1F5-46E4-C0E7-77AE1D7A2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Drmajnoon.com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A234B62-3950-A5B3-B69A-D9914A667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8DA69-E12F-677F-3F47-15FB7A0BF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54D0A2-90EC-11CC-4341-C2C129DF40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0130" r="4055" b="11500"/>
          <a:stretch>
            <a:fillRect/>
          </a:stretch>
        </p:blipFill>
        <p:spPr>
          <a:xfrm>
            <a:off x="3552922" y="0"/>
            <a:ext cx="4471269" cy="6895967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FA6D5B-BD96-B624-25B3-1786218F2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Drmajnoon.com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D40FED-F183-6E26-253A-1159C8C1B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44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B8166-7F6B-8878-3F90-AA38E942B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mplatzer Piccolo Animation">
            <a:hlinkClick r:id="" action="ppaction://media"/>
            <a:extLst>
              <a:ext uri="{FF2B5EF4-FFF2-40B4-BE49-F238E27FC236}">
                <a16:creationId xmlns:a16="http://schemas.microsoft.com/office/drawing/2014/main" id="{8AA6C376-A5CC-8A04-60C1-72723305144A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3793" end="1920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7E0E4C-C3EF-40C3-3E8D-D75744809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Drmajnoon.com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378911-0874-2657-EEE8-40BEC5E70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95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5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7D365-8AC0-7A85-1608-4762149307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5548" y="3111736"/>
            <a:ext cx="2877262" cy="1420499"/>
          </a:xfrm>
        </p:spPr>
        <p:txBody>
          <a:bodyPr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Thanks for Attention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C3E529-1B22-3EAC-D75B-0E433C35EC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5B440B-3EB3-C245-B65D-C3A202E1F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0101" y="-1751172"/>
            <a:ext cx="7581899" cy="1010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5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5520" y="1463040"/>
            <a:ext cx="7680960" cy="4480560"/>
          </a:xfrm>
        </p:spPr>
        <p:txBody>
          <a:bodyPr/>
          <a:lstStyle/>
          <a:p>
            <a:pPr>
              <a:defRPr sz="2000"/>
            </a:pPr>
            <a:r>
              <a:t>Can worsen RDS, prolong ventilation, and drive cardiovascular instability.</a:t>
            </a:r>
          </a:p>
          <a:p>
            <a:pPr>
              <a:defRPr sz="2000"/>
            </a:pPr>
            <a:r>
              <a:t>Associated with higher risks of BPD, IVH, renal dysfunction, and mortality.</a:t>
            </a:r>
          </a:p>
          <a:p>
            <a:pPr>
              <a:defRPr sz="2000"/>
            </a:pPr>
            <a:r>
              <a:t>Clinical impact greatest in infants &lt;28 weeks’ gestation.</a:t>
            </a:r>
          </a:p>
          <a:p>
            <a:pPr>
              <a:defRPr sz="2000"/>
            </a:pPr>
            <a:r>
              <a:t>Yet ~85% of untreated PDAs close spontaneously after discharge.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1746" y="51584"/>
            <a:ext cx="9786975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>
                <a:solidFill>
                  <a:srgbClr val="FFFFFF"/>
                </a:solidFill>
              </a:defRPr>
            </a:pPr>
            <a:r>
              <a:rPr sz="4000" dirty="0"/>
              <a:t>Hemodynamically Significant PDA (</a:t>
            </a:r>
            <a:r>
              <a:rPr sz="4000" dirty="0" err="1"/>
              <a:t>hsPDA</a:t>
            </a:r>
            <a:r>
              <a:rPr sz="4000" dirty="0"/>
              <a:t>): </a:t>
            </a:r>
            <a:endParaRPr lang="en-US" sz="4000" dirty="0"/>
          </a:p>
          <a:p>
            <a:pPr>
              <a:defRPr sz="4000" b="1">
                <a:solidFill>
                  <a:srgbClr val="FFFFFF"/>
                </a:solidFill>
              </a:defRPr>
            </a:pPr>
            <a:r>
              <a:rPr sz="4000" dirty="0"/>
              <a:t>Why It Matters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31182" y="6400801"/>
            <a:ext cx="479618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 sz="1200">
                <a:solidFill>
                  <a:srgbClr val="6E7882"/>
                </a:solidFill>
              </a:defRPr>
            </a:pPr>
            <a:r>
              <a:rPr sz="1200"/>
              <a:t>2/19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DA1B7D1-FFC9-FD5E-509D-CC986E507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Drmajnoon.com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3843C33-35B9-4BC8-3A45-4EBEF8343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5520" y="1463040"/>
            <a:ext cx="7680960" cy="4480560"/>
          </a:xfrm>
        </p:spPr>
        <p:txBody>
          <a:bodyPr/>
          <a:lstStyle/>
          <a:p>
            <a:pPr>
              <a:defRPr sz="2000"/>
            </a:pPr>
            <a:r>
              <a:t>No single consensus on echocardiographic or clinical thresholds.</a:t>
            </a:r>
          </a:p>
          <a:p>
            <a:pPr>
              <a:defRPr sz="2000"/>
            </a:pPr>
            <a:r>
              <a:t>Marked variability across institutions and countries.</a:t>
            </a:r>
          </a:p>
          <a:p>
            <a:pPr>
              <a:defRPr sz="2000"/>
            </a:pPr>
            <a:r>
              <a:t>Pulmonary vascular resistance evolves over days–weeks postnatally.</a:t>
            </a:r>
          </a:p>
          <a:p>
            <a:pPr>
              <a:defRPr sz="2000"/>
            </a:pPr>
            <a:r>
              <a:t>Requires serial reassessment of hemodynamic significance.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06996" y="408060"/>
            <a:ext cx="8178008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>
                <a:solidFill>
                  <a:srgbClr val="FFFFFF"/>
                </a:solidFill>
              </a:defRPr>
            </a:pPr>
            <a:r>
              <a:rPr sz="4000" dirty="0"/>
              <a:t>Defining </a:t>
            </a:r>
            <a:r>
              <a:rPr sz="4000" dirty="0" err="1"/>
              <a:t>hsPDA</a:t>
            </a:r>
            <a:r>
              <a:rPr sz="4000" dirty="0"/>
              <a:t>: Ongoing Controversy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31182" y="6400801"/>
            <a:ext cx="479618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 sz="1200">
                <a:solidFill>
                  <a:srgbClr val="6E7882"/>
                </a:solidFill>
              </a:defRPr>
            </a:pPr>
            <a:r>
              <a:rPr sz="1200"/>
              <a:t>3/19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51F4277-EE9C-CD12-578F-76C9D2F32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Drmajnoon.com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BF054DE-C997-CE00-A180-9356E752C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5520" y="1463040"/>
            <a:ext cx="7680960" cy="4480560"/>
          </a:xfrm>
        </p:spPr>
        <p:txBody>
          <a:bodyPr/>
          <a:lstStyle/>
          <a:p>
            <a:pPr>
              <a:defRPr sz="2000"/>
            </a:pPr>
            <a:r>
              <a:t>Combine echo assessment of shunt size/volume with clinical consequences.</a:t>
            </a:r>
          </a:p>
          <a:p>
            <a:pPr>
              <a:defRPr sz="2000"/>
            </a:pPr>
            <a:r>
              <a:t>Evaluate ductal dimensions and morphology within overall hemodynamics.</a:t>
            </a:r>
          </a:p>
          <a:p>
            <a:pPr>
              <a:defRPr sz="2000"/>
            </a:pPr>
            <a:r>
              <a:t>Integrate ventilatory needs, perfusion markers, and end‑organ effects.</a:t>
            </a:r>
          </a:p>
          <a:p>
            <a:pPr>
              <a:defRPr sz="2000"/>
            </a:pPr>
            <a:r>
              <a:t>Standard approach remains multi‑parameter and iterative.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72641" y="351339"/>
            <a:ext cx="4852803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>
                <a:solidFill>
                  <a:srgbClr val="FFFFFF"/>
                </a:solidFill>
              </a:defRPr>
            </a:pPr>
            <a:r>
              <a:rPr sz="4000" dirty="0"/>
              <a:t>Assessing Significance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31182" y="6400801"/>
            <a:ext cx="479618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 sz="1200">
                <a:solidFill>
                  <a:srgbClr val="6E7882"/>
                </a:solidFill>
              </a:defRPr>
            </a:pPr>
            <a:r>
              <a:rPr sz="1200"/>
              <a:t>4/19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2D27965-707A-F1E6-D685-D7B3F860D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Drmajnoon.com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B7A1746-77E7-4406-44AB-0E821E727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5520" y="1463040"/>
            <a:ext cx="7680960" cy="4480560"/>
          </a:xfrm>
        </p:spPr>
        <p:txBody>
          <a:bodyPr/>
          <a:lstStyle/>
          <a:p>
            <a:pPr>
              <a:defRPr sz="2000"/>
            </a:pPr>
            <a:r>
              <a:t>1967 Porstmann: first transcatheter PDA closure.</a:t>
            </a:r>
          </a:p>
          <a:p>
            <a:pPr>
              <a:defRPr sz="2000"/>
            </a:pPr>
            <a:r>
              <a:t>Long limited by access/device constraints in tiny infants.</a:t>
            </a:r>
          </a:p>
          <a:p>
            <a:pPr>
              <a:defRPr sz="2000"/>
            </a:pPr>
            <a:r>
              <a:t>ADO II expanded feasibility in larger infants; later devices pushed limits.</a:t>
            </a:r>
          </a:p>
          <a:p>
            <a:pPr>
              <a:defRPr sz="2000"/>
            </a:pPr>
            <a:r>
              <a:t>Closure now possible in ~1–2 kg infants at experienced centers.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72641" y="312485"/>
            <a:ext cx="8490209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>
                <a:solidFill>
                  <a:srgbClr val="FFFFFF"/>
                </a:solidFill>
              </a:defRPr>
            </a:pPr>
            <a:r>
              <a:rPr sz="4000" dirty="0"/>
              <a:t>Evolution of Transcatheter PDA Closure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31182" y="6400801"/>
            <a:ext cx="479618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 sz="1200">
                <a:solidFill>
                  <a:srgbClr val="6E7882"/>
                </a:solidFill>
              </a:defRPr>
            </a:pPr>
            <a:r>
              <a:rPr sz="1200"/>
              <a:t>5/19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268933-096C-35E9-B877-AEEE66647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Drmajnoon.com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C78906D-9F8B-84FA-5E71-D5029F8E8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5520" y="1463040"/>
            <a:ext cx="7680960" cy="4480560"/>
          </a:xfrm>
        </p:spPr>
        <p:txBody>
          <a:bodyPr/>
          <a:lstStyle/>
          <a:p>
            <a:pPr>
              <a:defRPr sz="2000"/>
            </a:pPr>
            <a:r>
              <a:rPr dirty="0"/>
              <a:t>FDA‑approved (2019) for patients ≥700 g; engineered for ELBW anatomy.</a:t>
            </a:r>
          </a:p>
          <a:p>
            <a:pPr>
              <a:defRPr sz="2000"/>
            </a:pPr>
            <a:r>
              <a:rPr dirty="0"/>
              <a:t>Piccolo used in 54.8% of procedures; </a:t>
            </a:r>
          </a:p>
          <a:p>
            <a:pPr>
              <a:defRPr sz="2000"/>
            </a:pPr>
            <a:r>
              <a:rPr dirty="0"/>
              <a:t>Prospective multicenter (≥700 g) shows excellent 3‑yr safety/efficacy.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72640" y="201168"/>
            <a:ext cx="9838206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>
                <a:solidFill>
                  <a:srgbClr val="FFFFFF"/>
                </a:solidFill>
              </a:defRPr>
            </a:pPr>
            <a:r>
              <a:rPr sz="4000"/>
              <a:t>Amplatzer Piccolo Occluder—What Changed?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31182" y="6400801"/>
            <a:ext cx="479618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 sz="1200">
                <a:solidFill>
                  <a:srgbClr val="6E7882"/>
                </a:solidFill>
              </a:defRPr>
            </a:pPr>
            <a:r>
              <a:rPr sz="1200"/>
              <a:t>6/19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7CC7C3D-0E8C-3411-99B0-C76C5DC67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Drmajnoon.com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3B37F51-F3F7-17DA-3132-4E582B5A2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5520" y="1463040"/>
            <a:ext cx="7680960" cy="4480560"/>
          </a:xfrm>
        </p:spPr>
        <p:txBody>
          <a:bodyPr/>
          <a:lstStyle/>
          <a:p>
            <a:pPr>
              <a:defRPr sz="2000"/>
            </a:pPr>
            <a:r>
              <a:t>Weight: ≥700 g (Piccolo); often ≥1500 g for other devices.</a:t>
            </a:r>
          </a:p>
          <a:p>
            <a:pPr>
              <a:defRPr sz="2000"/>
            </a:pPr>
            <a:r>
              <a:t>Postnatal age: typically ≥3 days for stabilization.</a:t>
            </a:r>
          </a:p>
          <a:p>
            <a:pPr>
              <a:defRPr sz="2000"/>
            </a:pPr>
            <a:r>
              <a:t>Echo‑confirmed L→R shunt with hemodynamic consequences.</a:t>
            </a:r>
          </a:p>
          <a:p>
            <a:pPr>
              <a:defRPr sz="2000"/>
            </a:pPr>
            <a:r>
              <a:t>Failed medical therapy (indomethacin/ibuprofen/acetaminophen).</a:t>
            </a:r>
          </a:p>
          <a:p>
            <a:pPr>
              <a:defRPr sz="2000"/>
            </a:pPr>
            <a:r>
              <a:t>Anatomic suitability (e.g., duct 2–5.4 mm) and clinical stability.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72640" y="201168"/>
            <a:ext cx="8046720" cy="7315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>
                <a:solidFill>
                  <a:srgbClr val="FFFFFF"/>
                </a:solidFill>
              </a:defRPr>
            </a:pPr>
            <a:r>
              <a:rPr sz="4000"/>
              <a:t>Patient Selection—Typical Inclusion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31182" y="6400801"/>
            <a:ext cx="479618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 sz="1200">
                <a:solidFill>
                  <a:srgbClr val="6E7882"/>
                </a:solidFill>
              </a:defRPr>
            </a:pPr>
            <a:r>
              <a:rPr sz="1200"/>
              <a:t>7/19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12EFEEF-8B0D-6660-8016-D0BD210CE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Drmajnoon.com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4CCA0AD-09CA-FF6B-4B92-B4D295A96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5520" y="1463040"/>
            <a:ext cx="7680960" cy="4480560"/>
          </a:xfrm>
        </p:spPr>
        <p:txBody>
          <a:bodyPr/>
          <a:lstStyle/>
          <a:p>
            <a:pPr>
              <a:defRPr sz="2000"/>
            </a:pPr>
            <a:r>
              <a:t>Standard: femoral venous access; fluoroscopic + echocardiographic guidance.</a:t>
            </a:r>
          </a:p>
          <a:p>
            <a:pPr>
              <a:defRPr sz="2000"/>
            </a:pPr>
            <a:r>
              <a:t>Bedside occlusion avoids transport risks in fragile ELBW infants.</a:t>
            </a:r>
          </a:p>
          <a:p>
            <a:pPr>
              <a:defRPr sz="2000"/>
            </a:pPr>
            <a:r>
              <a:t>Reports of faster recovery and reduced transfusion needs at bedside.</a:t>
            </a:r>
          </a:p>
          <a:p>
            <a:pPr>
              <a:defRPr sz="2000"/>
            </a:pPr>
            <a:r>
              <a:t>Team expertise and infrastructure determine feasibility.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72641" y="201168"/>
            <a:ext cx="7281993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>
                <a:solidFill>
                  <a:srgbClr val="FFFFFF"/>
                </a:solidFill>
              </a:defRPr>
            </a:pPr>
            <a:r>
              <a:rPr sz="4000"/>
              <a:t>Cath Lab vs NICU Bedside Closure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31182" y="6400801"/>
            <a:ext cx="479618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 sz="1200">
                <a:solidFill>
                  <a:srgbClr val="6E7882"/>
                </a:solidFill>
              </a:defRPr>
            </a:pPr>
            <a:r>
              <a:rPr sz="1200"/>
              <a:t>9/19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468709D-D069-1029-7599-38895C85A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Drmajnoon.com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8800F89-B733-58F6-459E-D766CDBDC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heme1">
  <a:themeElements>
    <a:clrScheme name="MedicalHealth">
      <a:dk1>
        <a:sysClr val="windowText" lastClr="000000"/>
      </a:dk1>
      <a:lt1>
        <a:sysClr val="window" lastClr="FFFFFF"/>
      </a:lt1>
      <a:dk2>
        <a:srgbClr val="656367"/>
      </a:dk2>
      <a:lt2>
        <a:srgbClr val="F2F2F2"/>
      </a:lt2>
      <a:accent1>
        <a:srgbClr val="B82D2F"/>
      </a:accent1>
      <a:accent2>
        <a:srgbClr val="333333"/>
      </a:accent2>
      <a:accent3>
        <a:srgbClr val="2B4A63"/>
      </a:accent3>
      <a:accent4>
        <a:srgbClr val="445E45"/>
      </a:accent4>
      <a:accent5>
        <a:srgbClr val="5A3A64"/>
      </a:accent5>
      <a:accent6>
        <a:srgbClr val="DB8526"/>
      </a:accent6>
      <a:hlink>
        <a:srgbClr val="164E6E"/>
      </a:hlink>
      <a:folHlink>
        <a:srgbClr val="667F6D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31489E89-9771-4976-BC54-51C10FE466F0}" vid="{898E6183-FA54-43F4-B7DF-DD6FBFAA3B1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117</TotalTime>
  <Words>1012</Words>
  <Application>Microsoft Office PowerPoint</Application>
  <PresentationFormat>Widescreen</PresentationFormat>
  <Paragraphs>154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Franklin Gothic Medium</vt:lpstr>
      <vt:lpstr>Times New Roman</vt:lpstr>
      <vt:lpstr>Theme1</vt:lpstr>
      <vt:lpstr>Transcatheter intervention in extremely low birth weight (ELBW) infants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 for Attention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mohammad majnoon</cp:lastModifiedBy>
  <cp:revision>9</cp:revision>
  <dcterms:created xsi:type="dcterms:W3CDTF">2013-01-27T09:14:16Z</dcterms:created>
  <dcterms:modified xsi:type="dcterms:W3CDTF">2025-11-19T06:10:12Z</dcterms:modified>
  <cp:category/>
</cp:coreProperties>
</file>