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96" r:id="rId5"/>
    <p:sldId id="268" r:id="rId6"/>
    <p:sldId id="280" r:id="rId7"/>
    <p:sldId id="297" r:id="rId8"/>
    <p:sldId id="281" r:id="rId9"/>
    <p:sldId id="267" r:id="rId10"/>
    <p:sldId id="278" r:id="rId11"/>
    <p:sldId id="279" r:id="rId12"/>
    <p:sldId id="291" r:id="rId13"/>
    <p:sldId id="269" r:id="rId14"/>
    <p:sldId id="293" r:id="rId15"/>
    <p:sldId id="282" r:id="rId16"/>
    <p:sldId id="298" r:id="rId17"/>
    <p:sldId id="299" r:id="rId18"/>
    <p:sldId id="283" r:id="rId19"/>
    <p:sldId id="284" r:id="rId20"/>
    <p:sldId id="289" r:id="rId21"/>
    <p:sldId id="300" r:id="rId22"/>
    <p:sldId id="271" r:id="rId23"/>
    <p:sldId id="285" r:id="rId24"/>
    <p:sldId id="286" r:id="rId25"/>
    <p:sldId id="288" r:id="rId26"/>
    <p:sldId id="274" r:id="rId27"/>
    <p:sldId id="277" r:id="rId28"/>
    <p:sldId id="295" r:id="rId29"/>
    <p:sldId id="26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78" d="100"/>
          <a:sy n="78" d="100"/>
        </p:scale>
        <p:origin x="878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B725B-653D-4166-A8E9-72A38A1847CF}" type="datetimeFigureOut">
              <a:rPr lang="en-US"/>
              <a:t>11/19/2025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61E8E-D392-497B-BB21-122DD7C27CF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35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F64CD-0576-4A9A-BD06-7889D6E60BDC}" type="datetimeFigureOut">
              <a:rPr lang="en-US"/>
              <a:t>11/19/2025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5D449-B875-4B8D-8E66-224D27E54C9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97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5D449-B875-4B8D-8E66-224D27E54C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97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225" y="1828800"/>
            <a:ext cx="4098175" cy="317738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225" y="5181600"/>
            <a:ext cx="4098175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7" name="Picture 6" descr="EKG lin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688" y="-1"/>
            <a:ext cx="700013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11/19/2025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ctangle"/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58399" y="457201"/>
            <a:ext cx="2057401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9067800" cy="5943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11/19/2025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11/19/2025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ctangle"/>
          <p:cNvSpPr/>
          <p:nvPr/>
        </p:nvSpPr>
        <p:spPr>
          <a:xfrm>
            <a:off x="265112" y="228600"/>
            <a:ext cx="116586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828800"/>
            <a:ext cx="7772400" cy="317738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5181600"/>
            <a:ext cx="7772400" cy="685800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11/19/2025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11/19/2025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11/19/2025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11/19/2025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Rectangle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 descr="Rectangle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2700" y="3200400"/>
            <a:ext cx="3932237" cy="1752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5943600" cy="5943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2699" y="5029200"/>
            <a:ext cx="3932237" cy="1371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Rectangle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 descr="Rectangle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240" y="3200400"/>
            <a:ext cx="3932237" cy="1752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" y="0"/>
            <a:ext cx="7008810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5240" y="5029200"/>
            <a:ext cx="3932237" cy="137464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 bar" descr="Red bar"/>
          <p:cNvSpPr/>
          <p:nvPr/>
        </p:nvSpPr>
        <p:spPr>
          <a:xfrm>
            <a:off x="1" y="1"/>
            <a:ext cx="12188824" cy="152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9144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11/19/2025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481760"/>
            <a:ext cx="8382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68680" indent="-182563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824" y="152400"/>
            <a:ext cx="4402975" cy="3177380"/>
          </a:xfrm>
        </p:spPr>
        <p:txBody>
          <a:bodyPr>
            <a:normAutofit/>
          </a:bodyPr>
          <a:lstStyle/>
          <a:p>
            <a:pPr algn="just" rtl="1"/>
            <a:r>
              <a:rPr lang="fa-IR" sz="3200" dirty="0">
                <a:cs typeface="B Nazanin" panose="00000400000000000000" pitchFamily="2" charset="-78"/>
              </a:rPr>
              <a:t>پیشگیری و مدیریت عفونت خونی</a:t>
            </a:r>
            <a:br>
              <a:rPr lang="fa-IR" sz="3200" dirty="0">
                <a:cs typeface="B Nazanin" panose="00000400000000000000" pitchFamily="2" charset="-78"/>
              </a:rPr>
            </a:br>
            <a:r>
              <a:rPr lang="fa-IR" sz="3200" dirty="0">
                <a:cs typeface="B Nazanin" panose="00000400000000000000" pitchFamily="2" charset="-78"/>
              </a:rPr>
              <a:t>مرتبط با انواع کاتترهای وریدی در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NICU </a:t>
            </a:r>
            <a:endParaRPr lang="en-US" sz="2800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" y="5181600"/>
            <a:ext cx="4572000" cy="685800"/>
          </a:xfrm>
        </p:spPr>
        <p:txBody>
          <a:bodyPr/>
          <a:lstStyle/>
          <a:p>
            <a:pPr marL="0" marR="0" lvl="0" indent="0" algn="ctr" defTabSz="1218987" rtl="0" eaLnBrk="1" fontAlgn="auto" latinLnBrk="0" hangingPunct="1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By Samaneh Nikchehreh phd student in nursing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7D1B74-7A44-D1EB-CF16-6B4BBCD49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730" y="0"/>
            <a:ext cx="703114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35896A-7216-7373-9AA0-042E91688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374"/>
            <a:ext cx="5194730" cy="5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2CE9A-481F-95D0-02F2-B749FF4AC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نشانه های بالینی 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4DC0B-75DA-F09B-C518-7043F8D64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0" y="1600200"/>
            <a:ext cx="7467600" cy="5257799"/>
          </a:xfrm>
        </p:spPr>
        <p:txBody>
          <a:bodyPr>
            <a:normAutofit/>
          </a:bodyPr>
          <a:lstStyle/>
          <a:p>
            <a:pPr algn="r" rt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T&gt;38</a:t>
            </a:r>
            <a:r>
              <a:rPr lang="fa-I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یا هیپوترمی به ویژه نوزادان نارس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قرمزی، تورم، گرمی و درد در محل جاگذاری کاتتر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ترشح و بوی بد اطراف محل کاتتر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وجود راش یا پوسچول اطراف محل کاتتر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بی حالی عمومی نوزاد( عروسک پارچه ای)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اختلالات تنفسی، افزایش ضربان قلب، بی قراری یا تحریک پذیری بالا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عدم تحمل تغذیه در نوزاد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تغییرات پوستی ( رنگ پریدگی، لکه های آبی و قرمز در پوست و ماتلینگ )</a:t>
            </a:r>
          </a:p>
          <a:p>
            <a:pPr algn="r" rtl="1"/>
            <a:endParaRPr lang="fa-IR" dirty="0">
              <a:cs typeface="B Nazanin" panose="00000400000000000000" pitchFamily="2" charset="-78"/>
            </a:endParaRP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2151E1-5E04-A8CE-FE6D-AA680B830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39"/>
            <a:ext cx="487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7104-8722-21A2-C97D-8715928E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معیارهای تشخیصی</a:t>
            </a:r>
            <a:endParaRPr lang="en-US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A4666-105C-2728-0122-FA95C6DE0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4270" y="1524000"/>
            <a:ext cx="9144000" cy="4572001"/>
          </a:xfrm>
        </p:spPr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کشت خون مثبت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مشاهده علائم بالینی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بررسی محل پانسمان کاتتر برای مشاهده نشانه های عفونت موضعی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در صورت خارج کردن کاتتر کشت از نوک کاتترجهت تایید منبع عفونت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ارزیابی دقیق و پایش مکرر وضعیت عمومی نوزاد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0EBDB6-4740-7DC7-1F44-99D6A180C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4283264"/>
            <a:ext cx="4113470" cy="2567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11E849-50C2-3229-06FF-3FEB9E6A6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5265"/>
            <a:ext cx="4800600" cy="2572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A6BF18-4712-67D6-6C03-7A7B8BF27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670" y="4308281"/>
            <a:ext cx="3811330" cy="254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1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88CF-7725-8E49-B812-0B3CD0E61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6000" dirty="0">
                <a:cs typeface="B Nazanin" panose="00000400000000000000" pitchFamily="2" charset="-78"/>
              </a:rPr>
              <a:t>مقاله</a:t>
            </a:r>
            <a:endParaRPr lang="en-US" sz="6000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C67CF3-9D2B-96AE-A7D2-847955905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1994" y="1905000"/>
            <a:ext cx="7180006" cy="4169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87CC81-5112-1C30-8182-EA1271C2CC8F}"/>
              </a:ext>
            </a:extLst>
          </p:cNvPr>
          <p:cNvSpPr txBox="1"/>
          <p:nvPr/>
        </p:nvSpPr>
        <p:spPr>
          <a:xfrm>
            <a:off x="457200" y="1295400"/>
            <a:ext cx="39624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3200" dirty="0">
                <a:solidFill>
                  <a:srgbClr val="FF0000"/>
                </a:solidFill>
                <a:cs typeface="B Nazanin" panose="00000400000000000000" pitchFamily="2" charset="-78"/>
              </a:rPr>
              <a:t>عوامل خطر مطرح شده:</a:t>
            </a:r>
          </a:p>
          <a:p>
            <a:pPr algn="r" rtl="1">
              <a:lnSpc>
                <a:spcPct val="200000"/>
              </a:lnSpc>
            </a:pPr>
            <a:r>
              <a:rPr lang="fa-IR" sz="3200" dirty="0">
                <a:cs typeface="B Nazanin" panose="00000400000000000000" pitchFamily="2" charset="-78"/>
              </a:rPr>
              <a:t>محل قرارگیری کاتتر</a:t>
            </a:r>
          </a:p>
          <a:p>
            <a:pPr algn="r" rtl="1">
              <a:lnSpc>
                <a:spcPct val="200000"/>
              </a:lnSpc>
            </a:pPr>
            <a:r>
              <a:rPr lang="fa-IR" sz="3200" dirty="0">
                <a:cs typeface="B Nazanin" panose="00000400000000000000" pitchFamily="2" charset="-78"/>
              </a:rPr>
              <a:t>نوع کاتتر</a:t>
            </a:r>
          </a:p>
          <a:p>
            <a:pPr algn="r" rtl="1">
              <a:lnSpc>
                <a:spcPct val="200000"/>
              </a:lnSpc>
            </a:pPr>
            <a:r>
              <a:rPr lang="fa-IR" sz="3200" dirty="0">
                <a:cs typeface="B Nazanin" panose="00000400000000000000" pitchFamily="2" charset="-78"/>
              </a:rPr>
              <a:t> تعداد لومن‌ها</a:t>
            </a:r>
          </a:p>
          <a:p>
            <a:pPr algn="r" rtl="1">
              <a:lnSpc>
                <a:spcPct val="200000"/>
              </a:lnSpc>
            </a:pPr>
            <a:r>
              <a:rPr lang="fa-IR" sz="3200" dirty="0">
                <a:cs typeface="B Nazanin" panose="00000400000000000000" pitchFamily="2" charset="-78"/>
              </a:rPr>
              <a:t>مدت زمان ماندن کاتتر </a:t>
            </a:r>
          </a:p>
        </p:txBody>
      </p:sp>
    </p:spTree>
    <p:extLst>
      <p:ext uri="{BB962C8B-B14F-4D97-AF65-F5344CB8AC3E}">
        <p14:creationId xmlns:p14="http://schemas.microsoft.com/office/powerpoint/2010/main" val="355442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5D66A-AF45-5D57-B828-723B299BD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انواع کاتترهای وریدی در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NICU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605968-3B22-8BDD-EDF1-05170BA0C4F7}"/>
              </a:ext>
            </a:extLst>
          </p:cNvPr>
          <p:cNvCxnSpPr>
            <a:cxnSpLocks/>
          </p:cNvCxnSpPr>
          <p:nvPr/>
        </p:nvCxnSpPr>
        <p:spPr>
          <a:xfrm flipH="1">
            <a:off x="4800600" y="3352800"/>
            <a:ext cx="228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5FA24A69-0FF7-C015-CD46-70B80FDBE4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3151303"/>
              </p:ext>
            </p:extLst>
          </p:nvPr>
        </p:nvGraphicFramePr>
        <p:xfrm>
          <a:off x="1676400" y="1905000"/>
          <a:ext cx="8610600" cy="3886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7888853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7198242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02035721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324101210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b="1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نوع کاتتر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b="1">
                          <a:effectLst/>
                          <a:latin typeface="inherit"/>
                          <a:cs typeface="B Nazanin" panose="00000400000000000000" pitchFamily="2" charset="-78"/>
                        </a:rPr>
                        <a:t>محل قرارگیری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b="1">
                          <a:effectLst/>
                          <a:latin typeface="inherit"/>
                          <a:cs typeface="B Nazanin" panose="00000400000000000000" pitchFamily="2" charset="-78"/>
                        </a:rPr>
                        <a:t>زمان توصیه‌شده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b="1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کاربرد اصلی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96523132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en-US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UVC/UAC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ورید</a:t>
                      </a:r>
                      <a:r>
                        <a:rPr lang="en-US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 , </a:t>
                      </a:r>
                      <a:r>
                        <a:rPr lang="fa-IR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شریان اومبلیکال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>
                          <a:effectLst/>
                          <a:latin typeface="inherit"/>
                          <a:cs typeface="B Nazanin" panose="00000400000000000000" pitchFamily="2" charset="-78"/>
                        </a:rPr>
                        <a:t>≤۷ روز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دسترسی اورژانس، </a:t>
                      </a:r>
                      <a:r>
                        <a:rPr lang="en-US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TPN </a:t>
                      </a:r>
                      <a:r>
                        <a:rPr lang="fa-IR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اولیه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86522403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en-US">
                          <a:effectLst/>
                          <a:latin typeface="inherit"/>
                          <a:cs typeface="B Nazanin" panose="00000400000000000000" pitchFamily="2" charset="-78"/>
                        </a:rPr>
                        <a:t>PICC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محیطی </a:t>
                      </a:r>
                      <a:r>
                        <a:rPr lang="en-US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  </a:t>
                      </a:r>
                      <a:r>
                        <a:rPr lang="fa-IR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     مرکزی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۱۴–۳۰ روز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en-US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TPN، </a:t>
                      </a:r>
                      <a:r>
                        <a:rPr lang="fa-IR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آنتی‌بیوتیک طولانی‌مدت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512207837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en-US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CVC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ورید مرکزی مستقیم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&gt;۱۴ روز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داروهای متعدد، ناپایداری همودینامیک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173605133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en-US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PVC</a:t>
                      </a:r>
                      <a:endParaRPr lang="fa-IR" dirty="0">
                        <a:effectLst/>
                        <a:latin typeface="inherit"/>
                        <a:cs typeface="B Nazanin" panose="00000400000000000000" pitchFamily="2" charset="-78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ورید محیطی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>
                          <a:effectLst/>
                          <a:latin typeface="inherit"/>
                          <a:cs typeface="B Nazanin" panose="00000400000000000000" pitchFamily="2" charset="-78"/>
                        </a:rPr>
                        <a:t>کوتاه‌مدت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دسترسی کوتاه مدت جهت آنتی بیوتیک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798557524"/>
                  </a:ext>
                </a:extLst>
              </a:tr>
            </a:tbl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BF8FA72-98AB-D644-5A79-9A64E835E3D1}"/>
              </a:ext>
            </a:extLst>
          </p:cNvPr>
          <p:cNvCxnSpPr/>
          <p:nvPr/>
        </p:nvCxnSpPr>
        <p:spPr>
          <a:xfrm flipH="1">
            <a:off x="4419600" y="3873910"/>
            <a:ext cx="304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4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F50B2F4-6ADF-5DA3-A875-8283BF7D9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867" y="3240958"/>
            <a:ext cx="4827333" cy="3388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AD0515-D147-9357-11F2-8BCA6EDFA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3240958"/>
            <a:ext cx="3309540" cy="338844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F674B2-DC31-AC9D-ACDD-B9ED4D1BFB0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-7374" y="3225595"/>
            <a:ext cx="4019241" cy="3403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099C64-0476-D30C-9993-E58FB645E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74" y="0"/>
            <a:ext cx="4019241" cy="3257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0C3594-8045-09B4-5011-391FBF967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1867" y="0"/>
            <a:ext cx="3952568" cy="3252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FDC0D3-13B0-E110-55BE-E24E7A001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4435" y="0"/>
            <a:ext cx="4227565" cy="325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5B414F-E9D2-1FFB-9B59-9E1588DDF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2200" y="2895600"/>
            <a:ext cx="7772400" cy="685800"/>
          </a:xfrm>
        </p:spPr>
        <p:txBody>
          <a:bodyPr>
            <a:normAutofit/>
          </a:bodyPr>
          <a:lstStyle/>
          <a:p>
            <a:pPr algn="ctr" rtl="1"/>
            <a:r>
              <a:rPr lang="fa-IR" sz="3600" dirty="0">
                <a:cs typeface="B Nazanin" panose="00000400000000000000" pitchFamily="2" charset="-78"/>
              </a:rPr>
              <a:t>مدیریت کنترل و پیشگیری</a:t>
            </a:r>
            <a:endParaRPr lang="en-US" sz="36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111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B9FB03-FB20-27AE-8D45-8CA26D369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مدیریت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428A25-4007-46C2-993F-214B764D6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lnSpc>
                <a:spcPct val="200000"/>
              </a:lnSpc>
            </a:pPr>
            <a:r>
              <a:rPr lang="fa-IR" dirty="0">
                <a:cs typeface="B Nazanin" panose="00000400000000000000" pitchFamily="2" charset="-78"/>
              </a:rPr>
              <a:t>قبل از تعبیه کاتتر مرکزی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cs typeface="B Nazanin" panose="00000400000000000000" pitchFamily="2" charset="-78"/>
              </a:rPr>
              <a:t>هنگام تعبیه کاتتر مرکزی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cs typeface="B Nazanin" panose="00000400000000000000" pitchFamily="2" charset="-78"/>
              </a:rPr>
              <a:t>بعد از تعبیه کاتتر مرکزی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986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13128-A21B-B32F-8ADE-25918614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j-ea"/>
                <a:cs typeface="B Nazanin" panose="00000400000000000000" pitchFamily="2" charset="-78"/>
              </a:rPr>
              <a:t>بسته مراقبتی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BUNDLES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FBC3BD-A425-7DF7-1E92-DF1939C14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676400"/>
            <a:ext cx="8760293" cy="47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0C12A-109B-157D-158C-0A05CA74D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بسته مراقبتی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BUNDLES</a:t>
            </a:r>
            <a:r>
              <a:rPr lang="fa-IR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5B766-DDD5-B922-937F-EB26F918F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رعایت بهداشت دست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استفاده از تجهیزات استریل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آماده سازی وضدعفونی محل کاتتر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مراقبت از پانسمان محل کاتتر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ارزیابی روزانه نیاز به ادامه کاتتر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آموزش مستمر پرسنل مراقبتی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نظافت محیط و تجهیزات پزشکی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رعایت ایزوله و کنترل ترافیک در بخش های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360E9-BFB4-8CF3-9A87-964D22528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4773582" cy="2688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CB712F-FA7E-E4BD-0560-15C30FF9F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2569"/>
            <a:ext cx="4773582" cy="26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C0B20-28FB-AEF9-C7F0-C9456721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ماده ضدعفونی کننده و تکنیک های استریلیزاسیون و ضدعفونی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22D5E-FA81-8407-1900-3BBF5CE07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8799"/>
            <a:ext cx="11201400" cy="4572001"/>
          </a:xfrm>
        </p:spPr>
        <p:txBody>
          <a:bodyPr>
            <a:normAutofit fontScale="85000" lnSpcReduction="20000"/>
          </a:bodyPr>
          <a:lstStyle/>
          <a:p>
            <a:pPr marL="0" indent="0" algn="just" rtl="1">
              <a:buNone/>
            </a:pPr>
            <a:r>
              <a:rPr lang="fa-IR" dirty="0">
                <a:cs typeface="B Nazanin" panose="00000400000000000000" pitchFamily="2" charset="-78"/>
              </a:rPr>
              <a:t>استفاده از محلول های ضدعفونی کننده استاندارد مانند کلرهگزیدین</a:t>
            </a:r>
          </a:p>
          <a:p>
            <a:pPr marL="0" indent="0" algn="just" rtl="1">
              <a:buNone/>
            </a:pPr>
            <a:r>
              <a:rPr lang="fa-IR" dirty="0">
                <a:cs typeface="B Nazanin" panose="00000400000000000000" pitchFamily="2" charset="-78"/>
              </a:rPr>
              <a:t>   در نوزادان بالای 1000 گرم ( کلرهگزیدین 2 % )</a:t>
            </a:r>
          </a:p>
          <a:p>
            <a:pPr marL="0" indent="0" algn="just" rtl="1">
              <a:buNone/>
            </a:pPr>
            <a:r>
              <a:rPr lang="fa-IR" dirty="0">
                <a:cs typeface="B Nazanin" panose="00000400000000000000" pitchFamily="2" charset="-78"/>
              </a:rPr>
              <a:t>   در نوزادان زیر 1000 گرم ( کلرهگزیدین 0/5 % )</a:t>
            </a:r>
          </a:p>
          <a:p>
            <a:pPr marL="0" indent="0" algn="just" rtl="1">
              <a:buNone/>
            </a:pPr>
            <a:r>
              <a:rPr lang="fa-IR" dirty="0">
                <a:cs typeface="B Nazanin" panose="00000400000000000000" pitchFamily="2" charset="-78"/>
              </a:rPr>
              <a:t> به کارگیری محلول های ضدعفونی کننده به شکل دقیق و به مدت کافی ( حداقل 30 ثانیه )</a:t>
            </a:r>
          </a:p>
          <a:p>
            <a:pPr marL="0" indent="0" algn="just" rtl="1">
              <a:buNone/>
            </a:pPr>
            <a:r>
              <a:rPr lang="fa-IR" dirty="0">
                <a:cs typeface="B Nazanin" panose="00000400000000000000" pitchFamily="2" charset="-78"/>
              </a:rPr>
              <a:t>تکنیک های استریلیزاسیون</a:t>
            </a:r>
          </a:p>
          <a:p>
            <a:pPr marL="0" indent="0" algn="just" rtl="1">
              <a:buNone/>
            </a:pPr>
            <a:r>
              <a:rPr lang="fa-IR" dirty="0">
                <a:cs typeface="B Nazanin" panose="00000400000000000000" pitchFamily="2" charset="-78"/>
              </a:rPr>
              <a:t>   استفاده از حرکات دایره ای از مرکز به سمت محیط</a:t>
            </a:r>
          </a:p>
          <a:p>
            <a:pPr marL="0" indent="0" algn="just" rtl="1">
              <a:buNone/>
            </a:pPr>
            <a:r>
              <a:rPr lang="fa-IR" dirty="0">
                <a:cs typeface="B Nazanin" panose="00000400000000000000" pitchFamily="2" charset="-78"/>
              </a:rPr>
              <a:t>   تکنیک استریل هنگام تعبیه کاتتر( شست و شوی دست، استفاده از گان، دستکش و ماسک)</a:t>
            </a:r>
          </a:p>
          <a:p>
            <a:pPr marL="0" indent="0" algn="just" rtl="1">
              <a:buNone/>
            </a:pPr>
            <a:r>
              <a:rPr lang="fa-IR" dirty="0">
                <a:cs typeface="B Nazanin" panose="00000400000000000000" pitchFamily="2" charset="-78"/>
              </a:rPr>
              <a:t>   ضدعفونی درگاه کاتتر و محل اتصال آن قبل از هربار دسترسی با محلول های الکلی( ایزوپروپیل الکل ) یا کلرهگزیدین </a:t>
            </a:r>
          </a:p>
          <a:p>
            <a:pPr marL="0" indent="0" algn="just" rtl="1">
              <a:buNone/>
            </a:pPr>
            <a:r>
              <a:rPr lang="fa-IR" dirty="0">
                <a:cs typeface="B Nazanin" panose="00000400000000000000" pitchFamily="2" charset="-78"/>
              </a:rPr>
              <a:t>   اطمینان از تمیزی محیط کار</a:t>
            </a:r>
          </a:p>
          <a:p>
            <a:pPr marL="0" indent="0" algn="just" rtl="1">
              <a:buNone/>
            </a:pPr>
            <a:r>
              <a:rPr lang="fa-IR" dirty="0">
                <a:cs typeface="B Nazanin" panose="00000400000000000000" pitchFamily="2" charset="-78"/>
              </a:rPr>
              <a:t>  تعویض پانسمان و بررسی مکرر محل کاتتر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A0F87F-19D3-3DD3-6D4C-A82299DDB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9641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8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800" dirty="0">
                <a:cs typeface="B Nazanin" panose="00000400000000000000" pitchFamily="2" charset="-78"/>
              </a:rPr>
              <a:t>اهداف </a:t>
            </a:r>
            <a:endParaRPr lang="en-US" sz="4800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828799"/>
            <a:ext cx="9144000" cy="4572001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تعریف و اهمیت عفونت های مرتبط با کاتتر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شیوع و پیامدهای عفونت در نوزادان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عوامل خطر و پیشگیری موثر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تکنیک ها و بسته های مراقبتی برای کنترل عفونت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استفاده ایمن از مواد ضد عفونی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کنترل محیطی و نظافت فضای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NICU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 rtl="1">
              <a:buNone/>
            </a:pPr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آموزش و نقش تیم تخصصی در کاهش عفونت</a:t>
            </a:r>
          </a:p>
          <a:p>
            <a:pPr marL="0" indent="0" algn="r" rtl="1">
              <a:buNone/>
            </a:pPr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ارزیابی روزانه و ضرورت نگهداری و تعویض کاتتر</a:t>
            </a:r>
            <a:endParaRPr lang="fa-IR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82B6A-9610-6BDE-740D-828ED89D4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799"/>
            <a:ext cx="690826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52369-922F-CED1-0F1B-5361ED6B7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6000" dirty="0">
                <a:cs typeface="B Nazanin" panose="00000400000000000000" pitchFamily="2" charset="-78"/>
              </a:rPr>
              <a:t>مقاله</a:t>
            </a:r>
            <a:endParaRPr lang="en-US" sz="6000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D05276-06E8-A581-4737-5C8B1A785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4100" y="1752600"/>
            <a:ext cx="7543800" cy="25453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5D171E-15EC-967E-0E46-F34F8494B34F}"/>
              </a:ext>
            </a:extLst>
          </p:cNvPr>
          <p:cNvSpPr txBox="1"/>
          <p:nvPr/>
        </p:nvSpPr>
        <p:spPr>
          <a:xfrm>
            <a:off x="2324100" y="4447378"/>
            <a:ext cx="75438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 rtl="1">
              <a:lnSpc>
                <a:spcPct val="115000"/>
              </a:lnSpc>
              <a:spcAft>
                <a:spcPts val="800"/>
              </a:spcAft>
            </a:pPr>
            <a:r>
              <a:rPr lang="fa-I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B Nazanin" panose="00000400000000000000" pitchFamily="2" charset="-78"/>
              </a:rPr>
              <a:t>کلرهگزیدین گلوکونات 2% بهترین عملکرد را در کاهش عفونت های مرتبط با کاتتر مرکزی در نوزاد نداشت.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B Nazanin" panose="00000400000000000000" pitchFamily="2" charset="-78"/>
            </a:endParaRPr>
          </a:p>
          <a:p>
            <a:pPr marL="0" marR="0" algn="just" rtl="1">
              <a:lnSpc>
                <a:spcPct val="115000"/>
              </a:lnSpc>
              <a:spcAft>
                <a:spcPts val="800"/>
              </a:spcAft>
            </a:pPr>
            <a:r>
              <a:rPr lang="fa-I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B Nazanin" panose="00000400000000000000" pitchFamily="2" charset="-78"/>
              </a:rPr>
              <a:t>غلظت های پایین تر در نوزادان نارس خیلی کم اثر بودند.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B Nazanin" panose="00000400000000000000" pitchFamily="2" charset="-78"/>
            </a:endParaRPr>
          </a:p>
          <a:p>
            <a:pPr marL="0" marR="0" algn="just" rtl="1">
              <a:lnSpc>
                <a:spcPct val="115000"/>
              </a:lnSpc>
              <a:spcAft>
                <a:spcPts val="800"/>
              </a:spcAft>
            </a:pPr>
            <a:r>
              <a:rPr lang="fa-I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B Nazanin" panose="00000400000000000000" pitchFamily="2" charset="-78"/>
              </a:rPr>
              <a:t>پوویدون آیودین ( بتادین ) هنوز گزینه قابل قبولی است اما ضعیف تر از کلرهگزیدین 2% است.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B Nazanin" panose="00000400000000000000" pitchFamily="2" charset="-78"/>
            </a:endParaRPr>
          </a:p>
          <a:p>
            <a:pPr marL="0" marR="0" algn="just" rtl="1">
              <a:lnSpc>
                <a:spcPct val="115000"/>
              </a:lnSpc>
              <a:spcAft>
                <a:spcPts val="800"/>
              </a:spcAft>
            </a:pPr>
            <a:r>
              <a:rPr lang="fa-I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B Nazanin" panose="00000400000000000000" pitchFamily="2" charset="-78"/>
              </a:rPr>
              <a:t>استفاده از الکل 70% به تنهایی توصیه نمی شود.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661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9B12A-D660-88DD-6EA8-9BD6EB0D9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fa-IR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j-ea"/>
                <a:cs typeface="B Nazanin" panose="00000400000000000000" pitchFamily="2" charset="-78"/>
              </a:rPr>
              <a:t>مقاله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2DFCD6-4BAF-A4A2-F9C9-F89EE2ED7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5957" y="2133600"/>
            <a:ext cx="6500086" cy="431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DD28-4A4C-2B0F-B929-2C40AFADC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بسته پیشگیری و نگهداری</a:t>
            </a:r>
            <a:endParaRPr lang="en-US" dirty="0">
              <a:cs typeface="B Nazanin" panose="00000400000000000000" pitchFamily="2" charset="-78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F4B804A-FD9F-B629-7766-843582AED6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561407"/>
              </p:ext>
            </p:extLst>
          </p:nvPr>
        </p:nvGraphicFramePr>
        <p:xfrm>
          <a:off x="1524000" y="1828800"/>
          <a:ext cx="9144000" cy="2971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4059858089"/>
                    </a:ext>
                  </a:extLst>
                </a:gridCol>
                <a:gridCol w="7239000">
                  <a:extLst>
                    <a:ext uri="{9D8B030D-6E8A-4147-A177-3AD203B41FA5}">
                      <a16:colId xmlns:a16="http://schemas.microsoft.com/office/drawing/2014/main" val="3830119223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b="1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جزء مراقبت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b="1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نکته کلیدی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280427614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>
                          <a:effectLst/>
                          <a:latin typeface="inherit"/>
                          <a:cs typeface="B Nazanin" panose="00000400000000000000" pitchFamily="2" charset="-78"/>
                        </a:rPr>
                        <a:t>بهداشت دست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الکل + شست‌وشوی صابونی قبل و بعد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877241813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>
                          <a:effectLst/>
                          <a:latin typeface="inherit"/>
                          <a:cs typeface="B Nazanin" panose="00000400000000000000" pitchFamily="2" charset="-78"/>
                        </a:rPr>
                        <a:t>مراقبت هاب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اسکراب ۱۵ ثانیه + خشک‌شدن کامل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54659986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>
                          <a:effectLst/>
                          <a:latin typeface="inherit"/>
                          <a:cs typeface="B Nazanin" panose="00000400000000000000" pitchFamily="2" charset="-78"/>
                        </a:rPr>
                        <a:t>پانسمان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شفاف استریل؛ تعویض اگر خیس/کثیف/بلند شده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12669004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>
                          <a:effectLst/>
                          <a:latin typeface="inherit"/>
                          <a:cs typeface="B Nazanin" panose="00000400000000000000" pitchFamily="2" charset="-78"/>
                        </a:rPr>
                        <a:t>سیستم بسته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کمینه‌سازی دسترسی به هاب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28524628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en-US">
                          <a:effectLst/>
                          <a:latin typeface="inherit"/>
                          <a:cs typeface="B Nazanin" panose="00000400000000000000" pitchFamily="2" charset="-78"/>
                        </a:rPr>
                        <a:t>CHG Bath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algn="ctr" rtl="1" fontAlgn="base">
                        <a:lnSpc>
                          <a:spcPts val="1650"/>
                        </a:lnSpc>
                      </a:pPr>
                      <a:r>
                        <a:rPr lang="fa-IR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فقط در ≥۲۸ هفته و در صورت نرخ بالای </a:t>
                      </a:r>
                      <a:r>
                        <a:rPr lang="en-US" dirty="0">
                          <a:effectLst/>
                          <a:latin typeface="inherit"/>
                          <a:cs typeface="B Nazanin" panose="00000400000000000000" pitchFamily="2" charset="-78"/>
                        </a:rPr>
                        <a:t>CLABSI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808700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09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7AD81-0774-9F53-0A68-97DAA11EF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تیم تخصصی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8EDFB-1307-22AE-E6AB-D07D7422A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پایش مداوم وضعیت نوزادان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اجرای پروتکل های کنترل عفونت و پیشگیری از عفونت های بیمارستانی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ارتباط مستمر و هماهنگی میان اعضای تیم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شناسایی زودرس علائم عفونت و مداخله به موقع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D39D4-811D-BDFE-774D-F5F663C17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426" y="2948780"/>
            <a:ext cx="4274574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34B4-B3CB-A0D8-13B0-204425E83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آموزش پرسنل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52D24-FDEA-36ED-50D6-BED1957FC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آموزش مداوم پرسنل مراقبتی 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آشناسازی با استانداردهای خاص بخش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NICU</a:t>
            </a:r>
            <a:r>
              <a:rPr lang="fa-IR" dirty="0">
                <a:cs typeface="B Nazanin" panose="00000400000000000000" pitchFamily="2" charset="-78"/>
              </a:rPr>
              <a:t> و دستورالعمل های مراقبت بهداشتی و تغییرات پروتکل های کنترل عفونت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آموزش به خانواده ها توسط پرسنل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آموزش مکرر پرسنل برای رعایت و استفاده از وسایل حفاظت فردی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PPE )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en-US" dirty="0">
                <a:cs typeface="B Nazanin" panose="00000400000000000000" pitchFamily="2" charset="-78"/>
              </a:rPr>
              <a:t>(</a:t>
            </a:r>
            <a:endParaRPr lang="fa-IR" dirty="0">
              <a:cs typeface="B Nazanin" panose="00000400000000000000" pitchFamily="2" charset="-78"/>
            </a:endParaRP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7C98C-066A-3DB0-3A10-3D7C0F815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8536"/>
            <a:ext cx="3910781" cy="225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B43B65-7B97-EC97-7FAB-4B70F401B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782" y="4614812"/>
            <a:ext cx="3770668" cy="2260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1D1987-7AEF-27E3-D5AA-1867ADB28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450" y="4592279"/>
            <a:ext cx="4497030" cy="224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367A6-D45B-1759-C518-F288D847D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6600" dirty="0">
                <a:cs typeface="B Nazanin" panose="00000400000000000000" pitchFamily="2" charset="-78"/>
              </a:rPr>
              <a:t>مقاله</a:t>
            </a:r>
            <a:endParaRPr lang="en-US" sz="6600" dirty="0">
              <a:cs typeface="B Nazanin" panose="000004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1F7729-D603-EFE8-40DD-7D0F91AA2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9546" y="1676400"/>
            <a:ext cx="8072907" cy="2773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01A377-8B4C-4BCB-3425-51C466ED404F}"/>
              </a:ext>
            </a:extLst>
          </p:cNvPr>
          <p:cNvSpPr txBox="1"/>
          <p:nvPr/>
        </p:nvSpPr>
        <p:spPr>
          <a:xfrm>
            <a:off x="2059545" y="4495800"/>
            <a:ext cx="8072907" cy="2095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fa-I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B Nazanin" panose="00000400000000000000" pitchFamily="2" charset="-78"/>
              </a:rPr>
              <a:t>بیش از نیمی از پرستاران دانش کافی پیشگیری از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B Nazanin" panose="00000400000000000000" pitchFamily="2" charset="-78"/>
              </a:rPr>
              <a:t> </a:t>
            </a:r>
            <a:r>
              <a:rPr lang="fa-I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B Nazanin" panose="00000400000000000000" pitchFamily="2" charset="-78"/>
              </a:rPr>
              <a:t> 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B Nazanin" panose="00000400000000000000" pitchFamily="2" charset="-78"/>
              </a:rPr>
              <a:t>  CLABSI</a:t>
            </a:r>
            <a:r>
              <a:rPr lang="fa-I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B Nazanin" panose="00000400000000000000" pitchFamily="2" charset="-78"/>
              </a:rPr>
              <a:t> را ندارند و نمره متوسط دانش ۳ از ۱۱ را داشتند.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B Nazanin" panose="00000400000000000000" pitchFamily="2" charset="-78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fa-I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B Nazanin" panose="00000400000000000000" pitchFamily="2" charset="-78"/>
              </a:rPr>
              <a:t>مهم ترین موانع اجرایی عبارتند از: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B Nazanin" panose="00000400000000000000" pitchFamily="2" charset="-78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fa-I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B Nazanin" panose="00000400000000000000" pitchFamily="2" charset="-78"/>
              </a:rPr>
              <a:t>حجم بالای کاری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B Nazanin" panose="00000400000000000000" pitchFamily="2" charset="-78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fa-I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B Nazanin" panose="00000400000000000000" pitchFamily="2" charset="-78"/>
              </a:rPr>
              <a:t>کمبود تجهیزات ضروری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B Nazanin" panose="00000400000000000000" pitchFamily="2" charset="-78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fa-I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B Nazanin" panose="00000400000000000000" pitchFamily="2" charset="-78"/>
              </a:rPr>
              <a:t>نبود کارگاه های اموزشی ویژه 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30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16861-749B-16B3-4DB8-5A78FD046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نقش تیم اختصاصی و آموزش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30717-05D7-FE85-38E5-ED63CF5F1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تیم ۲ نفره </a:t>
            </a:r>
            <a:r>
              <a:rPr lang="en-US" dirty="0">
                <a:cs typeface="B Nazanin" panose="00000400000000000000" pitchFamily="2" charset="-78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Buddy System</a:t>
            </a:r>
            <a:r>
              <a:rPr lang="en-US" dirty="0">
                <a:cs typeface="B Nazanin" panose="00000400000000000000" pitchFamily="2" charset="-78"/>
              </a:rPr>
              <a:t>)</a:t>
            </a:r>
            <a:r>
              <a:rPr lang="fa-IR" dirty="0">
                <a:cs typeface="B Nazanin" panose="00000400000000000000" pitchFamily="2" charset="-78"/>
              </a:rPr>
              <a:t> برای درج، تعویض و اتصال سرم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آموزش مداوم + ارزیابی شایستگی سالانه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مانیتورینگ نرخ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CLABSI</a:t>
            </a:r>
            <a:r>
              <a:rPr lang="fa-IR" dirty="0">
                <a:cs typeface="B Nazanin" panose="00000400000000000000" pitchFamily="2" charset="-78"/>
              </a:rPr>
              <a:t> و بازخورد ماهانه</a:t>
            </a:r>
          </a:p>
          <a:p>
            <a:pPr algn="r" rtl="1"/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ایجاد تیم اختصاصی کاهش نرخ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CLABSI</a:t>
            </a:r>
            <a:r>
              <a:rPr lang="fa-I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را تا ۶۰٫۷٪ نشان داده است.</a:t>
            </a:r>
            <a:endParaRPr lang="en-US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1AC23E-E9A0-6A8B-EF19-803C43E69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943935"/>
            <a:ext cx="5238750" cy="2867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E629DD-51EC-03F0-7E90-BFD3A59CF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950081"/>
            <a:ext cx="5238750" cy="28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9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B2B03-BC3F-00C6-FAE1-5A8006B5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کنترل آلودگی محیط و فضای کاری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NICU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60F30-0DF2-81B7-27A3-E0B61060F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استفاده از اتاق های تک نفره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قرار دادن موانع فیزیکی بین تخت ها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کنترل و شناسایی منابع آب و سیستم فاضلاب ( محیط های مرطوب، منبع آلوده شدن به میکروب های مقاوم به درمان )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چک و نظارت مستمر بر تجهیزات مورد استفاده در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NICU</a:t>
            </a:r>
          </a:p>
          <a:p>
            <a:pPr algn="r" rtl="1"/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سیاست های محدود کننده ورود افراد به </a:t>
            </a:r>
            <a:r>
              <a:rPr lang="en-US" dirty="0">
                <a:latin typeface="Times New Roman" panose="02020603050405020304" pitchFamily="18" charset="0"/>
                <a:cs typeface="B Nazanin" panose="00000400000000000000" pitchFamily="2" charset="-78"/>
              </a:rPr>
              <a:t>NICU</a:t>
            </a:r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 و کنترل ملاقات</a:t>
            </a:r>
          </a:p>
          <a:p>
            <a:pPr algn="r" rtl="1"/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تنظیم تهویه و جریان هوا ( گردش هوا مطابق استاندارد، جلوگیری از انتقال عفونت هوازی )</a:t>
            </a:r>
          </a:p>
          <a:p>
            <a:pPr algn="r" rtl="1"/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به کارگیری سیستم های پایش عفونت بیمارستانی</a:t>
            </a:r>
          </a:p>
          <a:p>
            <a:pPr algn="r" rtl="1"/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همکاری تیم کنترل عفونت بیمارستان با سیستم </a:t>
            </a:r>
            <a:r>
              <a:rPr lang="en-US" dirty="0">
                <a:latin typeface="Times New Roman" panose="02020603050405020304" pitchFamily="18" charset="0"/>
                <a:cs typeface="B Nazanin" panose="00000400000000000000" pitchFamily="2" charset="-78"/>
              </a:rPr>
              <a:t> NICU</a:t>
            </a:r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 </a:t>
            </a:r>
          </a:p>
          <a:p>
            <a:pPr algn="r" rtl="1"/>
            <a:endParaRPr lang="fa-IR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r" rt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709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16E2E7-EF30-5482-D80F-0C46F727A352}"/>
              </a:ext>
            </a:extLst>
          </p:cNvPr>
          <p:cNvSpPr/>
          <p:nvPr/>
        </p:nvSpPr>
        <p:spPr>
          <a:xfrm>
            <a:off x="1447800" y="1143000"/>
            <a:ext cx="9296400" cy="480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BC1F9C-E42E-6B4D-5712-598A2025EDF8}"/>
              </a:ext>
            </a:extLst>
          </p:cNvPr>
          <p:cNvSpPr txBox="1">
            <a:spLocks/>
          </p:cNvSpPr>
          <p:nvPr/>
        </p:nvSpPr>
        <p:spPr>
          <a:xfrm>
            <a:off x="1524000" y="1257300"/>
            <a:ext cx="91440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itchFamily="34" charset="0"/>
              <a:buNone/>
            </a:pPr>
            <a:r>
              <a:rPr lang="fa-IR" sz="4000" b="1" dirty="0">
                <a:cs typeface="B Nazanin" panose="00000400000000000000" pitchFamily="2" charset="-78"/>
              </a:rPr>
              <a:t>پیام کلیدی</a:t>
            </a:r>
          </a:p>
          <a:p>
            <a:pPr marL="0" indent="0" algn="ctr" rtl="1">
              <a:buFont typeface="Arial" pitchFamily="34" charset="0"/>
              <a:buNone/>
            </a:pPr>
            <a:endParaRPr lang="fa-IR" sz="4000" b="1" dirty="0">
              <a:cs typeface="B Nazanin" panose="00000400000000000000" pitchFamily="2" charset="-78"/>
            </a:endParaRPr>
          </a:p>
          <a:p>
            <a:pPr marL="0" indent="0" algn="just" rtl="1">
              <a:buFont typeface="Arial" pitchFamily="34" charset="0"/>
              <a:buNone/>
            </a:pPr>
            <a:r>
              <a:rPr lang="fa-IR" sz="3600" dirty="0">
                <a:cs typeface="B Nazanin" panose="00000400000000000000" pitchFamily="2" charset="-78"/>
              </a:rPr>
              <a:t>کاهش چشمگیر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CLABSI </a:t>
            </a:r>
            <a:r>
              <a:rPr lang="fa-IR" sz="3600" dirty="0">
                <a:cs typeface="B Nazanin" panose="00000400000000000000" pitchFamily="2" charset="-78"/>
              </a:rPr>
              <a:t>  در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NICU </a:t>
            </a:r>
            <a:r>
              <a:rPr lang="fa-IR" sz="3600" dirty="0">
                <a:cs typeface="B Nazanin" panose="00000400000000000000" pitchFamily="2" charset="-78"/>
              </a:rPr>
              <a:t>  فقط با اجرای منظم، آموزش تیمی، پایش مستمر و فرهنگ پیشگیرانه ممکن است. اجرای دقیق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bundle</a:t>
            </a:r>
            <a:r>
              <a:rPr lang="fa-IR" sz="3600" dirty="0">
                <a:cs typeface="B Nazanin" panose="00000400000000000000" pitchFamily="2" charset="-78"/>
              </a:rPr>
              <a:t> و پایبندی تیم به پروتکل، کلید موفقیت است.</a:t>
            </a:r>
            <a:endParaRPr lang="en-US" sz="36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872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22330F-1BF4-DE86-A25E-E7526542D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83434"/>
            <a:ext cx="9709355" cy="609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عفونت خونی مرتبط با انواع کاتترهای وریدی</a:t>
            </a:r>
            <a:r>
              <a:rPr lang="en-US" dirty="0">
                <a:cs typeface="B Nazanin" panose="00000400000000000000" pitchFamily="2" charset="-78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CLABSI)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E7F50-C1D7-7247-F6A8-86F29571B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0" y="2133599"/>
            <a:ext cx="5410200" cy="4267201"/>
          </a:xfrm>
        </p:spPr>
        <p:txBody>
          <a:bodyPr>
            <a:norm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CLABSI</a:t>
            </a:r>
            <a:r>
              <a:rPr lang="fa-I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B Nazanin" panose="00000400000000000000" pitchFamily="2" charset="-78"/>
              </a:rPr>
              <a:t>اصطلاحی است که توسط شبکه ملی ایمنی مراقبت بهداشتی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B Nazanin" panose="00000400000000000000" pitchFamily="2" charset="-78"/>
              </a:rPr>
              <a:t>)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B Nazanin" panose="00000400000000000000" pitchFamily="2" charset="-78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NHSN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B Nazanin" panose="00000400000000000000" pitchFamily="2" charset="-78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B Nazanin" panose="00000400000000000000" pitchFamily="2" charset="-78"/>
              </a:rPr>
              <a:t>(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B Nazanin" panose="00000400000000000000" pitchFamily="2" charset="-78"/>
              </a:rPr>
              <a:t> و مرکز کنترل و پیشگیری از بیماری های ایالت متحده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B Nazanin" panose="00000400000000000000" pitchFamily="2" charset="-78"/>
              </a:rPr>
              <a:t>)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B Nazanin" panose="00000400000000000000" pitchFamily="2" charset="-78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B Nazanin" panose="00000400000000000000" pitchFamily="2" charset="-78"/>
              </a:rPr>
              <a:t>(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CDC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Medium"/>
                <a:ea typeface="+mn-ea"/>
                <a:cs typeface="B Nazanin" panose="00000400000000000000" pitchFamily="2" charset="-78"/>
              </a:rPr>
              <a:t> استفاده می شود.</a:t>
            </a:r>
          </a:p>
          <a:p>
            <a:pPr marL="0" indent="0" algn="just" rtl="1">
              <a:buNone/>
            </a:pPr>
            <a:r>
              <a:rPr lang="fa-IR" dirty="0">
                <a:cs typeface="B Nazanin" panose="00000400000000000000" pitchFamily="2" charset="-78"/>
              </a:rPr>
              <a:t>بنابراین به عفونت اولیه جریان خون در بیماری اشاره دارد که در دوره 48 ساعته قبل از ایجاد عفونت جریان خون، کاتتر مرکزی داشته و به عفونت محل دیگری مرتبط نیست و برای اهداف نظارتی استفاده می شود.</a:t>
            </a:r>
          </a:p>
          <a:p>
            <a:pPr marL="0" indent="0" algn="just" rtl="1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CRBSI</a:t>
            </a:r>
            <a:r>
              <a:rPr lang="fa-I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تعریف بالینی تر است که نیاز به آزمایش های آزمایشگاهی خاص برای شناسایی کاتتر به عنوان منبع عفونت خون دارد و معمولا برای اهداف نظارتی استفاده نمی شود.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1">
              <a:buNone/>
            </a:pP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 rtl="1">
              <a:buNone/>
            </a:pP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B23AF-6E4B-31B2-C783-E12449746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" y="1600200"/>
            <a:ext cx="623146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2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9AEFD-9384-1D36-00CB-FCED22216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نرخ عفونت خون مرتبط با کاتتر مرکزی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976E8C-6FFA-1BD9-18B4-9A0CEF502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57400"/>
            <a:ext cx="7493708" cy="14478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EA4A46-8903-69D1-22CC-0AED10D5636A}"/>
              </a:ext>
            </a:extLst>
          </p:cNvPr>
          <p:cNvSpPr txBox="1"/>
          <p:nvPr/>
        </p:nvSpPr>
        <p:spPr>
          <a:xfrm>
            <a:off x="2514600" y="4137817"/>
            <a:ext cx="749370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 rtl="1">
              <a:lnSpc>
                <a:spcPct val="200000"/>
              </a:lnSpc>
              <a:spcAft>
                <a:spcPts val="800"/>
              </a:spcAft>
            </a:pPr>
            <a:r>
              <a:rPr lang="fa-I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B Nazanin" panose="00000400000000000000" pitchFamily="2" charset="-78"/>
              </a:rPr>
              <a:t>هدف از این محاسبه، بررسی میزان شیوع عفونت های شدید و قابل پیشگیری در بیماران بستری در بخش ویژه است که می تواند کارآمدی سیاست های پیشگیرانه را سنجید و مراکز درمانی را با هم سنجید.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99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2F87-15DA-6734-8D44-7F7C09475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800" dirty="0">
                <a:cs typeface="B Nazanin" panose="00000400000000000000" pitchFamily="2" charset="-78"/>
              </a:rPr>
              <a:t>اپیدمیولوژی</a:t>
            </a:r>
            <a:endParaRPr lang="en-US" sz="4800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49252-9445-D534-DB5A-5FF61FFE0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2216276"/>
            <a:ext cx="9144000" cy="4572001"/>
          </a:xfrm>
        </p:spPr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میزان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CLABSI 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NICU</a:t>
            </a:r>
            <a:r>
              <a:rPr lang="fa-I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a-IR" dirty="0">
                <a:cs typeface="B Nazanin" panose="00000400000000000000" pitchFamily="2" charset="-78"/>
              </a:rPr>
              <a:t>۰٫۶–۴٫۹ در هر ۱۰۰۰ روز کاتتر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بیشترین خطر: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UVC</a:t>
            </a:r>
            <a:r>
              <a:rPr lang="en-US" dirty="0">
                <a:cs typeface="B Nazanin" panose="00000400000000000000" pitchFamily="2" charset="-78"/>
              </a:rPr>
              <a:t>، </a:t>
            </a:r>
            <a:r>
              <a:rPr lang="fa-IR" dirty="0">
                <a:cs typeface="B Nazanin" panose="00000400000000000000" pitchFamily="2" charset="-78"/>
              </a:rPr>
              <a:t>سپس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PICC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پاتوژن‌های شایع: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گرم‌مثبت: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CoNS، S. aureus</a:t>
            </a:r>
          </a:p>
          <a:p>
            <a:pPr algn="r" rtl="1"/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گرم‌منفی</a:t>
            </a:r>
            <a:r>
              <a:rPr lang="fa-I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Klebsiella، Pseudomonas</a:t>
            </a:r>
          </a:p>
          <a:p>
            <a:pPr algn="r" rtl="1"/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قارچ</a:t>
            </a:r>
            <a:r>
              <a:rPr lang="fa-I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Candida spp.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6A6D4-075C-E7CD-850D-FE56BC9C8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" y="3340190"/>
            <a:ext cx="5628968" cy="351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5A154-9D49-8ACB-B61C-82C4209AE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آمار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BD43C-B286-4CBC-8335-CA1D32B29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آمار جهانی : سالانه بیش از 4/1 میلیون نفردر سراسر جهان به عفونت های بیمارستانی مبتلا می شوند.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شیوع عفونت های مرتبط با کاتتر در نوزادان بستری در بخش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NICU</a:t>
            </a:r>
            <a:r>
              <a:rPr lang="fa-I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8-31% گزارش شده.</a:t>
            </a:r>
          </a:p>
          <a:p>
            <a:pPr algn="r" rtl="1"/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مرگ و میر ناشی از عفونت در نوزادان 12-15% است.</a:t>
            </a:r>
          </a:p>
          <a:p>
            <a:pPr algn="r" rtl="1"/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عفونت های بیمارستانی در اروپا باعث 16 میلیون روز بستری اضافی و بیش از 37 هزار مورد مرگ منتسب به این عفونت ها است.</a:t>
            </a:r>
          </a:p>
          <a:p>
            <a:pPr algn="r" rtl="1"/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آمار ایران : شیوع عفونت های بیمارستانی با نقش موثر کاتتر وریدی حدود 8/8 % گزارش شده که در برخی مطالعات تا حدود 40 % هم گزارش شده است.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26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7D08-BE40-84B5-E5DF-87EAD9AC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پاتوژنز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CLABSI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789C4A-08FC-7136-EC69-7663D1873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752600"/>
            <a:ext cx="8610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1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5568A-E858-F3FB-D1D9-4507305BA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عوامل خطر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329A1-F38E-8AF2-03F6-5E4681219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نوع و مدت زمان استفاده از کاتتر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وزن پایین نوزاد هنگام تولد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نوع داروها و محلول های تزریق شده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روش و شرایط تعبیه و نگهداری و استفاده از کاتتر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وضعیت بالینی نوزاد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3B20B-DBC9-8E14-4D8E-CD7201FD0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" y="4210050"/>
            <a:ext cx="4757277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DA2588-E736-FCCD-014E-ED20D1648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29038"/>
            <a:ext cx="5562600" cy="312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6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45EEE-BAE2-3AFA-2744-95AD1647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پیامدها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CLABSI</a:t>
            </a:r>
            <a:r>
              <a:rPr lang="fa-I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dirty="0">
                <a:latin typeface="Times New Roman" panose="02020603050405020304" pitchFamily="18" charset="0"/>
                <a:cs typeface="B Nazanin" panose="00000400000000000000" pitchFamily="2" charset="-78"/>
              </a:rPr>
              <a:t>در</a:t>
            </a:r>
            <a:r>
              <a:rPr lang="fa-I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NICU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F15075-56A0-6C67-D85A-AB0B33203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CLABSI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سومین علت شایع مرگ‌ومیر نوزادان در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NICU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افزایش طول بستری، هزینه‌ها و مقاومت آنتی‌بیوتیکی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نرخ بالا در نوزادان با وزن تولد &lt;۱۰۰۰ گرم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7851F-724C-F815-42B3-ECB03E947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6975"/>
            <a:ext cx="4147413" cy="2591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DCC8E-8767-DD44-0890-337DD58F4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412" y="4245691"/>
            <a:ext cx="4147413" cy="259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A1210E-DE66-40F4-8E17-783D3AEA7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973" y="4245690"/>
            <a:ext cx="3911943" cy="261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edical Design 16x9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41.potx" id="{D7485564-6666-4DDB-B0D3-55F6E694D6E5}" vid="{6E950D30-6FC6-4411-BCFF-468AD9ECA787}"/>
    </a:ext>
  </a:extLst>
</a:theme>
</file>

<file path=ppt/theme/theme2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Medical design presentation (widescreen)</Template>
  <TotalTime>1172</TotalTime>
  <Words>1245</Words>
  <Application>Microsoft Office PowerPoint</Application>
  <PresentationFormat>Widescreen</PresentationFormat>
  <Paragraphs>163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Aptos</vt:lpstr>
      <vt:lpstr>Arial</vt:lpstr>
      <vt:lpstr>B Nazanin</vt:lpstr>
      <vt:lpstr>Franklin Gothic Medium</vt:lpstr>
      <vt:lpstr>inherit</vt:lpstr>
      <vt:lpstr>Times New Roman</vt:lpstr>
      <vt:lpstr>Medical Design 16x9</vt:lpstr>
      <vt:lpstr>پیشگیری و مدیریت عفونت خونی مرتبط با انواع کاتترهای وریدی در NICU </vt:lpstr>
      <vt:lpstr>اهداف </vt:lpstr>
      <vt:lpstr>عفونت خونی مرتبط با انواع کاتترهای وریدی(CLABSI)</vt:lpstr>
      <vt:lpstr>نرخ عفونت خون مرتبط با کاتتر مرکزی</vt:lpstr>
      <vt:lpstr>اپیدمیولوژی</vt:lpstr>
      <vt:lpstr>آمار</vt:lpstr>
      <vt:lpstr>پاتوژنز CLABSI</vt:lpstr>
      <vt:lpstr>عوامل خطر</vt:lpstr>
      <vt:lpstr>پیامدها CLABSI در NICU</vt:lpstr>
      <vt:lpstr>نشانه های بالینی </vt:lpstr>
      <vt:lpstr>معیارهای تشخیصی</vt:lpstr>
      <vt:lpstr>مقاله</vt:lpstr>
      <vt:lpstr>انواع کاتترهای وریدی در NICU</vt:lpstr>
      <vt:lpstr>PowerPoint Presentation</vt:lpstr>
      <vt:lpstr>PowerPoint Presentation</vt:lpstr>
      <vt:lpstr>مدیریت</vt:lpstr>
      <vt:lpstr>بسته مراقبتی BUNDLES</vt:lpstr>
      <vt:lpstr>بسته مراقبتی BUNDLES </vt:lpstr>
      <vt:lpstr>ماده ضدعفونی کننده و تکنیک های استریلیزاسیون و ضدعفونی</vt:lpstr>
      <vt:lpstr>مقاله</vt:lpstr>
      <vt:lpstr>مقاله</vt:lpstr>
      <vt:lpstr>بسته پیشگیری و نگهداری</vt:lpstr>
      <vt:lpstr>تیم تخصصی</vt:lpstr>
      <vt:lpstr>آموزش پرسنل</vt:lpstr>
      <vt:lpstr>مقاله</vt:lpstr>
      <vt:lpstr>نقش تیم اختصاصی و آموزش</vt:lpstr>
      <vt:lpstr>کنترل آلودگی محیط و فضای کاری NICU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sani niki</dc:creator>
  <cp:lastModifiedBy>sani niki</cp:lastModifiedBy>
  <cp:revision>11</cp:revision>
  <dcterms:created xsi:type="dcterms:W3CDTF">2025-11-07T06:29:17Z</dcterms:created>
  <dcterms:modified xsi:type="dcterms:W3CDTF">2025-11-19T19:12:06Z</dcterms:modified>
</cp:coreProperties>
</file>