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84" r:id="rId2"/>
    <p:sldId id="286" r:id="rId3"/>
    <p:sldId id="267" r:id="rId4"/>
    <p:sldId id="268" r:id="rId5"/>
    <p:sldId id="257" r:id="rId6"/>
    <p:sldId id="258" r:id="rId7"/>
    <p:sldId id="259" r:id="rId8"/>
    <p:sldId id="260" r:id="rId9"/>
    <p:sldId id="261" r:id="rId10"/>
    <p:sldId id="265" r:id="rId11"/>
    <p:sldId id="264" r:id="rId12"/>
    <p:sldId id="270" r:id="rId13"/>
    <p:sldId id="283" r:id="rId14"/>
    <p:sldId id="271" r:id="rId15"/>
    <p:sldId id="263" r:id="rId16"/>
    <p:sldId id="262" r:id="rId17"/>
    <p:sldId id="266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9" r:id="rId41"/>
    <p:sldId id="298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88" autoAdjust="0"/>
  </p:normalViewPr>
  <p:slideViewPr>
    <p:cSldViewPr snapToGrid="0">
      <p:cViewPr varScale="1">
        <p:scale>
          <a:sx n="77" d="100"/>
          <a:sy n="77" d="100"/>
        </p:scale>
        <p:origin x="2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9EBE75-3134-4A34-8200-5D77185FAB7E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0C93F6-AC21-4932-96EA-0373168B7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88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0C93F6-AC21-4932-96EA-0373168B7C55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904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4A60A-8BC8-491B-A234-768D986D68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832223-5B15-4DC5-946C-9DA32389B3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78E054-36CD-40C5-A78A-E1B5C8EAE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D45A-EF1B-4063-BE90-D0DFEC55CE0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5C9A42-A167-4013-B6FE-7DA2D9E8E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84C14F-B158-47C6-B656-252DCE6C3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52D05-D642-49BE-818B-8761FB070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903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4264A-4758-41F5-A647-161A8B77C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13D0FB-DC10-47E0-BA61-AB10CFD35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23EAA1-2830-409A-90AF-5C42F86E8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D45A-EF1B-4063-BE90-D0DFEC55CE0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AB2628-8CF7-4E51-BE1B-FE3EB9D7E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920E36-C94D-4581-B020-8417F6CD8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52D05-D642-49BE-818B-8761FB070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01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977710-409F-4207-931D-E8686A2814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740C9F-6E61-4882-A869-4DD7648CB4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DD202-9ED1-4F5C-9FF9-A6DC3487D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D45A-EF1B-4063-BE90-D0DFEC55CE0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40404B-ED56-4307-BE64-41D798722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462DA4-9DA1-4D13-9682-DA5063411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52D05-D642-49BE-818B-8761FB070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278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042C2-40F8-4116-8D06-E909699A4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32C60-D5B1-4FCA-BB7F-49C6E4C899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83A83C-CFEE-4A03-8535-C14D834E8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D45A-EF1B-4063-BE90-D0DFEC55CE0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232299-75E6-40B6-8B15-B18EB5520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97FCAC-BF4C-46B1-B5D8-D6EA9113A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52D05-D642-49BE-818B-8761FB070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28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6DDDA-ABA0-4939-A10E-3C25F16DD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B558CD-178B-4D45-9EA6-0F49E469EB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A73A6-5C26-4538-924E-B1F0249ED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D45A-EF1B-4063-BE90-D0DFEC55CE0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9B6FA-9537-4909-A27C-CE413B72D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5FB4DF-2E96-4CAB-A838-60A3B9938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52D05-D642-49BE-818B-8761FB070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878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F1CC1-8936-4752-9403-858760E5C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54BFE-58C3-4422-A259-3C211436CB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6F9B02-C396-405D-B793-F3FF1F9B6C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DD2534-A727-47BB-8544-7625AF977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D45A-EF1B-4063-BE90-D0DFEC55CE0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0BF5E9-F531-45EC-A254-6CBCA1E8F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DF57E4-8D4B-41F5-94F7-79052CE53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52D05-D642-49BE-818B-8761FB070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192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6A3F8-D034-428C-9095-4DE71FE39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81E21-9F98-4F97-9788-E1D85C79C4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4952AA-20E3-4B05-9B43-C76C60A1A0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C0D8E1-B23A-4BA4-AE1E-A9D545752A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C0ABD1-F71E-42B3-821B-3B9E16ABEB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1C52F3-907F-491A-BD25-9ADE42D15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D45A-EF1B-4063-BE90-D0DFEC55CE0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392C05-98BC-4FD5-B90D-FF54C7383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A7F3DD-97EB-4BB3-8481-F5BCA0A44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52D05-D642-49BE-818B-8761FB070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320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1AF56-4891-4DF1-9D3C-65D697B58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8517C9-4322-4FD7-8550-5900D5E1D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D45A-EF1B-4063-BE90-D0DFEC55CE0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06F511-853C-46EC-A987-CEB55B744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4D4E1A-5044-46C5-AB83-C31BC19D9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52D05-D642-49BE-818B-8761FB070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157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59355E-986C-43D7-83F9-BDD95E3CD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D45A-EF1B-4063-BE90-D0DFEC55CE0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C46126-C038-455B-860A-2B60C2952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68F201-62B5-42D5-BB20-74E40A7A5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52D05-D642-49BE-818B-8761FB070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207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12BBC-2809-4F45-8FF8-1CC19D8F0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59401-539B-41B4-97CA-565808792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2CBEC2-D063-4416-9F45-913400DE75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3CC062-A255-4B08-B95F-0B14EC422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D45A-EF1B-4063-BE90-D0DFEC55CE0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58378C-6486-4896-AF3B-83B8AA7DA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391506-EA78-41F3-AEFA-25D9FF8A3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52D05-D642-49BE-818B-8761FB070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905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7D2B9-B52B-468A-995D-4100A7766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07C8DF-939D-4DDA-8317-716EFAD5F1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388F42-F5AC-4CA3-9676-236CB3F8C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F5CC99-834E-41AA-8372-209C28DBC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D45A-EF1B-4063-BE90-D0DFEC55CE0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78BB4C-25A6-4547-9AD1-DA99F410D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9486DF-71A8-46C1-8A08-A2C4328EA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52D05-D642-49BE-818B-8761FB070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19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9A1C1D-376C-4AC2-9089-49EF49350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10B290-BB90-42D3-ACE8-4BD1E9550B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6060B8-49BB-45F5-91E3-0DFE08A1B2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BD45A-EF1B-4063-BE90-D0DFEC55CE0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EF632-E6F6-4E56-8885-8E02A54018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B85D62-B577-4717-B899-327629184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52D05-D642-49BE-818B-8761FB070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805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BD061-7D74-3F91-C969-FA2C67E83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AA1578D-B856-14F4-109E-CC08C78A25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7428" y="-157656"/>
            <a:ext cx="12675476" cy="7386145"/>
          </a:xfrm>
        </p:spPr>
      </p:pic>
    </p:spTree>
    <p:extLst>
      <p:ext uri="{BB962C8B-B14F-4D97-AF65-F5344CB8AC3E}">
        <p14:creationId xmlns:p14="http://schemas.microsoft.com/office/powerpoint/2010/main" val="3272148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4F874-8E8C-4D1D-9555-5DE7A0E7F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3008"/>
            <a:ext cx="10515600" cy="1325563"/>
          </a:xfrm>
        </p:spPr>
        <p:txBody>
          <a:bodyPr/>
          <a:lstStyle/>
          <a:p>
            <a:r>
              <a:rPr lang="en-US"/>
              <a:t>```````````````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2CB4A1C-6367-4708-BA51-58F852D302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F6A01A0-58A5-465A-97C3-33AFCDD808A5}"/>
              </a:ext>
            </a:extLst>
          </p:cNvPr>
          <p:cNvSpPr txBox="1"/>
          <p:nvPr/>
        </p:nvSpPr>
        <p:spPr>
          <a:xfrm>
            <a:off x="142613" y="453006"/>
            <a:ext cx="6924691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Why rational prescription matter:</a:t>
            </a:r>
          </a:p>
          <a:p>
            <a:pPr algn="ctr"/>
            <a:endParaRPr lang="en-US" sz="4400" dirty="0"/>
          </a:p>
          <a:p>
            <a:pPr marL="742950" indent="-742950">
              <a:buFont typeface="+mj-lt"/>
              <a:buAutoNum type="alphaUcPeriod"/>
            </a:pPr>
            <a:r>
              <a:rPr lang="en-US" sz="3200" b="1" dirty="0"/>
              <a:t>Reduces mortality and morbidity</a:t>
            </a:r>
          </a:p>
          <a:p>
            <a:pPr marL="742950" indent="-742950">
              <a:buFont typeface="+mj-lt"/>
              <a:buAutoNum type="alphaUcPeriod"/>
            </a:pPr>
            <a:endParaRPr lang="en-US" sz="3200" b="1" dirty="0"/>
          </a:p>
          <a:p>
            <a:pPr marL="742950" indent="-742950">
              <a:buFont typeface="+mj-lt"/>
              <a:buAutoNum type="alphaUcPeriod"/>
            </a:pPr>
            <a:r>
              <a:rPr lang="en-US" sz="3200" b="1" dirty="0"/>
              <a:t>Preserves antibiotic efficacy for future generations.</a:t>
            </a:r>
          </a:p>
          <a:p>
            <a:pPr marL="742950" indent="-742950">
              <a:buFont typeface="+mj-lt"/>
              <a:buAutoNum type="alphaUcPeriod"/>
            </a:pPr>
            <a:endParaRPr lang="en-US" sz="3200" b="1" dirty="0"/>
          </a:p>
          <a:p>
            <a:pPr marL="742950" indent="-742950">
              <a:buFont typeface="+mj-lt"/>
              <a:buAutoNum type="alphaUcPeriod"/>
            </a:pPr>
            <a:r>
              <a:rPr lang="en-US" sz="3200" b="1" dirty="0"/>
              <a:t>Lowers hospital costs and adverse drug reactions.</a:t>
            </a:r>
          </a:p>
        </p:txBody>
      </p:sp>
    </p:spTree>
    <p:extLst>
      <p:ext uri="{BB962C8B-B14F-4D97-AF65-F5344CB8AC3E}">
        <p14:creationId xmlns:p14="http://schemas.microsoft.com/office/powerpoint/2010/main" val="14711849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54C0A-3650-4EDC-A043-F76635590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D5B480B-12DD-48F3-ABFE-D5BEB30360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8649EB7-D7B9-46EC-8451-808EB9920F18}"/>
              </a:ext>
            </a:extLst>
          </p:cNvPr>
          <p:cNvSpPr txBox="1"/>
          <p:nvPr/>
        </p:nvSpPr>
        <p:spPr>
          <a:xfrm>
            <a:off x="268449" y="1786855"/>
            <a:ext cx="6988202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Why important in NICU?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Neonates are particularly vulnerable to infections and side effects of antibiotics</a:t>
            </a:r>
          </a:p>
        </p:txBody>
      </p:sp>
    </p:spTree>
    <p:extLst>
      <p:ext uri="{BB962C8B-B14F-4D97-AF65-F5344CB8AC3E}">
        <p14:creationId xmlns:p14="http://schemas.microsoft.com/office/powerpoint/2010/main" val="249881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4DEF2E7-133B-4620-B198-F122ACF86D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806" y="0"/>
            <a:ext cx="5338194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9E30306-9501-48F6-9890-43D914EC4884}"/>
              </a:ext>
            </a:extLst>
          </p:cNvPr>
          <p:cNvSpPr txBox="1"/>
          <p:nvPr/>
        </p:nvSpPr>
        <p:spPr>
          <a:xfrm>
            <a:off x="67112" y="487025"/>
            <a:ext cx="6166081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Common issues in NICU prescribing:</a:t>
            </a:r>
          </a:p>
          <a:p>
            <a:pPr algn="ctr"/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3200" b="1" dirty="0"/>
              <a:t>Prolonged empirical therapy without culture evidence.</a:t>
            </a:r>
          </a:p>
          <a:p>
            <a:endParaRPr lang="en-US" sz="3200" b="1" dirty="0"/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3200" b="1" dirty="0"/>
              <a:t>Lack of </a:t>
            </a:r>
            <a:r>
              <a:rPr lang="en-US" sz="3200" b="1" dirty="0" err="1"/>
              <a:t>de_escalation</a:t>
            </a:r>
            <a:r>
              <a:rPr lang="en-US" sz="3200" b="1" dirty="0"/>
              <a:t> after negative cultures.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en-US" sz="3200" b="1" dirty="0"/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3200" b="1" dirty="0"/>
              <a:t>Poor documentation and feedback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51636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Content Placeholder 16" descr="A group of pills floating in the air&#10;&#10;Description automatically generated">
            <a:extLst>
              <a:ext uri="{FF2B5EF4-FFF2-40B4-BE49-F238E27FC236}">
                <a16:creationId xmlns:a16="http://schemas.microsoft.com/office/drawing/2014/main" id="{2105C49D-C878-4254-856D-6563144F7E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4324" y="0"/>
            <a:ext cx="3607676" cy="6858000"/>
          </a:xfr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F49BB08F-E0A2-4A8D-B7FB-3BCC11BB254C}"/>
              </a:ext>
            </a:extLst>
          </p:cNvPr>
          <p:cNvSpPr txBox="1"/>
          <p:nvPr/>
        </p:nvSpPr>
        <p:spPr>
          <a:xfrm>
            <a:off x="126124" y="441434"/>
            <a:ext cx="7841767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Objective of the QI </a:t>
            </a:r>
          </a:p>
          <a:p>
            <a:endParaRPr lang="en-US" sz="4400" dirty="0"/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b="1" dirty="0"/>
              <a:t>Reduce unnecessary antibiotic exposure in NICU patient.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endParaRPr lang="en-US" sz="3600" b="1" dirty="0"/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b="1" dirty="0"/>
              <a:t>Improve compliance with stewardship guidelines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endParaRPr lang="en-US" sz="3600" b="1" dirty="0"/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b="1" dirty="0"/>
              <a:t>Develop a sustainable model of rational antibiotic prescribing</a:t>
            </a:r>
          </a:p>
        </p:txBody>
      </p:sp>
    </p:spTree>
    <p:extLst>
      <p:ext uri="{BB962C8B-B14F-4D97-AF65-F5344CB8AC3E}">
        <p14:creationId xmlns:p14="http://schemas.microsoft.com/office/powerpoint/2010/main" val="2973847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817E8DA-5173-4E2C-9D3D-79907E1CAA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0092" y="0"/>
            <a:ext cx="4641908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555EEB3-6AD4-44A0-B6B6-30A2C9900B22}"/>
              </a:ext>
            </a:extLst>
          </p:cNvPr>
          <p:cNvSpPr txBox="1"/>
          <p:nvPr/>
        </p:nvSpPr>
        <p:spPr>
          <a:xfrm>
            <a:off x="5180202" y="2395056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Your text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847B77-8DD0-44F8-90AC-22FF9D872981}"/>
              </a:ext>
            </a:extLst>
          </p:cNvPr>
          <p:cNvSpPr txBox="1"/>
          <p:nvPr/>
        </p:nvSpPr>
        <p:spPr>
          <a:xfrm>
            <a:off x="373138" y="469784"/>
            <a:ext cx="705112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7030A0"/>
                </a:solidFill>
              </a:rPr>
              <a:t>Conceptual framework:</a:t>
            </a:r>
          </a:p>
          <a:p>
            <a:endParaRPr lang="en-US" sz="4400" dirty="0"/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b="1" dirty="0">
                <a:solidFill>
                  <a:srgbClr val="00B0F0"/>
                </a:solidFill>
              </a:rPr>
              <a:t>Based on PLAN_DO_STUDY_ ACT</a:t>
            </a:r>
          </a:p>
          <a:p>
            <a:r>
              <a:rPr lang="en-US" sz="3600" b="1" dirty="0">
                <a:solidFill>
                  <a:srgbClr val="00B0F0"/>
                </a:solidFill>
              </a:rPr>
              <a:t>(PDSA cycle)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endParaRPr lang="en-US" sz="3600" b="1" dirty="0">
              <a:solidFill>
                <a:srgbClr val="00B0F0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b="1" dirty="0">
                <a:solidFill>
                  <a:srgbClr val="00B0F0"/>
                </a:solidFill>
              </a:rPr>
              <a:t>Supported by Antimicrobial STEWARDSHIP(AMS)</a:t>
            </a:r>
          </a:p>
        </p:txBody>
      </p:sp>
    </p:spTree>
    <p:extLst>
      <p:ext uri="{BB962C8B-B14F-4D97-AF65-F5344CB8AC3E}">
        <p14:creationId xmlns:p14="http://schemas.microsoft.com/office/powerpoint/2010/main" val="24248448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D546E-A515-4E4C-BB8F-463EC2A60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F9BB975-985F-4219-90E8-6D7C3A037B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1BB5EBA-0CFC-4202-92D7-33B27B259367}"/>
              </a:ext>
            </a:extLst>
          </p:cNvPr>
          <p:cNvSpPr txBox="1"/>
          <p:nvPr/>
        </p:nvSpPr>
        <p:spPr>
          <a:xfrm>
            <a:off x="234892" y="365125"/>
            <a:ext cx="864897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Antibiotic stewardship in neonatal care:</a:t>
            </a:r>
          </a:p>
          <a:p>
            <a:pPr algn="ctr"/>
            <a:endParaRPr lang="en-US" sz="4400" b="1" dirty="0">
              <a:solidFill>
                <a:srgbClr val="FFFF00"/>
              </a:solidFill>
            </a:endParaRPr>
          </a:p>
          <a:p>
            <a:r>
              <a:rPr lang="en-US" sz="3600" b="1" dirty="0">
                <a:solidFill>
                  <a:srgbClr val="FFFF00"/>
                </a:solidFill>
              </a:rPr>
              <a:t>What is antibiotic stewardship?</a:t>
            </a:r>
          </a:p>
          <a:p>
            <a:endParaRPr lang="en-US" sz="3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An organized approach to improving antibiotic use.</a:t>
            </a:r>
          </a:p>
          <a:p>
            <a:endParaRPr lang="en-US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err="1"/>
              <a:t>Goals:improve</a:t>
            </a:r>
            <a:r>
              <a:rPr lang="en-US" sz="3200" b="1" dirty="0"/>
              <a:t> patient </a:t>
            </a:r>
            <a:r>
              <a:rPr lang="en-US" sz="3200" b="1" dirty="0" err="1"/>
              <a:t>outcomes.reduce</a:t>
            </a:r>
            <a:r>
              <a:rPr lang="en-US" sz="3200" b="1" dirty="0"/>
              <a:t> adverse </a:t>
            </a:r>
            <a:r>
              <a:rPr lang="en-US" sz="3200" b="1" dirty="0" err="1"/>
              <a:t>effects.minimize</a:t>
            </a:r>
            <a:r>
              <a:rPr lang="en-US" sz="3200" b="1" dirty="0"/>
              <a:t> resistance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314850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D3B4A-F2B8-4CD0-8190-3F1F64785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DF87E85-A95B-43CD-A372-28DDDCAC09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8839" y="-207034"/>
            <a:ext cx="12770839" cy="7573992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0586C9B-DC66-4913-B931-198265C9C32C}"/>
              </a:ext>
            </a:extLst>
          </p:cNvPr>
          <p:cNvSpPr txBox="1"/>
          <p:nvPr/>
        </p:nvSpPr>
        <p:spPr>
          <a:xfrm>
            <a:off x="67112" y="0"/>
            <a:ext cx="8162487" cy="7971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Principles of antibiotic stewardship:</a:t>
            </a:r>
          </a:p>
          <a:p>
            <a:pPr algn="ctr"/>
            <a:endParaRPr lang="en-US" sz="4400" b="1" dirty="0">
              <a:solidFill>
                <a:srgbClr val="FF0000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solidFill>
                  <a:srgbClr val="FFFF00"/>
                </a:solidFill>
              </a:rPr>
              <a:t>Right </a:t>
            </a:r>
            <a:r>
              <a:rPr lang="en-US" sz="3600" b="1" dirty="0" err="1">
                <a:solidFill>
                  <a:srgbClr val="FFFF00"/>
                </a:solidFill>
              </a:rPr>
              <a:t>drug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</a:rPr>
              <a:t>:</a:t>
            </a:r>
            <a:r>
              <a:rPr lang="en-US" sz="3200" dirty="0" err="1"/>
              <a:t>selecting</a:t>
            </a:r>
            <a:r>
              <a:rPr lang="en-US" sz="3200" dirty="0"/>
              <a:t> the most appropriate antibiotic based on evidence.</a:t>
            </a:r>
          </a:p>
          <a:p>
            <a:pPr marL="742950" indent="-742950">
              <a:buAutoNum type="arabicPeriod" startAt="2"/>
            </a:pPr>
            <a:r>
              <a:rPr lang="en-US" sz="3600" b="1" dirty="0">
                <a:solidFill>
                  <a:srgbClr val="FFFF00"/>
                </a:solidFill>
              </a:rPr>
              <a:t>Right </a:t>
            </a:r>
            <a:r>
              <a:rPr lang="en-US" sz="3600" b="1" dirty="0" err="1">
                <a:solidFill>
                  <a:srgbClr val="FFFF00"/>
                </a:solidFill>
              </a:rPr>
              <a:t>dose</a:t>
            </a:r>
            <a:r>
              <a:rPr lang="en-US" sz="3600" dirty="0" err="1"/>
              <a:t>:</a:t>
            </a:r>
            <a:r>
              <a:rPr lang="en-US" sz="3200" dirty="0" err="1"/>
              <a:t>ensuring</a:t>
            </a:r>
            <a:r>
              <a:rPr lang="en-US" sz="3200" dirty="0"/>
              <a:t> optimal dosing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dirty="0"/>
              <a:t>based</a:t>
            </a:r>
          </a:p>
          <a:p>
            <a:r>
              <a:rPr lang="en-US" sz="3200" dirty="0"/>
              <a:t>        on neonate physiology</a:t>
            </a:r>
          </a:p>
          <a:p>
            <a:pPr marL="742950" indent="-742950">
              <a:buAutoNum type="arabicPeriod" startAt="3"/>
            </a:pPr>
            <a:r>
              <a:rPr lang="en-US" sz="3600" b="1" dirty="0">
                <a:solidFill>
                  <a:srgbClr val="FFFF00"/>
                </a:solidFill>
              </a:rPr>
              <a:t>Right </a:t>
            </a:r>
            <a:r>
              <a:rPr lang="en-US" sz="3600" b="1" dirty="0" err="1">
                <a:solidFill>
                  <a:srgbClr val="FFFF00"/>
                </a:solidFill>
              </a:rPr>
              <a:t>duration:</a:t>
            </a:r>
            <a:r>
              <a:rPr lang="en-US" sz="3200" dirty="0" err="1"/>
              <a:t>minimizing</a:t>
            </a:r>
            <a:r>
              <a:rPr lang="en-US" sz="3200" dirty="0"/>
              <a:t> duration to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  <a:r>
              <a:rPr lang="en-US" sz="3200" dirty="0"/>
              <a:t>reduce unnecessary exposure</a:t>
            </a:r>
            <a:r>
              <a:rPr lang="en-US" sz="3200" b="1" dirty="0"/>
              <a:t>.</a:t>
            </a:r>
          </a:p>
          <a:p>
            <a:pPr marL="742950" indent="-742950">
              <a:buAutoNum type="arabicPeriod" startAt="4"/>
            </a:pPr>
            <a:r>
              <a:rPr lang="en-US" sz="3600" b="1" dirty="0">
                <a:solidFill>
                  <a:srgbClr val="FFFF00"/>
                </a:solidFill>
              </a:rPr>
              <a:t>Regular </a:t>
            </a:r>
            <a:r>
              <a:rPr lang="en-US" sz="3600" b="1" dirty="0" err="1">
                <a:solidFill>
                  <a:srgbClr val="FFFF00"/>
                </a:solidFill>
              </a:rPr>
              <a:t>review:</a:t>
            </a:r>
            <a:r>
              <a:rPr lang="en-US" sz="3200" dirty="0" err="1"/>
              <a:t>ongoing</a:t>
            </a:r>
            <a:r>
              <a:rPr lang="en-US" sz="3200" dirty="0"/>
              <a:t> monitoring and</a:t>
            </a:r>
          </a:p>
          <a:p>
            <a:r>
              <a:rPr lang="en-US" sz="3200" dirty="0"/>
              <a:t>        de escalation based on culture results</a:t>
            </a:r>
          </a:p>
          <a:p>
            <a:pPr marL="742950" indent="-742950">
              <a:buFont typeface="+mj-lt"/>
              <a:buAutoNum type="arabicPeriod"/>
            </a:pPr>
            <a:endParaRPr lang="en-US" sz="3600" dirty="0"/>
          </a:p>
          <a:p>
            <a:endParaRPr lang="en-US" sz="3600" dirty="0"/>
          </a:p>
          <a:p>
            <a:pPr marL="742950" indent="-742950">
              <a:buFont typeface="+mj-lt"/>
              <a:buAutoNum type="arabicPeriod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677383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352C1-C5D5-4B58-9D9D-1FAC2B193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9B4311E-F880-4727-8528-1BB9E46EBA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12" y="117446"/>
            <a:ext cx="11971090" cy="6740554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28FF8AD-6937-49BE-AE6E-46336A70D4C3}"/>
              </a:ext>
            </a:extLst>
          </p:cNvPr>
          <p:cNvSpPr txBox="1"/>
          <p:nvPr/>
        </p:nvSpPr>
        <p:spPr>
          <a:xfrm>
            <a:off x="153798" y="117446"/>
            <a:ext cx="9753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STEP 1:</a:t>
            </a:r>
          </a:p>
          <a:p>
            <a:pPr algn="ctr"/>
            <a:r>
              <a:rPr lang="en-US" sz="4400" dirty="0">
                <a:solidFill>
                  <a:srgbClr val="C00000"/>
                </a:solidFill>
              </a:rPr>
              <a:t>baseline </a:t>
            </a:r>
            <a:r>
              <a:rPr lang="en-US" sz="4400" dirty="0" err="1">
                <a:solidFill>
                  <a:srgbClr val="C00000"/>
                </a:solidFill>
              </a:rPr>
              <a:t>assisment</a:t>
            </a:r>
            <a:r>
              <a:rPr lang="en-US" sz="4400" dirty="0">
                <a:solidFill>
                  <a:srgbClr val="C00000"/>
                </a:solidFill>
              </a:rPr>
              <a:t>:</a:t>
            </a:r>
          </a:p>
          <a:p>
            <a:pPr algn="ctr"/>
            <a:endParaRPr lang="en-US" sz="4400" dirty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200" b="1" dirty="0"/>
              <a:t>Review 6 month of antibiotics use in NICU.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200" b="1" dirty="0"/>
              <a:t> METRIC: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Percent of infants started on antibiotics within 24h admission,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Percent with </a:t>
            </a:r>
            <a:r>
              <a:rPr lang="en-US" sz="2800" dirty="0" err="1">
                <a:solidFill>
                  <a:schemeClr val="accent1"/>
                </a:solidFill>
              </a:rPr>
              <a:t>culture_proven</a:t>
            </a:r>
            <a:r>
              <a:rPr lang="en-US" sz="2800" dirty="0">
                <a:solidFill>
                  <a:schemeClr val="accent1"/>
                </a:solidFill>
              </a:rPr>
              <a:t> sepsis.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Mean duration of antibiotic course</a:t>
            </a:r>
            <a:r>
              <a:rPr lang="en-US" sz="2800" dirty="0"/>
              <a:t>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180011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AF321-B9C0-4E50-8C5D-59B925BC9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34EC5B0-1950-457E-88CD-2096C5B330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766"/>
            <a:ext cx="12192000" cy="7550092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E2BC4F-98DF-4DF0-95B3-411445A66A07}"/>
              </a:ext>
            </a:extLst>
          </p:cNvPr>
          <p:cNvSpPr txBox="1"/>
          <p:nvPr/>
        </p:nvSpPr>
        <p:spPr>
          <a:xfrm>
            <a:off x="217694" y="117083"/>
            <a:ext cx="1051559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STEP2:</a:t>
            </a:r>
          </a:p>
          <a:p>
            <a:pPr algn="ctr"/>
            <a:r>
              <a:rPr lang="en-US" sz="4400" dirty="0">
                <a:solidFill>
                  <a:srgbClr val="C00000"/>
                </a:solidFill>
              </a:rPr>
              <a:t>Root cause analysis: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b="1" dirty="0"/>
              <a:t>Cause of irrational use:</a:t>
            </a:r>
          </a:p>
          <a:p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Fear of missing sepsis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Diagnostic limitation(slow culture results)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Lack of updated local Guidelines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No audit or feedback loop</a:t>
            </a:r>
          </a:p>
          <a:p>
            <a:endParaRPr lang="en-US" sz="3600" dirty="0"/>
          </a:p>
          <a:p>
            <a:pPr marL="571500" indent="-571500">
              <a:buFont typeface="Wingdings" panose="05000000000000000000" pitchFamily="2" charset="2"/>
              <a:buChar char="v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527197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03304-046D-4391-B42C-7F7D4F737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pile of pills on a white background&#10;&#10;Description automatically generated">
            <a:extLst>
              <a:ext uri="{FF2B5EF4-FFF2-40B4-BE49-F238E27FC236}">
                <a16:creationId xmlns:a16="http://schemas.microsoft.com/office/drawing/2014/main" id="{CDE215A0-925E-4C0B-A4E8-8823999997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179"/>
            <a:ext cx="12192000" cy="6802821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07F109E-3C4C-48DD-A39F-CF88996DB812}"/>
              </a:ext>
            </a:extLst>
          </p:cNvPr>
          <p:cNvSpPr txBox="1"/>
          <p:nvPr/>
        </p:nvSpPr>
        <p:spPr>
          <a:xfrm>
            <a:off x="0" y="110359"/>
            <a:ext cx="11562429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STEP3:</a:t>
            </a:r>
          </a:p>
          <a:p>
            <a:pPr algn="ctr"/>
            <a:r>
              <a:rPr lang="en-US" sz="4400" b="1" dirty="0">
                <a:solidFill>
                  <a:srgbClr val="C00000"/>
                </a:solidFill>
              </a:rPr>
              <a:t>Intervention design: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b="1" dirty="0"/>
              <a:t>Form NICU antibiotic stewardship team.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endParaRPr lang="en-US" sz="3600" b="1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b="1" dirty="0"/>
              <a:t>Develop protocol for </a:t>
            </a:r>
            <a:r>
              <a:rPr lang="en-US" sz="3600" b="1" dirty="0" err="1"/>
              <a:t>initiation,review</a:t>
            </a:r>
            <a:r>
              <a:rPr lang="en-US" sz="3600" b="1" dirty="0"/>
              <a:t> and discontinuation.</a:t>
            </a:r>
          </a:p>
          <a:p>
            <a:endParaRPr lang="en-US" sz="3600" b="1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b="1" dirty="0"/>
              <a:t>Introduce 72_hour antibiotic review</a:t>
            </a:r>
          </a:p>
        </p:txBody>
      </p:sp>
    </p:spTree>
    <p:extLst>
      <p:ext uri="{BB962C8B-B14F-4D97-AF65-F5344CB8AC3E}">
        <p14:creationId xmlns:p14="http://schemas.microsoft.com/office/powerpoint/2010/main" val="3349993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D9E38-EF92-47F5-94CF-EF76D64FD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C8C0801-3933-92B5-1FC5-356AE445E7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590"/>
            <a:ext cx="12192000" cy="680282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D06DD46-C45D-A186-44E7-07F91F96B3D8}"/>
              </a:ext>
            </a:extLst>
          </p:cNvPr>
          <p:cNvSpPr txBox="1"/>
          <p:nvPr/>
        </p:nvSpPr>
        <p:spPr>
          <a:xfrm>
            <a:off x="584352" y="228600"/>
            <a:ext cx="107694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Rational antibiotic </a:t>
            </a:r>
            <a:r>
              <a:rPr lang="en-US" sz="4800" b="1" dirty="0" err="1">
                <a:solidFill>
                  <a:srgbClr val="FF0000"/>
                </a:solidFill>
              </a:rPr>
              <a:t>prescribtion</a:t>
            </a:r>
            <a:r>
              <a:rPr lang="en-US" sz="4800" b="1" dirty="0">
                <a:solidFill>
                  <a:srgbClr val="FF0000"/>
                </a:solidFill>
              </a:rPr>
              <a:t>:</a:t>
            </a:r>
          </a:p>
          <a:p>
            <a:pPr algn="ctr"/>
            <a:r>
              <a:rPr lang="en-US" sz="4800" b="1" dirty="0">
                <a:solidFill>
                  <a:srgbClr val="FF0000"/>
                </a:solidFill>
              </a:rPr>
              <a:t>Quality improvement model in </a:t>
            </a:r>
          </a:p>
          <a:p>
            <a:pPr algn="ctr"/>
            <a:r>
              <a:rPr lang="en-US" sz="4800" b="1" dirty="0">
                <a:solidFill>
                  <a:srgbClr val="FF0000"/>
                </a:solidFill>
              </a:rPr>
              <a:t>NICU</a:t>
            </a:r>
            <a:endParaRPr lang="en-US" sz="3600" b="1" dirty="0">
              <a:solidFill>
                <a:srgbClr val="FF0000"/>
              </a:solidFill>
            </a:endParaRPr>
          </a:p>
          <a:p>
            <a:pPr algn="ctr"/>
            <a:endParaRPr lang="en-US" sz="3600" b="1" dirty="0"/>
          </a:p>
          <a:p>
            <a:pPr algn="ctr"/>
            <a:r>
              <a:rPr lang="en-US" sz="3600" b="1" dirty="0" err="1"/>
              <a:t>S.Yasrebinia</a:t>
            </a:r>
            <a:endParaRPr lang="en-US" sz="3600" b="1" dirty="0"/>
          </a:p>
          <a:p>
            <a:pPr algn="ctr"/>
            <a:r>
              <a:rPr lang="en-US" sz="3600" b="1" dirty="0"/>
              <a:t>Neonatologist</a:t>
            </a:r>
          </a:p>
          <a:p>
            <a:pPr algn="ctr"/>
            <a:r>
              <a:rPr lang="en-US" sz="3600" b="1" dirty="0" err="1"/>
              <a:t>Assist.prof.Tabriz</a:t>
            </a:r>
            <a:r>
              <a:rPr lang="en-US" sz="3600" b="1" dirty="0"/>
              <a:t> of university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10248236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BF29A-7792-4C30-ABC6-55EC47367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A pile of pills on a white background&#10;&#10;Description automatically generated">
            <a:extLst>
              <a:ext uri="{FF2B5EF4-FFF2-40B4-BE49-F238E27FC236}">
                <a16:creationId xmlns:a16="http://schemas.microsoft.com/office/drawing/2014/main" id="{3C5FFE04-C4FE-4CDF-BE1E-B6187B46C7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5246"/>
            <a:ext cx="12344400" cy="6613633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EC86F24-7AE8-47CC-A5FB-0BE691DC866C}"/>
              </a:ext>
            </a:extLst>
          </p:cNvPr>
          <p:cNvSpPr txBox="1"/>
          <p:nvPr/>
        </p:nvSpPr>
        <p:spPr>
          <a:xfrm>
            <a:off x="0" y="0"/>
            <a:ext cx="11524593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STEP 4:</a:t>
            </a:r>
          </a:p>
          <a:p>
            <a:pPr algn="ctr"/>
            <a:r>
              <a:rPr lang="en-US" sz="4000" b="1" dirty="0">
                <a:solidFill>
                  <a:srgbClr val="C00000"/>
                </a:solidFill>
              </a:rPr>
              <a:t>Education and training:</a:t>
            </a:r>
          </a:p>
          <a:p>
            <a:pPr algn="ctr"/>
            <a:endParaRPr lang="en-US" sz="4000" b="1" dirty="0">
              <a:solidFill>
                <a:srgbClr val="C00000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b="1" dirty="0"/>
              <a:t>Conduct workshops for </a:t>
            </a:r>
            <a:r>
              <a:rPr lang="en-US" sz="3600" b="1" dirty="0" err="1"/>
              <a:t>physicians,residents</a:t>
            </a:r>
            <a:r>
              <a:rPr lang="en-US" sz="3600" b="1" dirty="0"/>
              <a:t> and nurse</a:t>
            </a:r>
          </a:p>
          <a:p>
            <a:endParaRPr lang="en-US" sz="3600" b="1" dirty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b="1" dirty="0"/>
              <a:t>Provide pocket guidelines and wall charts for antibiotic</a:t>
            </a:r>
          </a:p>
          <a:p>
            <a:r>
              <a:rPr lang="en-US" sz="3600" b="1" dirty="0"/>
              <a:t> 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b="1" dirty="0"/>
              <a:t>Introduce 72_hour antibiotic review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sz="3600" dirty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054586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1D4E6-4C6A-4D32-BC61-3E6707B44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pile of pills on a white background&#10;&#10;Description automatically generated">
            <a:extLst>
              <a:ext uri="{FF2B5EF4-FFF2-40B4-BE49-F238E27FC236}">
                <a16:creationId xmlns:a16="http://schemas.microsoft.com/office/drawing/2014/main" id="{EE632890-E035-4215-BAFE-B59841FD88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476"/>
            <a:ext cx="12273455" cy="6755523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0673FCA-6CC3-4C14-ADAD-A4A312A57BD9}"/>
              </a:ext>
            </a:extLst>
          </p:cNvPr>
          <p:cNvSpPr txBox="1"/>
          <p:nvPr/>
        </p:nvSpPr>
        <p:spPr>
          <a:xfrm>
            <a:off x="189187" y="0"/>
            <a:ext cx="116727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STEP 5:</a:t>
            </a:r>
          </a:p>
          <a:p>
            <a:pPr algn="ctr"/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Implementation: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b="1" dirty="0"/>
              <a:t>Start PDSA cycles:</a:t>
            </a:r>
          </a:p>
          <a:p>
            <a:endParaRPr lang="en-US" sz="3600" b="1" dirty="0"/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3200" dirty="0" err="1">
                <a:solidFill>
                  <a:srgbClr val="00B0F0"/>
                </a:solidFill>
              </a:rPr>
              <a:t>Plan:define</a:t>
            </a:r>
            <a:r>
              <a:rPr lang="en-US" sz="3200" dirty="0">
                <a:solidFill>
                  <a:srgbClr val="00B0F0"/>
                </a:solidFill>
              </a:rPr>
              <a:t> indication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3200" dirty="0" err="1">
                <a:solidFill>
                  <a:srgbClr val="00B0F0"/>
                </a:solidFill>
              </a:rPr>
              <a:t>Do:apply</a:t>
            </a:r>
            <a:r>
              <a:rPr lang="en-US" sz="3200" dirty="0">
                <a:solidFill>
                  <a:srgbClr val="00B0F0"/>
                </a:solidFill>
              </a:rPr>
              <a:t> new protocol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3200" dirty="0" err="1">
                <a:solidFill>
                  <a:srgbClr val="00B0F0"/>
                </a:solidFill>
              </a:rPr>
              <a:t>Study:monitor</a:t>
            </a:r>
            <a:r>
              <a:rPr lang="en-US" sz="3200" dirty="0">
                <a:solidFill>
                  <a:srgbClr val="00B0F0"/>
                </a:solidFill>
              </a:rPr>
              <a:t> outcomes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3200" dirty="0" err="1">
                <a:solidFill>
                  <a:srgbClr val="00B0F0"/>
                </a:solidFill>
              </a:rPr>
              <a:t>Act:modify</a:t>
            </a:r>
            <a:r>
              <a:rPr lang="en-US" sz="3200" dirty="0">
                <a:solidFill>
                  <a:srgbClr val="00B0F0"/>
                </a:solidFill>
              </a:rPr>
              <a:t> and sustain improvements</a:t>
            </a:r>
          </a:p>
          <a:p>
            <a:endParaRPr lang="en-US" sz="3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7943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68B47-7D35-43F0-BC55-ACE9FC761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693385"/>
            <a:ext cx="10515600" cy="1325563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Content Placeholder 4" descr="A blue pills on a blue background&#10;&#10;Description automatically generated">
            <a:extLst>
              <a:ext uri="{FF2B5EF4-FFF2-40B4-BE49-F238E27FC236}">
                <a16:creationId xmlns:a16="http://schemas.microsoft.com/office/drawing/2014/main" id="{574AA98C-6737-4765-9F4B-97EE7A5498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43736" y="1"/>
            <a:ext cx="5148263" cy="680282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D55CE73-DCFC-4563-A71C-2BDC45918820}"/>
              </a:ext>
            </a:extLst>
          </p:cNvPr>
          <p:cNvSpPr txBox="1"/>
          <p:nvPr/>
        </p:nvSpPr>
        <p:spPr>
          <a:xfrm>
            <a:off x="118241" y="614855"/>
            <a:ext cx="662782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Monitoring indication:</a:t>
            </a:r>
          </a:p>
          <a:p>
            <a:endParaRPr lang="en-US" sz="4400" b="1" dirty="0">
              <a:solidFill>
                <a:srgbClr val="FF0000"/>
              </a:solidFill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3200" b="1" dirty="0" err="1"/>
              <a:t>Emprical</a:t>
            </a:r>
            <a:r>
              <a:rPr lang="en-US" sz="3200" b="1" dirty="0"/>
              <a:t> antibiotic stopped at 48_72 h if culture negative.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3200" b="1" dirty="0"/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3200" b="1" dirty="0"/>
              <a:t>Average antibiotic duration per patient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3200" b="1" dirty="0"/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3200" b="1" dirty="0"/>
              <a:t>Adherence to sepsis protocol</a:t>
            </a:r>
          </a:p>
        </p:txBody>
      </p:sp>
    </p:spTree>
    <p:extLst>
      <p:ext uri="{BB962C8B-B14F-4D97-AF65-F5344CB8AC3E}">
        <p14:creationId xmlns:p14="http://schemas.microsoft.com/office/powerpoint/2010/main" val="4709512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C42C7-75F3-453E-8B1B-297F6DD05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310" y="-352206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5" name="Content Placeholder 4" descr="A blue pills on a blue background&#10;&#10;Description automatically generated">
            <a:extLst>
              <a:ext uri="{FF2B5EF4-FFF2-40B4-BE49-F238E27FC236}">
                <a16:creationId xmlns:a16="http://schemas.microsoft.com/office/drawing/2014/main" id="{0DC61FC3-1E9E-4C10-B123-4D433BEEE5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6931" y="0"/>
            <a:ext cx="3268717" cy="685799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2508DE7-5828-49BA-BDFC-B3E901524D1E}"/>
              </a:ext>
            </a:extLst>
          </p:cNvPr>
          <p:cNvSpPr txBox="1"/>
          <p:nvPr/>
        </p:nvSpPr>
        <p:spPr>
          <a:xfrm>
            <a:off x="165539" y="740979"/>
            <a:ext cx="816496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Challenges encountered:</a:t>
            </a:r>
          </a:p>
          <a:p>
            <a:endParaRPr lang="en-US" sz="4400" b="1" dirty="0">
              <a:solidFill>
                <a:srgbClr val="FF0000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b="1" dirty="0"/>
              <a:t>Clinician reluctance to stop antibiotics.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sz="3600" b="1" dirty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b="1" dirty="0"/>
              <a:t>Limited lab </a:t>
            </a:r>
            <a:r>
              <a:rPr lang="en-US" sz="3600" b="1" dirty="0" err="1"/>
              <a:t>tuenaround</a:t>
            </a:r>
            <a:r>
              <a:rPr lang="en-US" sz="3600" b="1" dirty="0"/>
              <a:t> time</a:t>
            </a:r>
          </a:p>
          <a:p>
            <a:endParaRPr lang="en-US" sz="3600" b="1" dirty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b="1" dirty="0"/>
              <a:t>Communication gap between neonatology and microbiology teams</a:t>
            </a:r>
          </a:p>
        </p:txBody>
      </p:sp>
    </p:spTree>
    <p:extLst>
      <p:ext uri="{BB962C8B-B14F-4D97-AF65-F5344CB8AC3E}">
        <p14:creationId xmlns:p14="http://schemas.microsoft.com/office/powerpoint/2010/main" val="10532467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ue pills on a blue background&#10;&#10;Description automatically generated">
            <a:extLst>
              <a:ext uri="{FF2B5EF4-FFF2-40B4-BE49-F238E27FC236}">
                <a16:creationId xmlns:a16="http://schemas.microsoft.com/office/drawing/2014/main" id="{03D342D3-D0E0-40E2-9A35-84FA0214D0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4683" y="0"/>
            <a:ext cx="3520965" cy="685799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83F923-F2D3-4051-B06E-AD68B1BE8CAB}"/>
              </a:ext>
            </a:extLst>
          </p:cNvPr>
          <p:cNvSpPr txBox="1"/>
          <p:nvPr/>
        </p:nvSpPr>
        <p:spPr>
          <a:xfrm>
            <a:off x="94594" y="520262"/>
            <a:ext cx="8141312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Strategies to overcome barriers:</a:t>
            </a:r>
          </a:p>
          <a:p>
            <a:endParaRPr lang="en-US" sz="4400" dirty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b="1" dirty="0"/>
              <a:t>Regular audit and feedback sessions.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sz="3600" b="1" dirty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b="1" dirty="0"/>
              <a:t>Rapid diagnostic tools(PCR,CRP,PCT)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sz="3600" b="1" dirty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b="1" dirty="0"/>
              <a:t>Leadership support clear policy</a:t>
            </a:r>
          </a:p>
        </p:txBody>
      </p:sp>
    </p:spTree>
    <p:extLst>
      <p:ext uri="{BB962C8B-B14F-4D97-AF65-F5344CB8AC3E}">
        <p14:creationId xmlns:p14="http://schemas.microsoft.com/office/powerpoint/2010/main" val="36244061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poon full of pills&#10;&#10;Description automatically generated">
            <a:extLst>
              <a:ext uri="{FF2B5EF4-FFF2-40B4-BE49-F238E27FC236}">
                <a16:creationId xmlns:a16="http://schemas.microsoft.com/office/drawing/2014/main" id="{5A97C542-6FD8-41C1-B38E-0CA4F14BCF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5725" y="0"/>
            <a:ext cx="3859924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62DF1FE-841C-4124-B602-D33EE82A4B37}"/>
              </a:ext>
            </a:extLst>
          </p:cNvPr>
          <p:cNvSpPr txBox="1"/>
          <p:nvPr/>
        </p:nvSpPr>
        <p:spPr>
          <a:xfrm>
            <a:off x="0" y="520262"/>
            <a:ext cx="8466083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rgbClr val="FF0000"/>
                </a:solidFill>
              </a:rPr>
              <a:t>EVALUATION</a:t>
            </a:r>
            <a:r>
              <a:rPr lang="en-US" sz="4400" dirty="0">
                <a:solidFill>
                  <a:srgbClr val="FF0000"/>
                </a:solidFill>
              </a:rPr>
              <a:t>:</a:t>
            </a:r>
          </a:p>
          <a:p>
            <a:pPr algn="ctr"/>
            <a:endParaRPr lang="en-US" sz="4400" dirty="0">
              <a:solidFill>
                <a:srgbClr val="FF0000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3600" b="1" dirty="0"/>
              <a:t>Review outcomes quarterly.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en-US" sz="3600" b="1" dirty="0"/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3600" b="1" dirty="0"/>
              <a:t>Measure reduction in antibiotic days of therapy(DOT)</a:t>
            </a:r>
          </a:p>
          <a:p>
            <a:endParaRPr lang="en-US" sz="3600" b="1" dirty="0"/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3600" b="1" dirty="0"/>
              <a:t>Assess trends in resistance and infection outcomes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6390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poon full of pills&#10;&#10;Description automatically generated">
            <a:extLst>
              <a:ext uri="{FF2B5EF4-FFF2-40B4-BE49-F238E27FC236}">
                <a16:creationId xmlns:a16="http://schemas.microsoft.com/office/drawing/2014/main" id="{23BD89AD-1BE3-4F0A-9101-D93D23A2AD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8650" y="0"/>
            <a:ext cx="2673349" cy="654684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5B1E66A-C178-418B-95CC-D84B54534990}"/>
              </a:ext>
            </a:extLst>
          </p:cNvPr>
          <p:cNvSpPr txBox="1"/>
          <p:nvPr/>
        </p:nvSpPr>
        <p:spPr>
          <a:xfrm>
            <a:off x="589674" y="826600"/>
            <a:ext cx="741045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Impact on neonatal outcomes:</a:t>
            </a:r>
          </a:p>
          <a:p>
            <a:endParaRPr lang="en-US" sz="4400" b="1" dirty="0">
              <a:solidFill>
                <a:srgbClr val="FF0000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200" b="1" dirty="0"/>
              <a:t>Reduced antibiotic exposure without increase in sepsis mortality</a:t>
            </a:r>
          </a:p>
          <a:p>
            <a:endParaRPr lang="en-US" sz="3200" b="1" dirty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200" b="1" dirty="0"/>
              <a:t>Lower incidence of </a:t>
            </a:r>
            <a:r>
              <a:rPr lang="en-US" sz="3200" b="1" dirty="0" err="1"/>
              <a:t>nec</a:t>
            </a:r>
            <a:r>
              <a:rPr lang="en-US" sz="3200" b="1" dirty="0"/>
              <a:t> and fungal infections.</a:t>
            </a:r>
          </a:p>
          <a:p>
            <a:endParaRPr lang="en-US" sz="3200" b="1" dirty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200" b="1" dirty="0"/>
              <a:t>Improved growth and microbiome</a:t>
            </a:r>
          </a:p>
        </p:txBody>
      </p:sp>
    </p:spTree>
    <p:extLst>
      <p:ext uri="{BB962C8B-B14F-4D97-AF65-F5344CB8AC3E}">
        <p14:creationId xmlns:p14="http://schemas.microsoft.com/office/powerpoint/2010/main" val="12386978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poon full of pills&#10;&#10;Description automatically generated">
            <a:extLst>
              <a:ext uri="{FF2B5EF4-FFF2-40B4-BE49-F238E27FC236}">
                <a16:creationId xmlns:a16="http://schemas.microsoft.com/office/drawing/2014/main" id="{24F96641-3219-4A3B-9407-20D024BEF9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5088" y="0"/>
            <a:ext cx="2678112" cy="7023101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0742441-1D9D-45E0-BCE0-DF662F299E8E}"/>
              </a:ext>
            </a:extLst>
          </p:cNvPr>
          <p:cNvSpPr txBox="1"/>
          <p:nvPr/>
        </p:nvSpPr>
        <p:spPr>
          <a:xfrm>
            <a:off x="416911" y="400050"/>
            <a:ext cx="726089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     </a:t>
            </a:r>
            <a:r>
              <a:rPr lang="en-US" sz="4400" b="1" dirty="0">
                <a:solidFill>
                  <a:srgbClr val="FF0000"/>
                </a:solidFill>
              </a:rPr>
              <a:t>Sustainability plan: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n-US" sz="3200" dirty="0"/>
          </a:p>
          <a:p>
            <a:pPr marL="571500" indent="-571500">
              <a:buFont typeface="Wingdings" panose="05000000000000000000" pitchFamily="2" charset="2"/>
              <a:buChar char="ü"/>
            </a:pPr>
            <a:endParaRPr lang="en-US" sz="3200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200" b="1" dirty="0"/>
              <a:t>Continuous monitoring via NICU</a:t>
            </a:r>
          </a:p>
          <a:p>
            <a:r>
              <a:rPr lang="en-US" sz="3200" b="1" dirty="0"/>
              <a:t>    dashboard</a:t>
            </a:r>
          </a:p>
          <a:p>
            <a:endParaRPr lang="en-US" sz="3200" b="1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200" b="1" dirty="0"/>
              <a:t>Integrate stewardship checklist </a:t>
            </a:r>
          </a:p>
          <a:p>
            <a:endParaRPr lang="en-US" sz="3200" b="1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200" b="1" dirty="0"/>
              <a:t>Quarterly staff education and policy review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endParaRPr lang="en-US" sz="3200" dirty="0"/>
          </a:p>
          <a:p>
            <a:pPr marL="571500" indent="-571500">
              <a:buFont typeface="Wingdings" panose="05000000000000000000" pitchFamily="2" charset="2"/>
              <a:buChar char="ü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491642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poon full of pills&#10;&#10;AI-generated content may be incorrect.">
            <a:extLst>
              <a:ext uri="{FF2B5EF4-FFF2-40B4-BE49-F238E27FC236}">
                <a16:creationId xmlns:a16="http://schemas.microsoft.com/office/drawing/2014/main" id="{A61474B1-DB5D-C55A-A662-1621A3DBD2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2373" y="0"/>
            <a:ext cx="2669628" cy="6794937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CAE4BC1-494A-F011-F1EA-07199CC92E31}"/>
              </a:ext>
            </a:extLst>
          </p:cNvPr>
          <p:cNvSpPr txBox="1"/>
          <p:nvPr/>
        </p:nvSpPr>
        <p:spPr>
          <a:xfrm>
            <a:off x="157655" y="252248"/>
            <a:ext cx="893116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Objectives of the protocol:</a:t>
            </a:r>
          </a:p>
          <a:p>
            <a:endParaRPr lang="en-US" sz="4800" b="1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Reduced unnecessary antibiotic exposure</a:t>
            </a:r>
          </a:p>
          <a:p>
            <a:pPr marL="514350" indent="-514350">
              <a:buFont typeface="+mj-lt"/>
              <a:buAutoNum type="arabicPeriod"/>
            </a:pPr>
            <a:endParaRPr lang="en-US" sz="3200" b="1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Optimize empirical therapy</a:t>
            </a:r>
          </a:p>
          <a:p>
            <a:endParaRPr lang="en-US" sz="3200" b="1" dirty="0"/>
          </a:p>
          <a:p>
            <a:r>
              <a:rPr lang="en-US" sz="3200" b="1" dirty="0"/>
              <a:t>3.   Improve </a:t>
            </a:r>
            <a:r>
              <a:rPr lang="en-US" sz="3200" b="1" dirty="0" err="1"/>
              <a:t>culture_directed</a:t>
            </a:r>
            <a:r>
              <a:rPr lang="en-US" sz="3200" b="1" dirty="0"/>
              <a:t> treatment</a:t>
            </a:r>
          </a:p>
          <a:p>
            <a:endParaRPr lang="en-US" sz="3200" b="1" dirty="0"/>
          </a:p>
          <a:p>
            <a:r>
              <a:rPr lang="en-US" sz="3200" b="1" dirty="0"/>
              <a:t>4.   Implement stewardship and quality measure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526044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 descr="A blue pills on a blue background&#10;&#10;AI-generated content may be incorrect.">
            <a:extLst>
              <a:ext uri="{FF2B5EF4-FFF2-40B4-BE49-F238E27FC236}">
                <a16:creationId xmlns:a16="http://schemas.microsoft.com/office/drawing/2014/main" id="{4D9365B7-715A-9768-17D9-BC52E3601F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8103" y="78828"/>
            <a:ext cx="3267897" cy="6779171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923D50A-B4B9-37A7-5928-99A3A80786D4}"/>
              </a:ext>
            </a:extLst>
          </p:cNvPr>
          <p:cNvSpPr txBox="1"/>
          <p:nvPr/>
        </p:nvSpPr>
        <p:spPr>
          <a:xfrm>
            <a:off x="283780" y="0"/>
            <a:ext cx="8650814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Definition:</a:t>
            </a:r>
          </a:p>
          <a:p>
            <a:r>
              <a:rPr lang="en-US" sz="3600" b="1" dirty="0">
                <a:solidFill>
                  <a:srgbClr val="00B0F0"/>
                </a:solidFill>
              </a:rPr>
              <a:t>Early onset sepsis:</a:t>
            </a:r>
          </a:p>
          <a:p>
            <a:endParaRPr lang="en-US" sz="3600" dirty="0"/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3200" dirty="0"/>
              <a:t>&lt;72 hour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3200" dirty="0"/>
              <a:t>Vertical transmission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3200" dirty="0"/>
              <a:t>Common in IRAN :</a:t>
            </a:r>
            <a:r>
              <a:rPr lang="en-US" sz="3200" dirty="0" err="1"/>
              <a:t>E.coli,klebsiella,less</a:t>
            </a:r>
            <a:r>
              <a:rPr lang="en-US" sz="3200" dirty="0"/>
              <a:t> GBS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en-US" sz="3200" dirty="0"/>
          </a:p>
          <a:p>
            <a:r>
              <a:rPr lang="en-US" sz="3600" b="1" dirty="0">
                <a:solidFill>
                  <a:srgbClr val="00B0F0"/>
                </a:solidFill>
              </a:rPr>
              <a:t>Late onset sepsis:</a:t>
            </a:r>
          </a:p>
          <a:p>
            <a:endParaRPr lang="en-US" sz="36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/>
              <a:t>&gt;72 hour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 err="1"/>
              <a:t>Hospital_acquired</a:t>
            </a:r>
            <a:endParaRPr lang="en-US" sz="32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 err="1"/>
              <a:t>Iran:CONs,klebsiella,pseudomonas.s</a:t>
            </a:r>
            <a:r>
              <a:rPr lang="en-US" sz="3200" dirty="0"/>
              <a:t> aureus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170618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E53DF-F40F-480E-AD71-E42FCC0F6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AC40E12-2C69-46FD-9E9B-F5DCEED6BB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A8D2737-B23E-4C78-AC78-C96CC481DE9E}"/>
              </a:ext>
            </a:extLst>
          </p:cNvPr>
          <p:cNvSpPr txBox="1"/>
          <p:nvPr/>
        </p:nvSpPr>
        <p:spPr>
          <a:xfrm>
            <a:off x="209725" y="60345"/>
            <a:ext cx="7428031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INTRODUCTION</a:t>
            </a:r>
          </a:p>
          <a:p>
            <a:endParaRPr lang="en-US" sz="4400" b="1" dirty="0">
              <a:solidFill>
                <a:srgbClr val="FF0000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Neonatal infections are a major cause of morbidity and mortality.</a:t>
            </a:r>
          </a:p>
          <a:p>
            <a:endParaRPr lang="en-US" sz="36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Empirical antibiotics are frequently overused in NICUs.</a:t>
            </a:r>
          </a:p>
          <a:p>
            <a:endParaRPr lang="en-US" sz="36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Rational use is essential to minimize resistance and adverse effects</a:t>
            </a:r>
            <a:r>
              <a:rPr lang="en-US" sz="36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900260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ue pills on a blue background&#10;&#10;AI-generated content may be incorrect.">
            <a:extLst>
              <a:ext uri="{FF2B5EF4-FFF2-40B4-BE49-F238E27FC236}">
                <a16:creationId xmlns:a16="http://schemas.microsoft.com/office/drawing/2014/main" id="{20DDE587-29CD-16E1-07C6-BD51507A1D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5793" y="0"/>
            <a:ext cx="2432323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EB6DD09-91BF-C3D0-3229-85AEF3504B4A}"/>
              </a:ext>
            </a:extLst>
          </p:cNvPr>
          <p:cNvSpPr txBox="1"/>
          <p:nvPr/>
        </p:nvSpPr>
        <p:spPr>
          <a:xfrm>
            <a:off x="165538" y="457200"/>
            <a:ext cx="9312965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When to start antibiotics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endParaRPr lang="en-US" sz="4000" b="1" i="1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200" b="1" i="1" dirty="0"/>
              <a:t>Clinical </a:t>
            </a:r>
            <a:r>
              <a:rPr lang="en-US" sz="3200" b="1" i="1" dirty="0" err="1"/>
              <a:t>signs:letarghy,apnea,respiratory</a:t>
            </a:r>
            <a:r>
              <a:rPr lang="en-US" sz="3200" b="1" i="1" dirty="0"/>
              <a:t> distress</a:t>
            </a:r>
          </a:p>
          <a:p>
            <a:endParaRPr lang="en-US" sz="3200" b="1" i="1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200" b="1" i="1" dirty="0"/>
              <a:t>Maternal risk </a:t>
            </a:r>
            <a:r>
              <a:rPr lang="en-US" sz="3200" b="1" i="1" dirty="0" err="1"/>
              <a:t>factors+neonatal</a:t>
            </a:r>
            <a:r>
              <a:rPr lang="en-US" sz="3200" b="1" i="1" dirty="0"/>
              <a:t> symptoms</a:t>
            </a:r>
          </a:p>
          <a:p>
            <a:endParaRPr lang="en-US" sz="3200" b="1" i="1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200" b="1" i="1" dirty="0"/>
              <a:t>Abnormal </a:t>
            </a:r>
            <a:r>
              <a:rPr lang="en-US" sz="3200" b="1" i="1" dirty="0" err="1"/>
              <a:t>cbc</a:t>
            </a:r>
            <a:r>
              <a:rPr lang="en-US" sz="3200" b="1" i="1" dirty="0"/>
              <a:t>/</a:t>
            </a:r>
            <a:r>
              <a:rPr lang="en-US" sz="3200" b="1" i="1" dirty="0" err="1"/>
              <a:t>crp</a:t>
            </a:r>
            <a:r>
              <a:rPr lang="en-US" sz="3200" b="1" i="1" dirty="0"/>
              <a:t>/pct with clinical signs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endParaRPr lang="en-US" sz="3200" b="1" i="1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200" b="1" i="1" dirty="0"/>
              <a:t>Suspicion of catheter _related blood stream infection</a:t>
            </a:r>
          </a:p>
          <a:p>
            <a:endParaRPr lang="en-US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882913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ue pills on a blue background&#10;&#10;AI-generated content may be incorrect.">
            <a:extLst>
              <a:ext uri="{FF2B5EF4-FFF2-40B4-BE49-F238E27FC236}">
                <a16:creationId xmlns:a16="http://schemas.microsoft.com/office/drawing/2014/main" id="{9875C249-CBF6-1115-E803-81E7A782C9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6022" y="0"/>
            <a:ext cx="2589978" cy="685799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983116B-B699-1BE7-3129-0E458918996E}"/>
              </a:ext>
            </a:extLst>
          </p:cNvPr>
          <p:cNvSpPr txBox="1"/>
          <p:nvPr/>
        </p:nvSpPr>
        <p:spPr>
          <a:xfrm>
            <a:off x="141890" y="441434"/>
            <a:ext cx="898188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Avoid starting if:</a:t>
            </a:r>
          </a:p>
          <a:p>
            <a:endParaRPr lang="en-US" sz="4000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b="1" dirty="0"/>
              <a:t>Elevated </a:t>
            </a:r>
            <a:r>
              <a:rPr lang="en-US" sz="3600" b="1" dirty="0" err="1"/>
              <a:t>Crp</a:t>
            </a:r>
            <a:r>
              <a:rPr lang="en-US" sz="3600" b="1" dirty="0"/>
              <a:t> alone.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endParaRPr lang="en-US" sz="3600" b="1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b="1" dirty="0"/>
              <a:t>Mildly abnormal CBC without clinical symptoms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endParaRPr lang="en-US" sz="3600" b="1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b="1" dirty="0"/>
              <a:t>PROM with out neonatal symptoms</a:t>
            </a:r>
          </a:p>
        </p:txBody>
      </p:sp>
    </p:spTree>
    <p:extLst>
      <p:ext uri="{BB962C8B-B14F-4D97-AF65-F5344CB8AC3E}">
        <p14:creationId xmlns:p14="http://schemas.microsoft.com/office/powerpoint/2010/main" val="20466377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D75C700-BBA6-48CC-72CA-117EDBB6D3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0524" y="63062"/>
            <a:ext cx="1895475" cy="679493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247CBB1-A7F8-C40E-67AF-C4DC6B7C65E4}"/>
              </a:ext>
            </a:extLst>
          </p:cNvPr>
          <p:cNvSpPr txBox="1"/>
          <p:nvPr/>
        </p:nvSpPr>
        <p:spPr>
          <a:xfrm>
            <a:off x="173421" y="425669"/>
            <a:ext cx="9262241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</a:rPr>
              <a:t>Emperical</a:t>
            </a:r>
            <a:r>
              <a:rPr lang="en-US" sz="4400" b="1" dirty="0">
                <a:solidFill>
                  <a:srgbClr val="FF0000"/>
                </a:solidFill>
              </a:rPr>
              <a:t> therapy for EOS:</a:t>
            </a:r>
          </a:p>
          <a:p>
            <a:endParaRPr lang="en-US" sz="4400" b="1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200" b="1" dirty="0"/>
              <a:t>Cover gram _positive vertical pathogen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endParaRPr lang="en-US" sz="3200" b="1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200" b="1" dirty="0"/>
              <a:t>Cover </a:t>
            </a:r>
            <a:r>
              <a:rPr lang="en-US" sz="3200" b="1" dirty="0" err="1"/>
              <a:t>gram_negative</a:t>
            </a:r>
            <a:r>
              <a:rPr lang="en-US" sz="3200" b="1" dirty="0"/>
              <a:t> pathogens common in Iranian  NICUs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endParaRPr lang="en-US" sz="3200" b="1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200" b="1" dirty="0"/>
              <a:t>Avoid overly broad regimens unless in shock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endParaRPr lang="en-US" sz="3200" b="1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200" b="1" dirty="0"/>
              <a:t>Adapt to local </a:t>
            </a:r>
            <a:r>
              <a:rPr lang="en-US" sz="3200" b="1" dirty="0" err="1"/>
              <a:t>antibiogras</a:t>
            </a:r>
            <a:r>
              <a:rPr lang="en-US" sz="3200" b="1" dirty="0"/>
              <a:t> every 6 months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471219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ue pills on a blue background&#10;&#10;AI-generated content may be incorrect.">
            <a:extLst>
              <a:ext uri="{FF2B5EF4-FFF2-40B4-BE49-F238E27FC236}">
                <a16:creationId xmlns:a16="http://schemas.microsoft.com/office/drawing/2014/main" id="{7A647B0D-E29F-D81C-84D7-4055FE1072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139" y="0"/>
            <a:ext cx="2653862" cy="685799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4E4E4E5-6FA4-198D-F8DB-3922839A2ADC}"/>
              </a:ext>
            </a:extLst>
          </p:cNvPr>
          <p:cNvSpPr txBox="1"/>
          <p:nvPr/>
        </p:nvSpPr>
        <p:spPr>
          <a:xfrm>
            <a:off x="126124" y="512379"/>
            <a:ext cx="11020097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</a:rPr>
              <a:t>Emperical</a:t>
            </a:r>
            <a:r>
              <a:rPr lang="en-US" sz="4400" b="1" dirty="0">
                <a:solidFill>
                  <a:srgbClr val="FF0000"/>
                </a:solidFill>
              </a:rPr>
              <a:t> therapy for LOS:</a:t>
            </a:r>
          </a:p>
          <a:p>
            <a:endParaRPr lang="en-US" sz="4400" dirty="0"/>
          </a:p>
          <a:p>
            <a:r>
              <a:rPr lang="en-US" sz="3600" b="1" dirty="0">
                <a:solidFill>
                  <a:srgbClr val="00B0F0"/>
                </a:solidFill>
              </a:rPr>
              <a:t>Standard LOS approach: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200" b="1" dirty="0"/>
              <a:t>Coverage for </a:t>
            </a:r>
            <a:r>
              <a:rPr lang="en-US" sz="3200" b="1" dirty="0" err="1"/>
              <a:t>CONs,MRSA</a:t>
            </a:r>
            <a:r>
              <a:rPr lang="en-US" sz="3200" b="1" dirty="0"/>
              <a:t>(based on unit prevalence)</a:t>
            </a:r>
          </a:p>
          <a:p>
            <a:endParaRPr lang="en-US" sz="3200" b="1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200" b="1" dirty="0"/>
              <a:t>Coverage for </a:t>
            </a:r>
            <a:r>
              <a:rPr lang="en-US" sz="3200" b="1" dirty="0" err="1"/>
              <a:t>Gram_negative</a:t>
            </a:r>
            <a:r>
              <a:rPr lang="en-US" sz="3200" b="1" dirty="0"/>
              <a:t> pathogens(</a:t>
            </a:r>
            <a:r>
              <a:rPr lang="en-US" sz="3200" b="1" dirty="0" err="1"/>
              <a:t>klebsiella,pseudomonas</a:t>
            </a:r>
            <a:r>
              <a:rPr lang="en-US" sz="3200" b="1" dirty="0"/>
              <a:t>)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endParaRPr lang="en-US" sz="3200" b="1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200" b="1" dirty="0"/>
              <a:t>Prolonged hospitalization</a:t>
            </a:r>
          </a:p>
        </p:txBody>
      </p:sp>
    </p:spTree>
    <p:extLst>
      <p:ext uri="{BB962C8B-B14F-4D97-AF65-F5344CB8AC3E}">
        <p14:creationId xmlns:p14="http://schemas.microsoft.com/office/powerpoint/2010/main" val="42429993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poon full of pills&#10;&#10;AI-generated content may be incorrect.">
            <a:extLst>
              <a:ext uri="{FF2B5EF4-FFF2-40B4-BE49-F238E27FC236}">
                <a16:creationId xmlns:a16="http://schemas.microsoft.com/office/drawing/2014/main" id="{0AACC570-793F-2714-E57D-4165386911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6021" y="0"/>
            <a:ext cx="2645979" cy="685799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FA0BA56-D9AA-45AF-D60B-5565A2B719A6}"/>
              </a:ext>
            </a:extLst>
          </p:cNvPr>
          <p:cNvSpPr txBox="1"/>
          <p:nvPr/>
        </p:nvSpPr>
        <p:spPr>
          <a:xfrm>
            <a:off x="244367" y="551793"/>
            <a:ext cx="903706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48_hour reassessment:</a:t>
            </a:r>
          </a:p>
          <a:p>
            <a:endParaRPr lang="en-US" sz="4800" dirty="0"/>
          </a:p>
          <a:p>
            <a:r>
              <a:rPr lang="en-US" sz="3600" dirty="0"/>
              <a:t>If blood culture </a:t>
            </a:r>
            <a:r>
              <a:rPr lang="en-US" sz="3600" dirty="0" err="1"/>
              <a:t>negative&amp;infant</a:t>
            </a:r>
            <a:r>
              <a:rPr lang="en-US" sz="3600" dirty="0"/>
              <a:t> asymptomatic:</a:t>
            </a:r>
          </a:p>
          <a:p>
            <a:endParaRPr lang="en-US" sz="3600" dirty="0"/>
          </a:p>
          <a:p>
            <a:r>
              <a:rPr lang="en-US" sz="3600" dirty="0"/>
              <a:t>               STOP antibiotics</a:t>
            </a:r>
          </a:p>
          <a:p>
            <a:endParaRPr lang="en-US" sz="3600" dirty="0"/>
          </a:p>
          <a:p>
            <a:r>
              <a:rPr lang="en-US" sz="3600" dirty="0"/>
              <a:t>If culture positive:</a:t>
            </a:r>
          </a:p>
          <a:p>
            <a:r>
              <a:rPr lang="en-US" sz="3600" dirty="0"/>
              <a:t>             switch to culture _directed </a:t>
            </a:r>
            <a:r>
              <a:rPr lang="en-US" sz="3600" dirty="0" err="1"/>
              <a:t>therapt</a:t>
            </a:r>
            <a:endParaRPr lang="en-US" sz="3600" dirty="0"/>
          </a:p>
          <a:p>
            <a:endParaRPr lang="en-US" sz="3600" dirty="0"/>
          </a:p>
          <a:p>
            <a:endParaRPr lang="en-US" sz="3600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65FEFFBC-A9C4-CA64-912D-B69F96EEF3D2}"/>
              </a:ext>
            </a:extLst>
          </p:cNvPr>
          <p:cNvSpPr/>
          <p:nvPr/>
        </p:nvSpPr>
        <p:spPr>
          <a:xfrm>
            <a:off x="701566" y="323981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662DC9CC-CE1B-FD87-4D73-5E5F6F00E48C}"/>
              </a:ext>
            </a:extLst>
          </p:cNvPr>
          <p:cNvSpPr/>
          <p:nvPr/>
        </p:nvSpPr>
        <p:spPr>
          <a:xfrm>
            <a:off x="543911" y="496080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328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poon full of pills&#10;&#10;AI-generated content may be incorrect.">
            <a:extLst>
              <a:ext uri="{FF2B5EF4-FFF2-40B4-BE49-F238E27FC236}">
                <a16:creationId xmlns:a16="http://schemas.microsoft.com/office/drawing/2014/main" id="{77D15F29-FFFB-A4E1-91D7-A1702A1E85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1883" y="0"/>
            <a:ext cx="3040117" cy="685799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E3D6F4A-FBAC-1F41-66D7-0F9776E91B4C}"/>
              </a:ext>
            </a:extLst>
          </p:cNvPr>
          <p:cNvSpPr txBox="1"/>
          <p:nvPr/>
        </p:nvSpPr>
        <p:spPr>
          <a:xfrm>
            <a:off x="94594" y="567559"/>
            <a:ext cx="8863648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If symptoms persist but culture negative:</a:t>
            </a:r>
          </a:p>
          <a:p>
            <a:endParaRPr lang="en-US" sz="3600" dirty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200" dirty="0"/>
              <a:t>Search for another source</a:t>
            </a:r>
          </a:p>
          <a:p>
            <a:endParaRPr lang="en-US" sz="3200" dirty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200" dirty="0"/>
              <a:t>Re evaluate inflammatory markers</a:t>
            </a:r>
          </a:p>
          <a:p>
            <a:endParaRPr lang="en-US" sz="3200" dirty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200" dirty="0"/>
              <a:t>Assess catheters </a:t>
            </a:r>
            <a:r>
              <a:rPr lang="en-US" sz="3200" dirty="0" err="1"/>
              <a:t>asnd</a:t>
            </a:r>
            <a:r>
              <a:rPr lang="en-US" sz="3200" dirty="0"/>
              <a:t> </a:t>
            </a:r>
            <a:r>
              <a:rPr lang="en-US" sz="3200" dirty="0" err="1"/>
              <a:t>resoiratory</a:t>
            </a:r>
            <a:r>
              <a:rPr lang="en-US" sz="3200" dirty="0"/>
              <a:t> equipment</a:t>
            </a:r>
          </a:p>
        </p:txBody>
      </p:sp>
    </p:spTree>
    <p:extLst>
      <p:ext uri="{BB962C8B-B14F-4D97-AF65-F5344CB8AC3E}">
        <p14:creationId xmlns:p14="http://schemas.microsoft.com/office/powerpoint/2010/main" val="405107106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poon full of pills&#10;&#10;AI-generated content may be incorrect.">
            <a:extLst>
              <a:ext uri="{FF2B5EF4-FFF2-40B4-BE49-F238E27FC236}">
                <a16:creationId xmlns:a16="http://schemas.microsoft.com/office/drawing/2014/main" id="{603E8C0B-E572-8155-4808-9B56195EA9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6345" y="0"/>
            <a:ext cx="3205655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81CDCF9-B9CE-7D9F-1A55-7EF1B53483E8}"/>
              </a:ext>
            </a:extLst>
          </p:cNvPr>
          <p:cNvSpPr txBox="1"/>
          <p:nvPr/>
        </p:nvSpPr>
        <p:spPr>
          <a:xfrm>
            <a:off x="102476" y="496614"/>
            <a:ext cx="8682345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Culture directed therapy:</a:t>
            </a:r>
          </a:p>
          <a:p>
            <a:r>
              <a:rPr lang="en-US" sz="4000" dirty="0"/>
              <a:t> </a:t>
            </a:r>
          </a:p>
          <a:p>
            <a:r>
              <a:rPr lang="en-US" sz="3600" b="1" dirty="0">
                <a:solidFill>
                  <a:srgbClr val="92D050"/>
                </a:solidFill>
              </a:rPr>
              <a:t>Gram positive:</a:t>
            </a:r>
          </a:p>
          <a:p>
            <a:r>
              <a:rPr lang="en-US" sz="3200" dirty="0"/>
              <a:t>CONs        treat only if symptomatic.</a:t>
            </a:r>
          </a:p>
          <a:p>
            <a:r>
              <a:rPr lang="en-US" sz="3200" dirty="0"/>
              <a:t>MSSA        beta lactam therapy</a:t>
            </a:r>
          </a:p>
          <a:p>
            <a:r>
              <a:rPr lang="en-US" sz="3200" dirty="0"/>
              <a:t>MRSA        targeted anti MRSA </a:t>
            </a:r>
            <a:r>
              <a:rPr lang="en-US" sz="3200" dirty="0" err="1"/>
              <a:t>theraoy</a:t>
            </a:r>
            <a:endParaRPr lang="en-US" sz="3200" dirty="0"/>
          </a:p>
          <a:p>
            <a:endParaRPr lang="en-US" sz="3200" dirty="0"/>
          </a:p>
          <a:p>
            <a:r>
              <a:rPr lang="en-US" sz="3600" b="1" dirty="0">
                <a:solidFill>
                  <a:srgbClr val="92D050"/>
                </a:solidFill>
              </a:rPr>
              <a:t>Gram negative: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err="1"/>
              <a:t>Klebsiella,ecoli,pseudomonas</a:t>
            </a:r>
            <a:endParaRPr lang="en-US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/>
              <a:t>Follow hospital antibiogram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/>
              <a:t>Restrict reserve antibiotic</a:t>
            </a:r>
          </a:p>
          <a:p>
            <a:endParaRPr lang="en-US" sz="3200" dirty="0"/>
          </a:p>
          <a:p>
            <a:endParaRPr lang="en-US" sz="3600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31E6F62F-FA5A-A013-18C6-362CEFAF5F98}"/>
              </a:ext>
            </a:extLst>
          </p:cNvPr>
          <p:cNvSpPr/>
          <p:nvPr/>
        </p:nvSpPr>
        <p:spPr>
          <a:xfrm flipV="1">
            <a:off x="1237593" y="2579240"/>
            <a:ext cx="536028" cy="4571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8D8A3E19-0AE4-7B8C-FA26-12E252E2687C}"/>
              </a:ext>
            </a:extLst>
          </p:cNvPr>
          <p:cNvSpPr/>
          <p:nvPr/>
        </p:nvSpPr>
        <p:spPr>
          <a:xfrm>
            <a:off x="1237593" y="2995446"/>
            <a:ext cx="591680" cy="16711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5B76F737-FA1B-95B2-2FCA-F1BDB2E16EC4}"/>
              </a:ext>
            </a:extLst>
          </p:cNvPr>
          <p:cNvSpPr/>
          <p:nvPr/>
        </p:nvSpPr>
        <p:spPr>
          <a:xfrm>
            <a:off x="1237593" y="3391093"/>
            <a:ext cx="591680" cy="23175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2377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EC6FF19-32D0-0F3E-5E50-884F31C1D5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5002" y="0"/>
            <a:ext cx="2805287" cy="685799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7C1009C-9A06-1313-85FD-3AA7D5B3D0D5}"/>
              </a:ext>
            </a:extLst>
          </p:cNvPr>
          <p:cNvSpPr txBox="1"/>
          <p:nvPr/>
        </p:nvSpPr>
        <p:spPr>
          <a:xfrm flipH="1">
            <a:off x="243282" y="629174"/>
            <a:ext cx="8523214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FUNGAL THERAPY:</a:t>
            </a:r>
          </a:p>
          <a:p>
            <a:endParaRPr lang="en-US" sz="4400" b="1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b="1" dirty="0"/>
              <a:t>&lt;1500 Gram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endParaRPr lang="en-US" sz="3600" b="1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b="1" dirty="0"/>
              <a:t>Broad _spectrum exposure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endParaRPr lang="en-US" sz="3600" b="1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b="1" dirty="0"/>
              <a:t>Central line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endParaRPr lang="en-US" sz="3600" b="1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b="1" dirty="0"/>
              <a:t>Culture positive</a:t>
            </a:r>
          </a:p>
        </p:txBody>
      </p:sp>
    </p:spTree>
    <p:extLst>
      <p:ext uri="{BB962C8B-B14F-4D97-AF65-F5344CB8AC3E}">
        <p14:creationId xmlns:p14="http://schemas.microsoft.com/office/powerpoint/2010/main" val="369828287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8014B65-A3D7-791E-6217-B5FCDBA994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789" y="0"/>
            <a:ext cx="1693712" cy="6858000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346DBA5-1F87-82FB-5B45-2F0E86A20BF2}"/>
              </a:ext>
            </a:extLst>
          </p:cNvPr>
          <p:cNvSpPr txBox="1"/>
          <p:nvPr/>
        </p:nvSpPr>
        <p:spPr>
          <a:xfrm>
            <a:off x="0" y="0"/>
            <a:ext cx="10731731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DURATION OF THERAPY:</a:t>
            </a:r>
          </a:p>
          <a:p>
            <a:endParaRPr lang="en-US" sz="4400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b="1" dirty="0" err="1"/>
              <a:t>Sepsis+b</a:t>
            </a:r>
            <a:r>
              <a:rPr lang="en-US" sz="3600" b="1" dirty="0"/>
              <a:t>/c negative=2_3 day if no symptom of sepsis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b="1" dirty="0"/>
              <a:t>sepsis + B/C positive = 7_10 day </a:t>
            </a:r>
          </a:p>
          <a:p>
            <a:endParaRPr lang="en-US" sz="3600" b="1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b="1" dirty="0"/>
              <a:t>Bacterial meningitis: 14_21 day</a:t>
            </a:r>
          </a:p>
          <a:p>
            <a:endParaRPr lang="en-US" sz="3600" b="1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b="1" dirty="0"/>
              <a:t>UTI = 7_ 10 day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endParaRPr lang="en-US" sz="3600" b="1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b="1" dirty="0" err="1"/>
              <a:t>Cathater</a:t>
            </a:r>
            <a:r>
              <a:rPr lang="en-US" sz="3600" b="1" dirty="0"/>
              <a:t> relation= 10_14 day</a:t>
            </a:r>
          </a:p>
          <a:p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3776433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59989FF-09AD-2EDB-0373-D79CBE4454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6708" y="45720"/>
            <a:ext cx="2143125" cy="681228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6B2166A-7419-05CA-73EC-BD62F46BB1A6}"/>
              </a:ext>
            </a:extLst>
          </p:cNvPr>
          <p:cNvSpPr txBox="1"/>
          <p:nvPr/>
        </p:nvSpPr>
        <p:spPr>
          <a:xfrm flipH="1">
            <a:off x="241069" y="45720"/>
            <a:ext cx="9110749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STOP PROTOCOL:</a:t>
            </a:r>
          </a:p>
          <a:p>
            <a:pPr algn="ctr"/>
            <a:endParaRPr lang="en-US" sz="4400" b="1" dirty="0">
              <a:solidFill>
                <a:srgbClr val="00B0F0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000" b="1" dirty="0">
                <a:solidFill>
                  <a:srgbClr val="00B0F0"/>
                </a:solidFill>
              </a:rPr>
              <a:t>Stop antibiotic:</a:t>
            </a:r>
          </a:p>
          <a:p>
            <a:endParaRPr lang="en-US" sz="4000" b="1" dirty="0">
              <a:solidFill>
                <a:srgbClr val="00B0F0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4000" dirty="0"/>
              <a:t>culture negative at 48 h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4000" dirty="0" err="1"/>
              <a:t>Crp</a:t>
            </a:r>
            <a:r>
              <a:rPr lang="en-US" sz="4000" dirty="0"/>
              <a:t>/PCT falling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4000" dirty="0"/>
              <a:t>Infant clinically stable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4000" dirty="0"/>
              <a:t>No identified infection source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4000" dirty="0"/>
              <a:t>Decision by neonatologist+ NICU </a:t>
            </a:r>
            <a:r>
              <a:rPr lang="en-US" sz="4000" dirty="0" err="1"/>
              <a:t>team+stewardship</a:t>
            </a:r>
            <a:r>
              <a:rPr lang="en-US" sz="4000" dirty="0"/>
              <a:t> </a:t>
            </a:r>
            <a:r>
              <a:rPr lang="en-US" sz="4000" dirty="0" err="1"/>
              <a:t>commitee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82044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0D52B-FB8C-4D86-9D8E-34D46E8C5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21FA478-C5BB-4F46-AD0E-0C61F6CF90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FF0C14A-6DD3-4B68-87CF-C1D8E0E69FE3}"/>
              </a:ext>
            </a:extLst>
          </p:cNvPr>
          <p:cNvSpPr txBox="1"/>
          <p:nvPr/>
        </p:nvSpPr>
        <p:spPr>
          <a:xfrm>
            <a:off x="-30408" y="1124125"/>
            <a:ext cx="78688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Up to 80_90% of NICU infants receive antibiotics during hospitalization.</a:t>
            </a:r>
          </a:p>
          <a:p>
            <a:endParaRPr lang="en-US" sz="36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Only 20_40% have confirmed infection</a:t>
            </a:r>
          </a:p>
          <a:p>
            <a:endParaRPr lang="en-US" sz="36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Overuse         increased resistance, NEC and dysbiosis.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A9893CED-95C5-444B-A73B-0FF59D330217}"/>
              </a:ext>
            </a:extLst>
          </p:cNvPr>
          <p:cNvSpPr/>
          <p:nvPr/>
        </p:nvSpPr>
        <p:spPr>
          <a:xfrm>
            <a:off x="2306973" y="4695113"/>
            <a:ext cx="704674" cy="1373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91832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C2A55E5-765C-ADD8-0F2B-3D76A263EF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7135" y="0"/>
            <a:ext cx="2204865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8A1A538-50D0-93FF-FED6-66F244903799}"/>
              </a:ext>
            </a:extLst>
          </p:cNvPr>
          <p:cNvSpPr txBox="1"/>
          <p:nvPr/>
        </p:nvSpPr>
        <p:spPr>
          <a:xfrm>
            <a:off x="216131" y="-58190"/>
            <a:ext cx="903778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AMR control strategy Iranian NICUs:</a:t>
            </a:r>
          </a:p>
          <a:p>
            <a:endParaRPr lang="en-US" sz="4400" dirty="0"/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3200" b="1" dirty="0"/>
              <a:t>Update </a:t>
            </a:r>
            <a:r>
              <a:rPr lang="en-US" sz="3200" b="1" dirty="0" err="1"/>
              <a:t>antribiogram</a:t>
            </a:r>
            <a:r>
              <a:rPr lang="en-US" sz="3200" b="1" dirty="0"/>
              <a:t> every 6 month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3200" b="1" dirty="0"/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3200" b="1" dirty="0"/>
              <a:t>Restrict carbapenems as empirical therapy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3200" b="1" dirty="0"/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3200" b="1" dirty="0"/>
              <a:t>Mandatory ID consultation for resistant infections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3200" b="1" dirty="0"/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3200" b="1" dirty="0"/>
              <a:t>Reduce unnecessary days of therapy(dot)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3200" b="1" dirty="0"/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3200" b="1" dirty="0"/>
              <a:t>Strict </a:t>
            </a:r>
            <a:r>
              <a:rPr lang="en-US" sz="3200" b="1" dirty="0" err="1"/>
              <a:t>infection_control</a:t>
            </a:r>
            <a:r>
              <a:rPr lang="en-US" sz="3200" b="1" dirty="0"/>
              <a:t> measures</a:t>
            </a:r>
          </a:p>
        </p:txBody>
      </p:sp>
    </p:spTree>
    <p:extLst>
      <p:ext uri="{BB962C8B-B14F-4D97-AF65-F5344CB8AC3E}">
        <p14:creationId xmlns:p14="http://schemas.microsoft.com/office/powerpoint/2010/main" val="109183288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5B158-1EAB-BC33-4122-6B3AC4DB4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1D6485B-08BD-8BE6-C73C-311AD7FDEC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03" y="49876"/>
            <a:ext cx="12178145" cy="6758247"/>
          </a:xfrm>
        </p:spPr>
      </p:pic>
    </p:spTree>
    <p:extLst>
      <p:ext uri="{BB962C8B-B14F-4D97-AF65-F5344CB8AC3E}">
        <p14:creationId xmlns:p14="http://schemas.microsoft.com/office/powerpoint/2010/main" val="1999934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BFF92-3268-4DAE-963F-7C4947FC7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1B7168C-AA7A-47C4-8226-067DDAF785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D8D3EE0-0CEB-458D-961F-4F13DBFF1A55}"/>
              </a:ext>
            </a:extLst>
          </p:cNvPr>
          <p:cNvSpPr txBox="1"/>
          <p:nvPr/>
        </p:nvSpPr>
        <p:spPr>
          <a:xfrm>
            <a:off x="58722" y="595618"/>
            <a:ext cx="832188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OVERVIEW OF NICU CARE:</a:t>
            </a:r>
          </a:p>
          <a:p>
            <a:endParaRPr lang="en-US" sz="4400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High risk care environment for critically ill premature neonate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32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Common </a:t>
            </a:r>
            <a:r>
              <a:rPr lang="en-US" sz="3200" b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conditions:prematurity,respiratory</a:t>
            </a:r>
            <a:r>
              <a:rPr lang="en-US" sz="32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distress </a:t>
            </a:r>
            <a:r>
              <a:rPr lang="en-US" sz="3200" b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syndrome.sepsis</a:t>
            </a:r>
            <a:r>
              <a:rPr lang="en-US" sz="32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32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Need for </a:t>
            </a:r>
            <a:r>
              <a:rPr lang="en-US" sz="3200" b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immediate.targeted</a:t>
            </a:r>
            <a:r>
              <a:rPr lang="en-US" sz="32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intervention</a:t>
            </a:r>
          </a:p>
        </p:txBody>
      </p:sp>
    </p:spTree>
    <p:extLst>
      <p:ext uri="{BB962C8B-B14F-4D97-AF65-F5344CB8AC3E}">
        <p14:creationId xmlns:p14="http://schemas.microsoft.com/office/powerpoint/2010/main" val="1883685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6D5CA-9525-4173-9DAB-F188F38B5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EFF4556-63D4-45AF-A6B2-786AF7AE52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778"/>
            <a:ext cx="12192000" cy="699641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3C97FBB-7B5B-4BF4-9993-ADB3C37FD9B0}"/>
              </a:ext>
            </a:extLst>
          </p:cNvPr>
          <p:cNvSpPr txBox="1"/>
          <p:nvPr/>
        </p:nvSpPr>
        <p:spPr>
          <a:xfrm>
            <a:off x="0" y="486561"/>
            <a:ext cx="880843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Antibiotics in NICU: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endParaRPr lang="en-US" sz="3600" b="1" dirty="0">
              <a:solidFill>
                <a:srgbClr val="FFFF00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rgbClr val="FFFF00"/>
                </a:solidFill>
              </a:rPr>
              <a:t>Frequent use due to infection risk in neonate</a:t>
            </a:r>
          </a:p>
          <a:p>
            <a:endParaRPr lang="en-US" sz="3600" b="1" dirty="0">
              <a:solidFill>
                <a:srgbClr val="FFFF00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rgbClr val="FFFF00"/>
                </a:solidFill>
              </a:rPr>
              <a:t>Initial empiric therapy is often </a:t>
            </a:r>
            <a:r>
              <a:rPr lang="en-US" sz="3600" b="1" dirty="0" err="1">
                <a:solidFill>
                  <a:srgbClr val="FFFF00"/>
                </a:solidFill>
              </a:rPr>
              <a:t>broad_spectrum</a:t>
            </a:r>
            <a:endParaRPr lang="en-US" sz="3600" b="1" dirty="0">
              <a:solidFill>
                <a:srgbClr val="FFFF00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v"/>
            </a:pPr>
            <a:endParaRPr lang="en-US" sz="3200" dirty="0">
              <a:solidFill>
                <a:schemeClr val="bg1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v"/>
            </a:pP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417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1CBEE-3D79-42B1-96AE-9E73B90E4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A63574A-2C07-4A01-898E-904917AF99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78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35C1535-3E4A-4EA5-80F5-C52A181C4121}"/>
              </a:ext>
            </a:extLst>
          </p:cNvPr>
          <p:cNvSpPr txBox="1"/>
          <p:nvPr/>
        </p:nvSpPr>
        <p:spPr>
          <a:xfrm>
            <a:off x="151002" y="494950"/>
            <a:ext cx="74112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49CB31-C2D9-48F8-8A3F-3A939A2D6039}"/>
              </a:ext>
            </a:extLst>
          </p:cNvPr>
          <p:cNvSpPr txBox="1"/>
          <p:nvPr/>
        </p:nvSpPr>
        <p:spPr>
          <a:xfrm>
            <a:off x="151003" y="436228"/>
            <a:ext cx="833865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The problem inappropriate use of antibiotics:</a:t>
            </a:r>
          </a:p>
          <a:p>
            <a:endParaRPr lang="en-US" sz="4400" b="1" dirty="0">
              <a:solidFill>
                <a:srgbClr val="FF0000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b="1" dirty="0">
                <a:solidFill>
                  <a:srgbClr val="FF0000"/>
                </a:solidFill>
              </a:rPr>
              <a:t>Excessive</a:t>
            </a:r>
            <a:r>
              <a:rPr lang="en-US" sz="4000" b="1" dirty="0">
                <a:solidFill>
                  <a:srgbClr val="FF0000"/>
                </a:solidFill>
              </a:rPr>
              <a:t> antibiotic use:</a:t>
            </a:r>
          </a:p>
          <a:p>
            <a:endParaRPr lang="en-US" sz="4000" b="1" dirty="0">
              <a:solidFill>
                <a:srgbClr val="FF0000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3200" b="1" dirty="0">
                <a:solidFill>
                  <a:srgbClr val="FFFF00"/>
                </a:solidFill>
              </a:rPr>
              <a:t>Empiric</a:t>
            </a:r>
            <a:r>
              <a:rPr lang="en-US" sz="3600" b="1" dirty="0">
                <a:solidFill>
                  <a:srgbClr val="FFFF00"/>
                </a:solidFill>
              </a:rPr>
              <a:t> broad spectrum antibiotics started for suspected infections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3600" b="1" dirty="0">
                <a:solidFill>
                  <a:srgbClr val="FFFF00"/>
                </a:solidFill>
              </a:rPr>
              <a:t>Over_ prescribing despite negative culture results</a:t>
            </a:r>
          </a:p>
          <a:p>
            <a:endParaRPr 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843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96E67-67AB-43A0-83AB-95676FB6F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AFA2120-72B3-402E-910F-4A577CA58F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38202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2551391-492F-440C-8F92-4A4350311586}"/>
              </a:ext>
            </a:extLst>
          </p:cNvPr>
          <p:cNvSpPr txBox="1"/>
          <p:nvPr/>
        </p:nvSpPr>
        <p:spPr>
          <a:xfrm>
            <a:off x="92279" y="365125"/>
            <a:ext cx="790242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4800" b="1" dirty="0">
                <a:solidFill>
                  <a:srgbClr val="FF0000"/>
                </a:solidFill>
              </a:rPr>
              <a:t>Consequences:</a:t>
            </a:r>
          </a:p>
          <a:p>
            <a:endParaRPr lang="en-US" sz="44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Antibiotic resistance</a:t>
            </a:r>
          </a:p>
          <a:p>
            <a:endParaRPr lang="en-US" sz="3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Disruption of neonatal microbiome</a:t>
            </a:r>
          </a:p>
          <a:p>
            <a:endParaRPr lang="en-US" sz="3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Prolonged hospital stays and increased healthcare costs</a:t>
            </a:r>
            <a:r>
              <a:rPr lang="en-US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0054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1436BB1-7932-4FA2-8D92-F4316B1BCEE3}"/>
              </a:ext>
            </a:extLst>
          </p:cNvPr>
          <p:cNvSpPr txBox="1"/>
          <p:nvPr/>
        </p:nvSpPr>
        <p:spPr>
          <a:xfrm>
            <a:off x="237711" y="102476"/>
            <a:ext cx="7357145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Impact of antimicrobial resistance in NICU: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b="1" dirty="0"/>
              <a:t>Emerging resistance: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Resistance to common pathogens(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</a:rPr>
              <a:t>E.coli.klebsiella.MRSA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Impact on neonate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</a:rPr>
              <a:t>outcomes:difficult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 to treat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</a:rPr>
              <a:t>infections.longer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 recovery times</a:t>
            </a:r>
          </a:p>
          <a:p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b="1" dirty="0"/>
              <a:t>Global burden of resistance: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Statistics and data on rising resistance rates in neonatal care globally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52B6700-6200-4A46-ABCB-2FCAEEA0AD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8838" y="0"/>
            <a:ext cx="4773161" cy="6858000"/>
          </a:xfrm>
        </p:spPr>
      </p:pic>
    </p:spTree>
    <p:extLst>
      <p:ext uri="{BB962C8B-B14F-4D97-AF65-F5344CB8AC3E}">
        <p14:creationId xmlns:p14="http://schemas.microsoft.com/office/powerpoint/2010/main" val="2975349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1171</TotalTime>
  <Words>1113</Words>
  <Application>Microsoft Office PowerPoint</Application>
  <PresentationFormat>Widescreen</PresentationFormat>
  <Paragraphs>306</Paragraphs>
  <Slides>41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7" baseType="lpstr">
      <vt:lpstr>Arial</vt:lpstr>
      <vt:lpstr>Calibri</vt:lpstr>
      <vt:lpstr>Calibri Light</vt:lpstr>
      <vt:lpstr>Courier New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```````````````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PCC</dc:creator>
  <cp:lastModifiedBy>Nobel</cp:lastModifiedBy>
  <cp:revision>37</cp:revision>
  <dcterms:created xsi:type="dcterms:W3CDTF">2025-11-11T19:26:59Z</dcterms:created>
  <dcterms:modified xsi:type="dcterms:W3CDTF">2025-11-19T19:31:31Z</dcterms:modified>
</cp:coreProperties>
</file>