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11" r:id="rId3"/>
    <p:sldId id="312" r:id="rId4"/>
    <p:sldId id="324" r:id="rId5"/>
    <p:sldId id="313" r:id="rId6"/>
    <p:sldId id="314" r:id="rId7"/>
    <p:sldId id="337" r:id="rId8"/>
    <p:sldId id="299" r:id="rId9"/>
    <p:sldId id="300" r:id="rId10"/>
    <p:sldId id="317" r:id="rId11"/>
    <p:sldId id="318" r:id="rId12"/>
    <p:sldId id="333" r:id="rId13"/>
    <p:sldId id="302" r:id="rId14"/>
    <p:sldId id="332" r:id="rId15"/>
    <p:sldId id="336" r:id="rId16"/>
    <p:sldId id="335" r:id="rId17"/>
    <p:sldId id="327" r:id="rId18"/>
    <p:sldId id="328" r:id="rId19"/>
    <p:sldId id="320" r:id="rId20"/>
    <p:sldId id="32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dirty="0"/>
              <a:t>درصد نارسی بر اساس سامانه ایمان  </a:t>
            </a:r>
            <a:endParaRPr lang="en-US" dirty="0"/>
          </a:p>
        </c:rich>
      </c:tx>
      <c:layout>
        <c:manualLayout>
          <c:xMode val="edge"/>
          <c:yMode val="edge"/>
          <c:x val="0.46788951652782534"/>
          <c:y val="2.3779672826509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079063486629383E-2"/>
          <c:y val="0.12279774728026027"/>
          <c:w val="0.94308075620982157"/>
          <c:h val="0.82160894046735777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rgbClr val="404040"/>
              </a:solidFill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FF0000"/>
              </a:solidFill>
              <a:ln w="9525" cap="rnd">
                <a:solidFill>
                  <a:srgbClr val="404040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Lbls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'[Chart in Microsoft PowerPoint]Sheet1'!$K$4:$K$11</c:f>
              <c:numCache>
                <c:formatCode>General</c:formatCode>
                <c:ptCount val="8"/>
                <c:pt idx="1">
                  <c:v>1397</c:v>
                </c:pt>
                <c:pt idx="2">
                  <c:v>1398</c:v>
                </c:pt>
                <c:pt idx="3">
                  <c:v>1399</c:v>
                </c:pt>
                <c:pt idx="4">
                  <c:v>1400</c:v>
                </c:pt>
                <c:pt idx="5">
                  <c:v>1401</c:v>
                </c:pt>
                <c:pt idx="6">
                  <c:v>1402</c:v>
                </c:pt>
                <c:pt idx="7">
                  <c:v>1403</c:v>
                </c:pt>
              </c:numCache>
            </c:numRef>
          </c:xVal>
          <c:yVal>
            <c:numRef>
              <c:f>'[Chart in Microsoft PowerPoint]Sheet1'!$L$4:$L$11</c:f>
              <c:numCache>
                <c:formatCode>General</c:formatCode>
                <c:ptCount val="8"/>
                <c:pt idx="1">
                  <c:v>8.19</c:v>
                </c:pt>
                <c:pt idx="2">
                  <c:v>8.75</c:v>
                </c:pt>
                <c:pt idx="3">
                  <c:v>8.9</c:v>
                </c:pt>
                <c:pt idx="4">
                  <c:v>10.199999999999999</c:v>
                </c:pt>
                <c:pt idx="5">
                  <c:v>10.4</c:v>
                </c:pt>
                <c:pt idx="6">
                  <c:v>10.84</c:v>
                </c:pt>
                <c:pt idx="7">
                  <c:v>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3E5-44B9-A426-527EDB6492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7191967"/>
        <c:axId val="2067195295"/>
      </c:scatterChart>
      <c:valAx>
        <c:axId val="20671919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2067195295"/>
        <c:crosses val="autoZero"/>
        <c:crossBetween val="midCat"/>
      </c:valAx>
      <c:valAx>
        <c:axId val="206719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7191967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نوزادی</c:v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'[علت زیر 5 سال 1402.xlsx]علت'!$A$3:$A$12</c:f>
              <c:strCache>
                <c:ptCount val="10"/>
                <c:pt idx="0">
                  <c:v>زجر تنفسي نوزاد</c:v>
                </c:pt>
                <c:pt idx="1">
                  <c:v>ساير وضعيت هاي تنفسي نوزاد</c:v>
                </c:pt>
                <c:pt idx="2">
                  <c:v>ساير موارد باقي مانده از وضعيتهاي مربوط به حول تولد</c:v>
                </c:pt>
                <c:pt idx="3">
                  <c:v>سایر ناهنجاریهای همراه تولد</c:v>
                </c:pt>
                <c:pt idx="4">
                  <c:v>ناهنجاریهای همراه تولد قلب</c:v>
                </c:pt>
                <c:pt idx="5">
                  <c:v>جنين يا نوزاد متاثر از عوامل مادري، زايمان و وضع حمل</c:v>
                </c:pt>
                <c:pt idx="6">
                  <c:v>تمامی بیماری های دیگر</c:v>
                </c:pt>
                <c:pt idx="7">
                  <c:v>اختالالت خونريزي دهنده و خوني جنين و نوزاد</c:v>
                </c:pt>
                <c:pt idx="8">
                  <c:v>هيپوكسي داخل رحمي و آسفكسي هنگام تولد</c:v>
                </c:pt>
                <c:pt idx="9">
                  <c:v>عفونت باكتريايي نوزاد</c:v>
                </c:pt>
              </c:strCache>
            </c:strRef>
          </c:cat>
          <c:val>
            <c:numRef>
              <c:f>'[علت زیر 5 سال 1402.xlsx]علت'!$B$3:$B$12</c:f>
              <c:numCache>
                <c:formatCode>General</c:formatCode>
                <c:ptCount val="10"/>
                <c:pt idx="0">
                  <c:v>17.16</c:v>
                </c:pt>
                <c:pt idx="1">
                  <c:v>10.95</c:v>
                </c:pt>
                <c:pt idx="2">
                  <c:v>9.61</c:v>
                </c:pt>
                <c:pt idx="3">
                  <c:v>6.52</c:v>
                </c:pt>
                <c:pt idx="4">
                  <c:v>6.32</c:v>
                </c:pt>
                <c:pt idx="5">
                  <c:v>3.89</c:v>
                </c:pt>
                <c:pt idx="6">
                  <c:v>3.45</c:v>
                </c:pt>
                <c:pt idx="7">
                  <c:v>2.3199999999999998</c:v>
                </c:pt>
                <c:pt idx="8">
                  <c:v>1.93</c:v>
                </c:pt>
                <c:pt idx="9">
                  <c:v>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EE-4FB1-9935-1148CDC20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94239"/>
        <c:axId val="280395071"/>
      </c:barChart>
      <c:catAx>
        <c:axId val="280394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15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95071"/>
        <c:crosses val="autoZero"/>
        <c:auto val="1"/>
        <c:lblAlgn val="ctr"/>
        <c:lblOffset val="100"/>
        <c:noMultiLvlLbl val="0"/>
      </c:catAx>
      <c:valAx>
        <c:axId val="28039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394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r>
              <a:rPr lang="fa-IR" sz="2400" b="1" dirty="0"/>
              <a:t>میزان مرگ نوزاد در هر هزار تولد زنده در سال  بر</a:t>
            </a:r>
            <a:r>
              <a:rPr lang="fa-IR" sz="2400" b="1" baseline="0" dirty="0"/>
              <a:t> اساس سامانه ثبت مرگ </a:t>
            </a:r>
            <a:r>
              <a:rPr lang="fa-IR" sz="2400" b="1" dirty="0"/>
              <a:t>1402</a:t>
            </a:r>
            <a:endParaRPr lang="en-US" sz="2400" b="1" dirty="0"/>
          </a:p>
        </c:rich>
      </c:tx>
      <c:layout>
        <c:manualLayout>
          <c:xMode val="edge"/>
          <c:yMode val="edge"/>
          <c:x val="0.44843777630877968"/>
          <c:y val="1.1675421087391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B Nazanin" panose="00000400000000000000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772889249281546E-2"/>
          <c:y val="0.10762430939226521"/>
          <c:w val="0.93785507016168901"/>
          <c:h val="0.673423114928313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NMR (&lt;28d)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3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012-44CA-8274-4F20671334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B Nazanin" panose="00000400000000000000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Sheet1!$A$2:$A$65</c:f>
              <c:strCache>
                <c:ptCount val="64"/>
                <c:pt idx="0">
                  <c:v>جیرفت</c:v>
                </c:pt>
                <c:pt idx="1">
                  <c:v>خمین</c:v>
                </c:pt>
                <c:pt idx="2">
                  <c:v>دزفول</c:v>
                </c:pt>
                <c:pt idx="3">
                  <c:v>رفسنجان</c:v>
                </c:pt>
                <c:pt idx="4">
                  <c:v>زاهدان</c:v>
                </c:pt>
                <c:pt idx="5">
                  <c:v>کرمان</c:v>
                </c:pt>
                <c:pt idx="6">
                  <c:v>گراش</c:v>
                </c:pt>
                <c:pt idx="7">
                  <c:v>بوشهر</c:v>
                </c:pt>
                <c:pt idx="8">
                  <c:v>آبادان</c:v>
                </c:pt>
                <c:pt idx="9">
                  <c:v>سیرجان</c:v>
                </c:pt>
                <c:pt idx="10">
                  <c:v>یاسوج</c:v>
                </c:pt>
                <c:pt idx="11">
                  <c:v>همدان</c:v>
                </c:pt>
                <c:pt idx="12">
                  <c:v>لارستان</c:v>
                </c:pt>
                <c:pt idx="13">
                  <c:v>شهرکرد</c:v>
                </c:pt>
                <c:pt idx="14">
                  <c:v>اسدآباد</c:v>
                </c:pt>
                <c:pt idx="15">
                  <c:v>ایرانشهر</c:v>
                </c:pt>
                <c:pt idx="16">
                  <c:v>ایلام</c:v>
                </c:pt>
                <c:pt idx="17">
                  <c:v>شهید صدوقی یزد</c:v>
                </c:pt>
                <c:pt idx="18">
                  <c:v>تربت جام</c:v>
                </c:pt>
                <c:pt idx="19">
                  <c:v>فسا</c:v>
                </c:pt>
                <c:pt idx="20">
                  <c:v>تهران</c:v>
                </c:pt>
                <c:pt idx="21">
                  <c:v>سمنان</c:v>
                </c:pt>
                <c:pt idx="22">
                  <c:v>شیراز</c:v>
                </c:pt>
                <c:pt idx="23">
                  <c:v>بيرجند</c:v>
                </c:pt>
                <c:pt idx="24">
                  <c:v>ايران</c:v>
                </c:pt>
                <c:pt idx="25">
                  <c:v>اردبيل</c:v>
                </c:pt>
                <c:pt idx="26">
                  <c:v>کرمانشاه</c:v>
                </c:pt>
                <c:pt idx="27">
                  <c:v>هرمزگان</c:v>
                </c:pt>
                <c:pt idx="28">
                  <c:v>لرستان</c:v>
                </c:pt>
                <c:pt idx="29">
                  <c:v>بهبهان</c:v>
                </c:pt>
                <c:pt idx="30">
                  <c:v>کاشان</c:v>
                </c:pt>
                <c:pt idx="31">
                  <c:v>ساوه</c:v>
                </c:pt>
                <c:pt idx="32">
                  <c:v>مشهد</c:v>
                </c:pt>
                <c:pt idx="33">
                  <c:v>کشور</c:v>
                </c:pt>
                <c:pt idx="34">
                  <c:v>كردستان</c:v>
                </c:pt>
                <c:pt idx="35">
                  <c:v>مرکزی</c:v>
                </c:pt>
                <c:pt idx="36">
                  <c:v>گلستان</c:v>
                </c:pt>
                <c:pt idx="37">
                  <c:v>بم</c:v>
                </c:pt>
                <c:pt idx="38">
                  <c:v>تربت حيدريه</c:v>
                </c:pt>
                <c:pt idx="39">
                  <c:v>شوشتر</c:v>
                </c:pt>
                <c:pt idx="40">
                  <c:v>قزوین</c:v>
                </c:pt>
                <c:pt idx="41">
                  <c:v>اصفهان</c:v>
                </c:pt>
                <c:pt idx="42">
                  <c:v>کرج</c:v>
                </c:pt>
                <c:pt idx="43">
                  <c:v>مازندران</c:v>
                </c:pt>
                <c:pt idx="44">
                  <c:v>جندي شاپور اهواز</c:v>
                </c:pt>
                <c:pt idx="45">
                  <c:v>قم</c:v>
                </c:pt>
                <c:pt idx="46">
                  <c:v>نیشابور</c:v>
                </c:pt>
                <c:pt idx="47">
                  <c:v>زنجان</c:v>
                </c:pt>
                <c:pt idx="48">
                  <c:v>شاهرود</c:v>
                </c:pt>
                <c:pt idx="49">
                  <c:v>گیلان</c:v>
                </c:pt>
                <c:pt idx="50">
                  <c:v>خراسان شمالی</c:v>
                </c:pt>
                <c:pt idx="51">
                  <c:v>سراب</c:v>
                </c:pt>
                <c:pt idx="52">
                  <c:v>تبریز</c:v>
                </c:pt>
                <c:pt idx="53">
                  <c:v>سبزوار</c:v>
                </c:pt>
                <c:pt idx="54">
                  <c:v>آذربایجان غربی</c:v>
                </c:pt>
                <c:pt idx="55">
                  <c:v>زابل</c:v>
                </c:pt>
                <c:pt idx="56">
                  <c:v>گناباد</c:v>
                </c:pt>
                <c:pt idx="57">
                  <c:v>خوی</c:v>
                </c:pt>
                <c:pt idx="58">
                  <c:v>شهید بهشتی</c:v>
                </c:pt>
                <c:pt idx="59">
                  <c:v>اسفراين</c:v>
                </c:pt>
                <c:pt idx="60">
                  <c:v>جهرم</c:v>
                </c:pt>
                <c:pt idx="61">
                  <c:v>مراغه</c:v>
                </c:pt>
                <c:pt idx="62">
                  <c:v>بابل</c:v>
                </c:pt>
                <c:pt idx="63">
                  <c:v>خلخال</c:v>
                </c:pt>
              </c:strCache>
            </c:strRef>
          </c:cat>
          <c:val>
            <c:numRef>
              <c:f>Sheet1!$B$2:$B$65</c:f>
              <c:numCache>
                <c:formatCode>#,##0.00</c:formatCode>
                <c:ptCount val="64"/>
                <c:pt idx="0">
                  <c:v>18.97</c:v>
                </c:pt>
                <c:pt idx="1">
                  <c:v>17.809999999999999</c:v>
                </c:pt>
                <c:pt idx="2">
                  <c:v>17.61</c:v>
                </c:pt>
                <c:pt idx="3">
                  <c:v>15.83</c:v>
                </c:pt>
                <c:pt idx="4">
                  <c:v>15.19</c:v>
                </c:pt>
                <c:pt idx="5">
                  <c:v>14.98</c:v>
                </c:pt>
                <c:pt idx="6">
                  <c:v>14.25</c:v>
                </c:pt>
                <c:pt idx="7">
                  <c:v>13.39</c:v>
                </c:pt>
                <c:pt idx="8">
                  <c:v>13.32</c:v>
                </c:pt>
                <c:pt idx="9">
                  <c:v>13.14</c:v>
                </c:pt>
                <c:pt idx="10">
                  <c:v>12.9</c:v>
                </c:pt>
                <c:pt idx="11">
                  <c:v>12.64</c:v>
                </c:pt>
                <c:pt idx="12">
                  <c:v>12.42</c:v>
                </c:pt>
                <c:pt idx="13">
                  <c:v>12.4</c:v>
                </c:pt>
                <c:pt idx="14">
                  <c:v>12.32</c:v>
                </c:pt>
                <c:pt idx="15">
                  <c:v>12.25</c:v>
                </c:pt>
                <c:pt idx="16">
                  <c:v>12.06</c:v>
                </c:pt>
                <c:pt idx="17">
                  <c:v>12.02</c:v>
                </c:pt>
                <c:pt idx="18">
                  <c:v>12</c:v>
                </c:pt>
                <c:pt idx="19">
                  <c:v>11.93</c:v>
                </c:pt>
                <c:pt idx="20">
                  <c:v>11.87</c:v>
                </c:pt>
                <c:pt idx="21">
                  <c:v>11.77</c:v>
                </c:pt>
                <c:pt idx="22">
                  <c:v>11.73</c:v>
                </c:pt>
                <c:pt idx="23">
                  <c:v>11.7</c:v>
                </c:pt>
                <c:pt idx="24">
                  <c:v>11.68</c:v>
                </c:pt>
                <c:pt idx="25">
                  <c:v>11.45</c:v>
                </c:pt>
                <c:pt idx="26">
                  <c:v>10.93</c:v>
                </c:pt>
                <c:pt idx="27">
                  <c:v>10.91</c:v>
                </c:pt>
                <c:pt idx="28">
                  <c:v>10.89</c:v>
                </c:pt>
                <c:pt idx="29">
                  <c:v>10.84</c:v>
                </c:pt>
                <c:pt idx="30">
                  <c:v>10.71</c:v>
                </c:pt>
                <c:pt idx="31">
                  <c:v>10.66</c:v>
                </c:pt>
                <c:pt idx="32">
                  <c:v>10.26</c:v>
                </c:pt>
                <c:pt idx="33">
                  <c:v>10.210000000000001</c:v>
                </c:pt>
                <c:pt idx="34">
                  <c:v>10.1</c:v>
                </c:pt>
                <c:pt idx="35">
                  <c:v>10.02</c:v>
                </c:pt>
                <c:pt idx="36">
                  <c:v>9.86</c:v>
                </c:pt>
                <c:pt idx="37">
                  <c:v>9.81</c:v>
                </c:pt>
                <c:pt idx="38">
                  <c:v>9.48</c:v>
                </c:pt>
                <c:pt idx="39">
                  <c:v>9.3699999999999992</c:v>
                </c:pt>
                <c:pt idx="40">
                  <c:v>9.14</c:v>
                </c:pt>
                <c:pt idx="41">
                  <c:v>9.1300000000000008</c:v>
                </c:pt>
                <c:pt idx="42">
                  <c:v>9.07</c:v>
                </c:pt>
                <c:pt idx="43">
                  <c:v>8.93</c:v>
                </c:pt>
                <c:pt idx="44">
                  <c:v>8.92</c:v>
                </c:pt>
                <c:pt idx="45">
                  <c:v>8.35</c:v>
                </c:pt>
                <c:pt idx="46">
                  <c:v>8.19</c:v>
                </c:pt>
                <c:pt idx="47">
                  <c:v>8.1</c:v>
                </c:pt>
                <c:pt idx="48">
                  <c:v>7.85</c:v>
                </c:pt>
                <c:pt idx="49">
                  <c:v>7.84</c:v>
                </c:pt>
                <c:pt idx="50">
                  <c:v>7.67</c:v>
                </c:pt>
                <c:pt idx="51">
                  <c:v>7.59</c:v>
                </c:pt>
                <c:pt idx="52">
                  <c:v>7.45</c:v>
                </c:pt>
                <c:pt idx="53">
                  <c:v>7.26</c:v>
                </c:pt>
                <c:pt idx="54">
                  <c:v>7.17</c:v>
                </c:pt>
                <c:pt idx="55">
                  <c:v>7.15</c:v>
                </c:pt>
                <c:pt idx="56">
                  <c:v>6.7</c:v>
                </c:pt>
                <c:pt idx="57">
                  <c:v>6.29</c:v>
                </c:pt>
                <c:pt idx="58">
                  <c:v>6.14</c:v>
                </c:pt>
                <c:pt idx="59">
                  <c:v>5.39</c:v>
                </c:pt>
                <c:pt idx="60">
                  <c:v>5.15</c:v>
                </c:pt>
                <c:pt idx="61">
                  <c:v>5.1100000000000003</c:v>
                </c:pt>
                <c:pt idx="62">
                  <c:v>5.08</c:v>
                </c:pt>
                <c:pt idx="63">
                  <c:v>4.88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C-4DB1-A9C0-3554A8F1B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5903616"/>
        <c:axId val="1705904448"/>
      </c:barChart>
      <c:catAx>
        <c:axId val="17059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705904448"/>
        <c:crosses val="autoZero"/>
        <c:auto val="1"/>
        <c:lblAlgn val="ctr"/>
        <c:lblOffset val="100"/>
        <c:noMultiLvlLbl val="0"/>
      </c:catAx>
      <c:valAx>
        <c:axId val="170590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B Nazanin" panose="00000400000000000000" pitchFamily="2" charset="-78"/>
              </a:defRPr>
            </a:pPr>
            <a:endParaRPr lang="en-US"/>
          </a:p>
        </c:txPr>
        <c:crossAx val="17059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cs typeface="B Nazanin" panose="00000400000000000000" pitchFamily="2" charset="-78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en-US" sz="3600" dirty="0"/>
              <a:t>MMR(2023)</a:t>
            </a:r>
          </a:p>
        </c:rich>
      </c:tx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'بروز رسانی MMR - امرو'!$C$35</c:f>
              <c:strCache>
                <c:ptCount val="1"/>
                <c:pt idx="0">
                  <c:v>MMR2023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648809156526101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4-4EFA-AEAE-721B1F50501A}"/>
                </c:ext>
              </c:extLst>
            </c:dLbl>
            <c:dLbl>
              <c:idx val="1"/>
              <c:layout>
                <c:manualLayout>
                  <c:x val="-1.2195437502469509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4-4EFA-AEAE-721B1F50501A}"/>
                </c:ext>
              </c:extLst>
            </c:dLbl>
            <c:dLbl>
              <c:idx val="2"/>
              <c:layout>
                <c:manualLayout>
                  <c:x val="-2.1076925928036866E-2"/>
                  <c:y val="-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4-4EFA-AEAE-721B1F50501A}"/>
                </c:ext>
              </c:extLst>
            </c:dLbl>
            <c:dLbl>
              <c:idx val="3"/>
              <c:layout>
                <c:manualLayout>
                  <c:x val="-2.7738042247212383E-2"/>
                  <c:y val="-6.01851851851852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4-4EFA-AEAE-721B1F50501A}"/>
                </c:ext>
              </c:extLst>
            </c:dLbl>
            <c:dLbl>
              <c:idx val="4"/>
              <c:layout>
                <c:manualLayout>
                  <c:x val="-2.7738042247212383E-2"/>
                  <c:y val="-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4-4EFA-AEAE-721B1F50501A}"/>
                </c:ext>
              </c:extLst>
            </c:dLbl>
            <c:dLbl>
              <c:idx val="5"/>
              <c:layout>
                <c:manualLayout>
                  <c:x val="-2.7738042247212383E-2"/>
                  <c:y val="-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A4-4EFA-AEAE-721B1F50501A}"/>
                </c:ext>
              </c:extLst>
            </c:dLbl>
            <c:dLbl>
              <c:idx val="6"/>
              <c:layout>
                <c:manualLayout>
                  <c:x val="-2.7738042247212383E-2"/>
                  <c:y val="-6.9444444444444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A4-4EFA-AEAE-721B1F50501A}"/>
                </c:ext>
              </c:extLst>
            </c:dLbl>
            <c:dLbl>
              <c:idx val="7"/>
              <c:layout>
                <c:manualLayout>
                  <c:x val="-2.5517670140820545E-2"/>
                  <c:y val="-8.7962962962963048E-2"/>
                </c:manualLayout>
              </c:layout>
              <c:spPr>
                <a:solidFill>
                  <a:schemeClr val="bg1"/>
                </a:solidFill>
                <a:ln>
                  <a:solidFill>
                    <a:srgbClr val="FFC000"/>
                  </a:solidFill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A4-4EFA-AEAE-721B1F50501A}"/>
                </c:ext>
              </c:extLst>
            </c:dLbl>
            <c:dLbl>
              <c:idx val="8"/>
              <c:layout>
                <c:manualLayout>
                  <c:x val="-2.5517670140820545E-2"/>
                  <c:y val="-5.5555555555555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A4-4EFA-AEAE-721B1F50501A}"/>
                </c:ext>
              </c:extLst>
            </c:dLbl>
            <c:dLbl>
              <c:idx val="9"/>
              <c:layout>
                <c:manualLayout>
                  <c:x val="-2.7738042247212383E-2"/>
                  <c:y val="-7.87037037037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0A4-4EFA-AEAE-721B1F50501A}"/>
                </c:ext>
              </c:extLst>
            </c:dLbl>
            <c:dLbl>
              <c:idx val="10"/>
              <c:layout>
                <c:manualLayout>
                  <c:x val="-2.7738042247212383E-2"/>
                  <c:y val="-9.2592592592592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0A4-4EFA-AEAE-721B1F50501A}"/>
                </c:ext>
              </c:extLst>
            </c:dLbl>
            <c:dLbl>
              <c:idx val="11"/>
              <c:layout>
                <c:manualLayout>
                  <c:x val="-2.7738042247212383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0A4-4EFA-AEAE-721B1F50501A}"/>
                </c:ext>
              </c:extLst>
            </c:dLbl>
            <c:dLbl>
              <c:idx val="12"/>
              <c:layout>
                <c:manualLayout>
                  <c:x val="-3.6619530672779822E-2"/>
                  <c:y val="-8.3333333333333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A4-4EFA-AEAE-721B1F50501A}"/>
                </c:ext>
              </c:extLst>
            </c:dLbl>
            <c:dLbl>
              <c:idx val="13"/>
              <c:layout>
                <c:manualLayout>
                  <c:x val="-4.1060274885563498E-2"/>
                  <c:y val="-5.55555555555556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0A4-4EFA-AEAE-721B1F50501A}"/>
                </c:ext>
              </c:extLst>
            </c:dLbl>
            <c:dLbl>
              <c:idx val="14"/>
              <c:layout>
                <c:manualLayout>
                  <c:x val="-2.7738042247212467E-2"/>
                  <c:y val="-6.01851851851851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0A4-4EFA-AEAE-721B1F50501A}"/>
                </c:ext>
              </c:extLst>
            </c:dLbl>
            <c:dLbl>
              <c:idx val="15"/>
              <c:layout>
                <c:manualLayout>
                  <c:x val="-3.2178786459996146E-2"/>
                  <c:y val="-9.72222222222222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0A4-4EFA-AEAE-721B1F50501A}"/>
                </c:ext>
              </c:extLst>
            </c:dLbl>
            <c:dLbl>
              <c:idx val="16"/>
              <c:layout>
                <c:manualLayout>
                  <c:x val="-2.7738042247212304E-2"/>
                  <c:y val="-0.11111111111111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0A4-4EFA-AEAE-721B1F50501A}"/>
                </c:ext>
              </c:extLst>
            </c:dLbl>
            <c:dLbl>
              <c:idx val="17"/>
              <c:layout>
                <c:manualLayout>
                  <c:x val="-2.7738042247212547E-2"/>
                  <c:y val="-0.1018518518518518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0A4-4EFA-AEAE-721B1F50501A}"/>
                </c:ext>
              </c:extLst>
            </c:dLbl>
            <c:dLbl>
              <c:idx val="18"/>
              <c:layout>
                <c:manualLayout>
                  <c:x val="-3.6619530672779906E-2"/>
                  <c:y val="-0.1759259259259260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F0A4-4EFA-AEAE-721B1F50501A}"/>
                </c:ext>
              </c:extLst>
            </c:dLbl>
            <c:dLbl>
              <c:idx val="19"/>
              <c:layout>
                <c:manualLayout>
                  <c:x val="-3.8839902779171584E-2"/>
                  <c:y val="-0.1620370370370370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0A4-4EFA-AEAE-721B1F50501A}"/>
                </c:ext>
              </c:extLst>
            </c:dLbl>
            <c:dLbl>
              <c:idx val="20"/>
              <c:layout>
                <c:manualLayout>
                  <c:x val="-2.7738042247212383E-2"/>
                  <c:y val="-0.1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F0A4-4EFA-AEAE-721B1F50501A}"/>
                </c:ext>
              </c:extLst>
            </c:dLbl>
            <c:dLbl>
              <c:idx val="21"/>
              <c:layout>
                <c:manualLayout>
                  <c:x val="-3.4399158566387901E-2"/>
                  <c:y val="-0.1203703703703703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0A4-4EFA-AEAE-721B1F50501A}"/>
                </c:ext>
              </c:extLst>
            </c:dLbl>
            <c:dLbl>
              <c:idx val="22"/>
              <c:layout>
                <c:manualLayout>
                  <c:x val="-2.7738042247212547E-2"/>
                  <c:y val="-8.3333333333333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F0A4-4EFA-AEAE-721B1F5050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'بروز رسانی MMR - امرو'!$B$36:$B$58</c:f>
              <c:strCache>
                <c:ptCount val="23"/>
                <c:pt idx="0">
                  <c:v>امارات</c:v>
                </c:pt>
                <c:pt idx="1">
                  <c:v>قطر</c:v>
                </c:pt>
                <c:pt idx="2">
                  <c:v>عربستان </c:v>
                </c:pt>
                <c:pt idx="3">
                  <c:v>کویت </c:v>
                </c:pt>
                <c:pt idx="4">
                  <c:v>عمان</c:v>
                </c:pt>
                <c:pt idx="5">
                  <c:v>لبنان</c:v>
                </c:pt>
                <c:pt idx="6">
                  <c:v>فلسطین</c:v>
                </c:pt>
                <c:pt idx="7">
                  <c:v>ایران </c:v>
                </c:pt>
                <c:pt idx="8">
                  <c:v>مصر</c:v>
                </c:pt>
                <c:pt idx="9">
                  <c:v>بحرین</c:v>
                </c:pt>
                <c:pt idx="10">
                  <c:v>سوریه</c:v>
                </c:pt>
                <c:pt idx="11">
                  <c:v>اردن</c:v>
                </c:pt>
                <c:pt idx="12">
                  <c:v>تونس</c:v>
                </c:pt>
                <c:pt idx="13">
                  <c:v>لیبی</c:v>
                </c:pt>
                <c:pt idx="14">
                  <c:v>عراق</c:v>
                </c:pt>
                <c:pt idx="15">
                  <c:v>مراکش </c:v>
                </c:pt>
                <c:pt idx="16">
                  <c:v>یمن</c:v>
                </c:pt>
                <c:pt idx="17">
                  <c:v>پاکستان</c:v>
                </c:pt>
                <c:pt idx="18">
                  <c:v>جیبوتی</c:v>
                </c:pt>
                <c:pt idx="19">
                  <c:v>سودان</c:v>
                </c:pt>
                <c:pt idx="20">
                  <c:v>افغانستان</c:v>
                </c:pt>
                <c:pt idx="21">
                  <c:v>سومالی</c:v>
                </c:pt>
                <c:pt idx="22">
                  <c:v>سودان جنوبی</c:v>
                </c:pt>
              </c:strCache>
            </c:strRef>
          </c:cat>
          <c:val>
            <c:numRef>
              <c:f>'بروز رسانی MMR - امرو'!$C$36:$C$58</c:f>
              <c:numCache>
                <c:formatCode>General</c:formatCode>
                <c:ptCount val="23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8</c:v>
                </c:pt>
                <c:pt idx="4">
                  <c:v>13</c:v>
                </c:pt>
                <c:pt idx="5">
                  <c:v>15</c:v>
                </c:pt>
                <c:pt idx="6">
                  <c:v>16</c:v>
                </c:pt>
                <c:pt idx="7">
                  <c:v>16</c:v>
                </c:pt>
                <c:pt idx="8">
                  <c:v>17</c:v>
                </c:pt>
                <c:pt idx="9">
                  <c:v>17</c:v>
                </c:pt>
                <c:pt idx="10">
                  <c:v>20</c:v>
                </c:pt>
                <c:pt idx="11">
                  <c:v>31</c:v>
                </c:pt>
                <c:pt idx="12">
                  <c:v>36</c:v>
                </c:pt>
                <c:pt idx="13">
                  <c:v>59</c:v>
                </c:pt>
                <c:pt idx="14">
                  <c:v>66</c:v>
                </c:pt>
                <c:pt idx="15">
                  <c:v>70</c:v>
                </c:pt>
                <c:pt idx="16">
                  <c:v>118</c:v>
                </c:pt>
                <c:pt idx="17">
                  <c:v>155</c:v>
                </c:pt>
                <c:pt idx="18">
                  <c:v>162</c:v>
                </c:pt>
                <c:pt idx="19">
                  <c:v>256</c:v>
                </c:pt>
                <c:pt idx="20">
                  <c:v>521</c:v>
                </c:pt>
                <c:pt idx="21">
                  <c:v>563</c:v>
                </c:pt>
                <c:pt idx="22">
                  <c:v>692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F0A4-4EFA-AEAE-721B1F5050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404195312"/>
        <c:axId val="404198056"/>
      </c:lineChart>
      <c:catAx>
        <c:axId val="40419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8056"/>
        <c:crosses val="autoZero"/>
        <c:auto val="1"/>
        <c:lblAlgn val="ctr"/>
        <c:lblOffset val="100"/>
        <c:noMultiLvlLbl val="0"/>
      </c:catAx>
      <c:valAx>
        <c:axId val="404198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4195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a-IR" sz="1100">
                <a:cs typeface="B Titr" panose="00000700000000000000" pitchFamily="2" charset="-78"/>
              </a:rPr>
              <a:t>رتبه دانشگاهها</a:t>
            </a:r>
            <a:r>
              <a:rPr lang="fa-IR" sz="1100" baseline="0">
                <a:cs typeface="B Titr" panose="00000700000000000000" pitchFamily="2" charset="-78"/>
              </a:rPr>
              <a:t> (1403-1399)</a:t>
            </a:r>
            <a:r>
              <a:rPr lang="en-US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MMR</a:t>
            </a:r>
            <a:endParaRPr lang="fa-IR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solidFill>
            <a:schemeClr val="accent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a-IR"/>
        </a:p>
      </c:txPr>
    </c:title>
    <c:autoTitleDeleted val="0"/>
    <c:plotArea>
      <c:layout>
        <c:manualLayout>
          <c:layoutTarget val="inner"/>
          <c:xMode val="edge"/>
          <c:yMode val="edge"/>
          <c:x val="6.604246771711933E-2"/>
          <c:y val="0.21910359434653767"/>
          <c:w val="0.91461273681168043"/>
          <c:h val="0.46562189435058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'اصلاحیه mmr -5 ساله با گرافیک '!$B$1</c:f>
              <c:strCache>
                <c:ptCount val="1"/>
                <c:pt idx="0">
                  <c:v>نسبت مرگ به موالید 5 ساله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BA-4C8E-8A1F-C74B7BA70343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BA-4C8E-8A1F-C74B7BA70343}"/>
              </c:ext>
            </c:extLst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A-4C8E-8A1F-C74B7BA7034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ABA-4C8E-8A1F-C74B7BA70343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ABA-4C8E-8A1F-C74B7BA70343}"/>
              </c:ext>
            </c:extLst>
          </c:dPt>
          <c:dPt>
            <c:idx val="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BA-4C8E-8A1F-C74B7BA70343}"/>
              </c:ext>
            </c:extLst>
          </c:dPt>
          <c:dPt>
            <c:idx val="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ABA-4C8E-8A1F-C74B7BA70343}"/>
              </c:ext>
            </c:extLst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ABA-4C8E-8A1F-C74B7BA70343}"/>
              </c:ext>
            </c:extLst>
          </c:dPt>
          <c:dPt>
            <c:idx val="1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0ABA-4C8E-8A1F-C74B7BA70343}"/>
              </c:ext>
            </c:extLst>
          </c:dPt>
          <c:dPt>
            <c:idx val="1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0ABA-4C8E-8A1F-C74B7BA70343}"/>
              </c:ext>
            </c:extLst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0ABA-4C8E-8A1F-C74B7BA70343}"/>
              </c:ext>
            </c:extLst>
          </c:dPt>
          <c:dPt>
            <c:idx val="1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0ABA-4C8E-8A1F-C74B7BA70343}"/>
              </c:ext>
            </c:extLst>
          </c:dPt>
          <c:dPt>
            <c:idx val="1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0ABA-4C8E-8A1F-C74B7BA70343}"/>
              </c:ext>
            </c:extLst>
          </c:dPt>
          <c:dPt>
            <c:idx val="1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0ABA-4C8E-8A1F-C74B7BA70343}"/>
              </c:ext>
            </c:extLst>
          </c:dPt>
          <c:dPt>
            <c:idx val="1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ABA-4C8E-8A1F-C74B7BA70343}"/>
              </c:ext>
            </c:extLst>
          </c:dPt>
          <c:dPt>
            <c:idx val="1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ABA-4C8E-8A1F-C74B7BA70343}"/>
              </c:ext>
            </c:extLst>
          </c:dPt>
          <c:dPt>
            <c:idx val="1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0ABA-4C8E-8A1F-C74B7BA70343}"/>
              </c:ext>
            </c:extLst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0ABA-4C8E-8A1F-C74B7BA70343}"/>
              </c:ext>
            </c:extLst>
          </c:dPt>
          <c:dPt>
            <c:idx val="2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0ABA-4C8E-8A1F-C74B7BA70343}"/>
              </c:ext>
            </c:extLst>
          </c:dPt>
          <c:dPt>
            <c:idx val="2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0ABA-4C8E-8A1F-C74B7BA70343}"/>
              </c:ext>
            </c:extLst>
          </c:dPt>
          <c:dPt>
            <c:idx val="2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0ABA-4C8E-8A1F-C74B7BA70343}"/>
              </c:ext>
            </c:extLst>
          </c:dPt>
          <c:dPt>
            <c:idx val="2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0ABA-4C8E-8A1F-C74B7BA70343}"/>
              </c:ext>
            </c:extLst>
          </c:dPt>
          <c:dPt>
            <c:idx val="2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0ABA-4C8E-8A1F-C74B7BA70343}"/>
              </c:ext>
            </c:extLst>
          </c:dPt>
          <c:dPt>
            <c:idx val="2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0ABA-4C8E-8A1F-C74B7BA70343}"/>
              </c:ext>
            </c:extLst>
          </c:dPt>
          <c:dPt>
            <c:idx val="27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0ABA-4C8E-8A1F-C74B7BA70343}"/>
              </c:ext>
            </c:extLst>
          </c:dPt>
          <c:dPt>
            <c:idx val="28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0ABA-4C8E-8A1F-C74B7BA70343}"/>
              </c:ext>
            </c:extLst>
          </c:dPt>
          <c:dPt>
            <c:idx val="29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0ABA-4C8E-8A1F-C74B7BA70343}"/>
              </c:ext>
            </c:extLst>
          </c:dPt>
          <c:dPt>
            <c:idx val="3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0ABA-4C8E-8A1F-C74B7BA70343}"/>
              </c:ext>
            </c:extLst>
          </c:dPt>
          <c:dPt>
            <c:idx val="3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0ABA-4C8E-8A1F-C74B7BA70343}"/>
              </c:ext>
            </c:extLst>
          </c:dPt>
          <c:dPt>
            <c:idx val="3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0ABA-4C8E-8A1F-C74B7BA70343}"/>
              </c:ext>
            </c:extLst>
          </c:dPt>
          <c:dPt>
            <c:idx val="3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0ABA-4C8E-8A1F-C74B7BA70343}"/>
              </c:ext>
            </c:extLst>
          </c:dPt>
          <c:dPt>
            <c:idx val="3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0ABA-4C8E-8A1F-C74B7BA70343}"/>
              </c:ext>
            </c:extLst>
          </c:dPt>
          <c:dPt>
            <c:idx val="35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0ABA-4C8E-8A1F-C74B7BA70343}"/>
              </c:ext>
            </c:extLst>
          </c:dPt>
          <c:dPt>
            <c:idx val="3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0ABA-4C8E-8A1F-C74B7BA70343}"/>
              </c:ext>
            </c:extLst>
          </c:dPt>
          <c:dPt>
            <c:idx val="3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0ABA-4C8E-8A1F-C74B7BA70343}"/>
              </c:ext>
            </c:extLst>
          </c:dPt>
          <c:dPt>
            <c:idx val="3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0ABA-4C8E-8A1F-C74B7BA70343}"/>
              </c:ext>
            </c:extLst>
          </c:dPt>
          <c:dPt>
            <c:idx val="4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0ABA-4C8E-8A1F-C74B7BA70343}"/>
              </c:ext>
            </c:extLst>
          </c:dPt>
          <c:dPt>
            <c:idx val="4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0ABA-4C8E-8A1F-C74B7BA70343}"/>
              </c:ext>
            </c:extLst>
          </c:dPt>
          <c:dPt>
            <c:idx val="4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0ABA-4C8E-8A1F-C74B7BA70343}"/>
              </c:ext>
            </c:extLst>
          </c:dPt>
          <c:dPt>
            <c:idx val="4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0ABA-4C8E-8A1F-C74B7BA70343}"/>
              </c:ext>
            </c:extLst>
          </c:dPt>
          <c:dPt>
            <c:idx val="4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0ABA-4C8E-8A1F-C74B7BA70343}"/>
              </c:ext>
            </c:extLst>
          </c:dPt>
          <c:dPt>
            <c:idx val="4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0ABA-4C8E-8A1F-C74B7BA70343}"/>
              </c:ext>
            </c:extLst>
          </c:dPt>
          <c:dPt>
            <c:idx val="4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0ABA-4C8E-8A1F-C74B7BA70343}"/>
              </c:ext>
            </c:extLst>
          </c:dPt>
          <c:dPt>
            <c:idx val="4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0ABA-4C8E-8A1F-C74B7BA70343}"/>
              </c:ext>
            </c:extLst>
          </c:dPt>
          <c:dPt>
            <c:idx val="4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0ABA-4C8E-8A1F-C74B7BA70343}"/>
              </c:ext>
            </c:extLst>
          </c:dPt>
          <c:dPt>
            <c:idx val="4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0ABA-4C8E-8A1F-C74B7BA70343}"/>
              </c:ext>
            </c:extLst>
          </c:dPt>
          <c:dPt>
            <c:idx val="5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0ABA-4C8E-8A1F-C74B7BA70343}"/>
              </c:ext>
            </c:extLst>
          </c:dPt>
          <c:dPt>
            <c:idx val="5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0ABA-4C8E-8A1F-C74B7BA70343}"/>
              </c:ext>
            </c:extLst>
          </c:dPt>
          <c:dPt>
            <c:idx val="5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0ABA-4C8E-8A1F-C74B7BA70343}"/>
              </c:ext>
            </c:extLst>
          </c:dPt>
          <c:dPt>
            <c:idx val="5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0ABA-4C8E-8A1F-C74B7BA70343}"/>
              </c:ext>
            </c:extLst>
          </c:dPt>
          <c:dPt>
            <c:idx val="5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0ABA-4C8E-8A1F-C74B7BA70343}"/>
              </c:ext>
            </c:extLst>
          </c:dPt>
          <c:dPt>
            <c:idx val="5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0ABA-4C8E-8A1F-C74B7BA70343}"/>
              </c:ext>
            </c:extLst>
          </c:dPt>
          <c:dPt>
            <c:idx val="5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0ABA-4C8E-8A1F-C74B7BA70343}"/>
              </c:ext>
            </c:extLst>
          </c:dPt>
          <c:dPt>
            <c:idx val="5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0ABA-4C8E-8A1F-C74B7BA70343}"/>
              </c:ext>
            </c:extLst>
          </c:dPt>
          <c:dPt>
            <c:idx val="5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D-0ABA-4C8E-8A1F-C74B7BA70343}"/>
              </c:ext>
            </c:extLst>
          </c:dPt>
          <c:dPt>
            <c:idx val="5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F-0ABA-4C8E-8A1F-C74B7BA70343}"/>
              </c:ext>
            </c:extLst>
          </c:dPt>
          <c:dPt>
            <c:idx val="6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1-0ABA-4C8E-8A1F-C74B7BA70343}"/>
              </c:ext>
            </c:extLst>
          </c:dPt>
          <c:dPt>
            <c:idx val="6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3-0ABA-4C8E-8A1F-C74B7BA70343}"/>
              </c:ext>
            </c:extLst>
          </c:dPt>
          <c:dPt>
            <c:idx val="6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75-0ABA-4C8E-8A1F-C74B7BA70343}"/>
              </c:ext>
            </c:extLst>
          </c:dPt>
          <c:cat>
            <c:strRef>
              <c:f>'اصلاحیه mmr -5 ساله با گرافیک '!$A$2:$A$64</c:f>
              <c:strCache>
                <c:ptCount val="63"/>
                <c:pt idx="0">
                  <c:v> سراب</c:v>
                </c:pt>
                <c:pt idx="1">
                  <c:v>گراش</c:v>
                </c:pt>
                <c:pt idx="2">
                  <c:v>خمین</c:v>
                </c:pt>
                <c:pt idx="3">
                  <c:v>رفسنجان</c:v>
                </c:pt>
                <c:pt idx="4">
                  <c:v>گناباد</c:v>
                </c:pt>
                <c:pt idx="5">
                  <c:v>مراغه</c:v>
                </c:pt>
                <c:pt idx="6">
                  <c:v>شاهرود</c:v>
                </c:pt>
                <c:pt idx="7">
                  <c:v>خراسان شمالی</c:v>
                </c:pt>
                <c:pt idx="8">
                  <c:v>جهرم</c:v>
                </c:pt>
                <c:pt idx="9">
                  <c:v>اسدآباد</c:v>
                </c:pt>
                <c:pt idx="10">
                  <c:v>کاشان</c:v>
                </c:pt>
                <c:pt idx="11">
                  <c:v>بابل</c:v>
                </c:pt>
                <c:pt idx="12">
                  <c:v>خراسان جنوبی</c:v>
                </c:pt>
                <c:pt idx="13">
                  <c:v>اصفهان</c:v>
                </c:pt>
                <c:pt idx="14">
                  <c:v>کردستان</c:v>
                </c:pt>
                <c:pt idx="15">
                  <c:v>فارس</c:v>
                </c:pt>
                <c:pt idx="16">
                  <c:v>ایلام</c:v>
                </c:pt>
                <c:pt idx="17">
                  <c:v>زنجان</c:v>
                </c:pt>
                <c:pt idx="18">
                  <c:v>اسفراین</c:v>
                </c:pt>
                <c:pt idx="19">
                  <c:v>مرکزی</c:v>
                </c:pt>
                <c:pt idx="20">
                  <c:v>خوی</c:v>
                </c:pt>
                <c:pt idx="21">
                  <c:v>چهارمحال بختیاری</c:v>
                </c:pt>
                <c:pt idx="22">
                  <c:v>آذربايجان غربي</c:v>
                </c:pt>
                <c:pt idx="23">
                  <c:v>سبزوار</c:v>
                </c:pt>
                <c:pt idx="24">
                  <c:v>لرستان</c:v>
                </c:pt>
                <c:pt idx="25">
                  <c:v>گلستان</c:v>
                </c:pt>
                <c:pt idx="26">
                  <c:v>کهکیلویه وبویراحمد</c:v>
                </c:pt>
                <c:pt idx="27">
                  <c:v>شوشتر</c:v>
                </c:pt>
                <c:pt idx="28">
                  <c:v>قم</c:v>
                </c:pt>
                <c:pt idx="29">
                  <c:v>اردبیل</c:v>
                </c:pt>
                <c:pt idx="30">
                  <c:v>آذربايجان شرقي</c:v>
                </c:pt>
                <c:pt idx="31">
                  <c:v>لارستان</c:v>
                </c:pt>
                <c:pt idx="32">
                  <c:v>همدان</c:v>
                </c:pt>
                <c:pt idx="33">
                  <c:v>تهران(شهید بهشتی،تهران)</c:v>
                </c:pt>
                <c:pt idx="34">
                  <c:v>یزد</c:v>
                </c:pt>
                <c:pt idx="35">
                  <c:v>خراسان رضوی</c:v>
                </c:pt>
                <c:pt idx="36">
                  <c:v>هرمزگان</c:v>
                </c:pt>
                <c:pt idx="37">
                  <c:v>کل کشور </c:v>
                </c:pt>
                <c:pt idx="38">
                  <c:v>خوزستان</c:v>
                </c:pt>
                <c:pt idx="39">
                  <c:v>کرمانشاه</c:v>
                </c:pt>
                <c:pt idx="40">
                  <c:v>کرمان</c:v>
                </c:pt>
                <c:pt idx="41">
                  <c:v>گیلان</c:v>
                </c:pt>
                <c:pt idx="42">
                  <c:v>نیشابور</c:v>
                </c:pt>
                <c:pt idx="43">
                  <c:v>تربت حیدریه</c:v>
                </c:pt>
                <c:pt idx="44">
                  <c:v>بم</c:v>
                </c:pt>
                <c:pt idx="45">
                  <c:v>دزفول</c:v>
                </c:pt>
                <c:pt idx="46">
                  <c:v>سیرجان</c:v>
                </c:pt>
                <c:pt idx="47">
                  <c:v>مازندران</c:v>
                </c:pt>
                <c:pt idx="48">
                  <c:v>ساوه</c:v>
                </c:pt>
                <c:pt idx="49">
                  <c:v>قزوین</c:v>
                </c:pt>
                <c:pt idx="50">
                  <c:v>زابل</c:v>
                </c:pt>
                <c:pt idx="51">
                  <c:v>بهبهان</c:v>
                </c:pt>
                <c:pt idx="52">
                  <c:v>فسا</c:v>
                </c:pt>
                <c:pt idx="53">
                  <c:v>ایرانشهر</c:v>
                </c:pt>
                <c:pt idx="54">
                  <c:v>تربت جام </c:v>
                </c:pt>
                <c:pt idx="55">
                  <c:v>سیستان وبلوچستان</c:v>
                </c:pt>
                <c:pt idx="56">
                  <c:v>کرج</c:v>
                </c:pt>
                <c:pt idx="57">
                  <c:v>چابهار</c:v>
                </c:pt>
                <c:pt idx="58">
                  <c:v>جیرفت</c:v>
                </c:pt>
                <c:pt idx="59">
                  <c:v>آبادان</c:v>
                </c:pt>
                <c:pt idx="60">
                  <c:v>سمنان</c:v>
                </c:pt>
                <c:pt idx="61">
                  <c:v>بوشهر</c:v>
                </c:pt>
                <c:pt idx="62">
                  <c:v>خلخال</c:v>
                </c:pt>
              </c:strCache>
            </c:strRef>
          </c:cat>
          <c:val>
            <c:numRef>
              <c:f>'اصلاحیه mmr -5 ساله با گرافیک '!$B$2:$B$64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9.6999999999999993</c:v>
                </c:pt>
                <c:pt idx="4">
                  <c:v>9.9</c:v>
                </c:pt>
                <c:pt idx="5">
                  <c:v>12.1</c:v>
                </c:pt>
                <c:pt idx="6">
                  <c:v>13.2</c:v>
                </c:pt>
                <c:pt idx="7">
                  <c:v>13.6</c:v>
                </c:pt>
                <c:pt idx="8">
                  <c:v>14.3</c:v>
                </c:pt>
                <c:pt idx="9">
                  <c:v>16.5</c:v>
                </c:pt>
                <c:pt idx="10">
                  <c:v>19.100000000000001</c:v>
                </c:pt>
                <c:pt idx="11">
                  <c:v>20.8</c:v>
                </c:pt>
                <c:pt idx="12">
                  <c:v>21.4</c:v>
                </c:pt>
                <c:pt idx="13">
                  <c:v>22.6</c:v>
                </c:pt>
                <c:pt idx="14">
                  <c:v>22.9</c:v>
                </c:pt>
                <c:pt idx="15">
                  <c:v>24</c:v>
                </c:pt>
                <c:pt idx="16">
                  <c:v>25.1</c:v>
                </c:pt>
                <c:pt idx="17">
                  <c:v>25.1</c:v>
                </c:pt>
                <c:pt idx="18">
                  <c:v>26</c:v>
                </c:pt>
                <c:pt idx="19">
                  <c:v>26.3</c:v>
                </c:pt>
                <c:pt idx="20">
                  <c:v>26.7</c:v>
                </c:pt>
                <c:pt idx="21">
                  <c:v>27.2</c:v>
                </c:pt>
                <c:pt idx="22">
                  <c:v>28.94</c:v>
                </c:pt>
                <c:pt idx="23">
                  <c:v>29</c:v>
                </c:pt>
                <c:pt idx="24">
                  <c:v>29.3</c:v>
                </c:pt>
                <c:pt idx="25">
                  <c:v>29.65</c:v>
                </c:pt>
                <c:pt idx="26">
                  <c:v>29.7</c:v>
                </c:pt>
                <c:pt idx="27">
                  <c:v>30</c:v>
                </c:pt>
                <c:pt idx="28">
                  <c:v>30.4</c:v>
                </c:pt>
                <c:pt idx="29">
                  <c:v>31</c:v>
                </c:pt>
                <c:pt idx="30">
                  <c:v>32</c:v>
                </c:pt>
                <c:pt idx="31">
                  <c:v>32.299999999999997</c:v>
                </c:pt>
                <c:pt idx="32">
                  <c:v>32.6</c:v>
                </c:pt>
                <c:pt idx="33">
                  <c:v>32.6</c:v>
                </c:pt>
                <c:pt idx="34">
                  <c:v>32.9</c:v>
                </c:pt>
                <c:pt idx="35">
                  <c:v>33.4</c:v>
                </c:pt>
                <c:pt idx="36">
                  <c:v>33.5</c:v>
                </c:pt>
                <c:pt idx="37">
                  <c:v>33.5</c:v>
                </c:pt>
                <c:pt idx="38">
                  <c:v>33.6</c:v>
                </c:pt>
                <c:pt idx="39">
                  <c:v>33.6</c:v>
                </c:pt>
                <c:pt idx="40">
                  <c:v>35.299999999999997</c:v>
                </c:pt>
                <c:pt idx="41">
                  <c:v>35.299999999999997</c:v>
                </c:pt>
                <c:pt idx="42">
                  <c:v>35.9</c:v>
                </c:pt>
                <c:pt idx="43">
                  <c:v>36.799999999999997</c:v>
                </c:pt>
                <c:pt idx="44">
                  <c:v>37.200000000000003</c:v>
                </c:pt>
                <c:pt idx="45">
                  <c:v>37.4</c:v>
                </c:pt>
                <c:pt idx="46">
                  <c:v>37.6</c:v>
                </c:pt>
                <c:pt idx="47">
                  <c:v>37.6</c:v>
                </c:pt>
                <c:pt idx="48">
                  <c:v>37.6</c:v>
                </c:pt>
                <c:pt idx="49">
                  <c:v>37.9</c:v>
                </c:pt>
                <c:pt idx="50">
                  <c:v>38.5</c:v>
                </c:pt>
                <c:pt idx="51">
                  <c:v>40.9</c:v>
                </c:pt>
                <c:pt idx="52">
                  <c:v>42.4</c:v>
                </c:pt>
                <c:pt idx="53">
                  <c:v>45.3</c:v>
                </c:pt>
                <c:pt idx="54">
                  <c:v>46.4</c:v>
                </c:pt>
                <c:pt idx="55">
                  <c:v>48.1</c:v>
                </c:pt>
                <c:pt idx="56">
                  <c:v>50.5</c:v>
                </c:pt>
                <c:pt idx="57">
                  <c:v>50.8</c:v>
                </c:pt>
                <c:pt idx="58">
                  <c:v>54.8</c:v>
                </c:pt>
                <c:pt idx="59">
                  <c:v>55.9</c:v>
                </c:pt>
                <c:pt idx="60">
                  <c:v>59.4</c:v>
                </c:pt>
                <c:pt idx="61">
                  <c:v>62</c:v>
                </c:pt>
                <c:pt idx="62">
                  <c:v>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6-0ABA-4C8E-8A1F-C74B7BA703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7454432"/>
        <c:axId val="1197446112"/>
      </c:barChart>
      <c:catAx>
        <c:axId val="119745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446112"/>
        <c:crosses val="autoZero"/>
        <c:auto val="1"/>
        <c:lblAlgn val="ctr"/>
        <c:lblOffset val="100"/>
        <c:noMultiLvlLbl val="0"/>
      </c:catAx>
      <c:valAx>
        <c:axId val="119744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454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085577068823839E-2"/>
          <c:y val="0.13169704615652325"/>
          <c:w val="0.95873002576805555"/>
          <c:h val="0.65191232311430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میزان مرگ 1 تا 59 ماهه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5-4128-81A4-35C8D16B401D}"/>
              </c:ext>
            </c:extLst>
          </c:dPt>
          <c:dLbls>
            <c:dLbl>
              <c:idx val="2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5-4128-81A4-35C8D16B40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Sheet1!$A$2:$A$65</c:f>
              <c:strCache>
                <c:ptCount val="64"/>
                <c:pt idx="0">
                  <c:v>ایرانشهر</c:v>
                </c:pt>
                <c:pt idx="1">
                  <c:v>زاهدان</c:v>
                </c:pt>
                <c:pt idx="2">
                  <c:v>ساوه</c:v>
                </c:pt>
                <c:pt idx="3">
                  <c:v>لارستان</c:v>
                </c:pt>
                <c:pt idx="4">
                  <c:v>رفسنجان</c:v>
                </c:pt>
                <c:pt idx="5">
                  <c:v>تربت جام</c:v>
                </c:pt>
                <c:pt idx="6">
                  <c:v>زابل</c:v>
                </c:pt>
                <c:pt idx="7">
                  <c:v>جیرفت</c:v>
                </c:pt>
                <c:pt idx="8">
                  <c:v>دزفول</c:v>
                </c:pt>
                <c:pt idx="9">
                  <c:v>خلخال</c:v>
                </c:pt>
                <c:pt idx="10">
                  <c:v>سیرجان</c:v>
                </c:pt>
                <c:pt idx="11">
                  <c:v>بجنورد</c:v>
                </c:pt>
                <c:pt idx="12">
                  <c:v>یزد</c:v>
                </c:pt>
                <c:pt idx="13">
                  <c:v>سمنان</c:v>
                </c:pt>
                <c:pt idx="14">
                  <c:v>بم</c:v>
                </c:pt>
                <c:pt idx="15">
                  <c:v>کرمان</c:v>
                </c:pt>
                <c:pt idx="16">
                  <c:v>هرمزگان</c:v>
                </c:pt>
                <c:pt idx="17">
                  <c:v>بوشهر</c:v>
                </c:pt>
                <c:pt idx="18">
                  <c:v>قم</c:v>
                </c:pt>
                <c:pt idx="19">
                  <c:v>بیرجند</c:v>
                </c:pt>
                <c:pt idx="20">
                  <c:v>شهید بهشتی</c:v>
                </c:pt>
                <c:pt idx="21">
                  <c:v>آبادان</c:v>
                </c:pt>
                <c:pt idx="22">
                  <c:v>کاشان</c:v>
                </c:pt>
                <c:pt idx="23">
                  <c:v>شوشتر</c:v>
                </c:pt>
                <c:pt idx="24">
                  <c:v>البرز</c:v>
                </c:pt>
                <c:pt idx="25">
                  <c:v>شیراز</c:v>
                </c:pt>
                <c:pt idx="26">
                  <c:v>ایران</c:v>
                </c:pt>
                <c:pt idx="27">
                  <c:v>اصفهان</c:v>
                </c:pt>
                <c:pt idx="28">
                  <c:v>اراک</c:v>
                </c:pt>
                <c:pt idx="29">
                  <c:v>کشور</c:v>
                </c:pt>
                <c:pt idx="30">
                  <c:v>خوی</c:v>
                </c:pt>
                <c:pt idx="31">
                  <c:v>گلستان</c:v>
                </c:pt>
                <c:pt idx="32">
                  <c:v>یاسوج</c:v>
                </c:pt>
                <c:pt idx="33">
                  <c:v>مشهد</c:v>
                </c:pt>
                <c:pt idx="34">
                  <c:v>اهواز</c:v>
                </c:pt>
                <c:pt idx="35">
                  <c:v>مراغه</c:v>
                </c:pt>
                <c:pt idx="36">
                  <c:v>اردبیل</c:v>
                </c:pt>
                <c:pt idx="37">
                  <c:v>سبزوار</c:v>
                </c:pt>
                <c:pt idx="38">
                  <c:v>تبریز</c:v>
                </c:pt>
                <c:pt idx="39">
                  <c:v>زنجان</c:v>
                </c:pt>
                <c:pt idx="40">
                  <c:v>ارومیه</c:v>
                </c:pt>
                <c:pt idx="41">
                  <c:v>سراب</c:v>
                </c:pt>
                <c:pt idx="42">
                  <c:v>شهرکرد</c:v>
                </c:pt>
                <c:pt idx="43">
                  <c:v>تربت حیدریه </c:v>
                </c:pt>
                <c:pt idx="44">
                  <c:v>فسا</c:v>
                </c:pt>
                <c:pt idx="45">
                  <c:v>تهران </c:v>
                </c:pt>
                <c:pt idx="46">
                  <c:v>لرستان</c:v>
                </c:pt>
                <c:pt idx="47">
                  <c:v>کرمانشاه</c:v>
                </c:pt>
                <c:pt idx="48">
                  <c:v>شاهرود</c:v>
                </c:pt>
                <c:pt idx="49">
                  <c:v>اسفراین</c:v>
                </c:pt>
                <c:pt idx="50">
                  <c:v>خمین</c:v>
                </c:pt>
                <c:pt idx="51">
                  <c:v>قزوین</c:v>
                </c:pt>
                <c:pt idx="52">
                  <c:v>اسدآباد</c:v>
                </c:pt>
                <c:pt idx="53">
                  <c:v>همدان</c:v>
                </c:pt>
                <c:pt idx="54">
                  <c:v>ایلام</c:v>
                </c:pt>
                <c:pt idx="55">
                  <c:v>جهرم</c:v>
                </c:pt>
                <c:pt idx="56">
                  <c:v>ساری</c:v>
                </c:pt>
                <c:pt idx="57">
                  <c:v>کردستان</c:v>
                </c:pt>
                <c:pt idx="58">
                  <c:v>بهبهان</c:v>
                </c:pt>
                <c:pt idx="59">
                  <c:v>نیشابور</c:v>
                </c:pt>
                <c:pt idx="60">
                  <c:v>گیلان</c:v>
                </c:pt>
                <c:pt idx="61">
                  <c:v>گناباد</c:v>
                </c:pt>
                <c:pt idx="62">
                  <c:v>بابل</c:v>
                </c:pt>
                <c:pt idx="63">
                  <c:v>گراش</c:v>
                </c:pt>
              </c:strCache>
            </c:strRef>
          </c:cat>
          <c:val>
            <c:numRef>
              <c:f>Sheet1!$B$2:$B$65</c:f>
              <c:numCache>
                <c:formatCode>General</c:formatCode>
                <c:ptCount val="64"/>
                <c:pt idx="0">
                  <c:v>13.3</c:v>
                </c:pt>
                <c:pt idx="1">
                  <c:v>13.17</c:v>
                </c:pt>
                <c:pt idx="2">
                  <c:v>13.07</c:v>
                </c:pt>
                <c:pt idx="3">
                  <c:v>12.42</c:v>
                </c:pt>
                <c:pt idx="4">
                  <c:v>11.15</c:v>
                </c:pt>
                <c:pt idx="5">
                  <c:v>11.06</c:v>
                </c:pt>
                <c:pt idx="6">
                  <c:v>11.03</c:v>
                </c:pt>
                <c:pt idx="7">
                  <c:v>10.77</c:v>
                </c:pt>
                <c:pt idx="8">
                  <c:v>9.76</c:v>
                </c:pt>
                <c:pt idx="9">
                  <c:v>9.75</c:v>
                </c:pt>
                <c:pt idx="10">
                  <c:v>9.6199999999999992</c:v>
                </c:pt>
                <c:pt idx="11">
                  <c:v>9.41</c:v>
                </c:pt>
                <c:pt idx="12">
                  <c:v>9.0399999999999991</c:v>
                </c:pt>
                <c:pt idx="13">
                  <c:v>8.83</c:v>
                </c:pt>
                <c:pt idx="14">
                  <c:v>8.8000000000000007</c:v>
                </c:pt>
                <c:pt idx="15">
                  <c:v>8.7899999999999991</c:v>
                </c:pt>
                <c:pt idx="16">
                  <c:v>8.44</c:v>
                </c:pt>
                <c:pt idx="17">
                  <c:v>8.3000000000000007</c:v>
                </c:pt>
                <c:pt idx="18">
                  <c:v>8.11</c:v>
                </c:pt>
                <c:pt idx="19">
                  <c:v>8.02</c:v>
                </c:pt>
                <c:pt idx="20">
                  <c:v>7.96</c:v>
                </c:pt>
                <c:pt idx="21">
                  <c:v>7.96</c:v>
                </c:pt>
                <c:pt idx="22">
                  <c:v>7.88</c:v>
                </c:pt>
                <c:pt idx="23">
                  <c:v>7.85</c:v>
                </c:pt>
                <c:pt idx="24">
                  <c:v>7.77</c:v>
                </c:pt>
                <c:pt idx="25">
                  <c:v>7.73</c:v>
                </c:pt>
                <c:pt idx="26">
                  <c:v>7.52</c:v>
                </c:pt>
                <c:pt idx="27">
                  <c:v>7.44</c:v>
                </c:pt>
                <c:pt idx="28">
                  <c:v>7.3</c:v>
                </c:pt>
                <c:pt idx="29">
                  <c:v>7.28</c:v>
                </c:pt>
                <c:pt idx="30">
                  <c:v>7.27</c:v>
                </c:pt>
                <c:pt idx="31">
                  <c:v>7.18</c:v>
                </c:pt>
                <c:pt idx="32">
                  <c:v>7</c:v>
                </c:pt>
                <c:pt idx="33">
                  <c:v>6.75</c:v>
                </c:pt>
                <c:pt idx="34">
                  <c:v>6.74</c:v>
                </c:pt>
                <c:pt idx="35">
                  <c:v>6.7</c:v>
                </c:pt>
                <c:pt idx="36">
                  <c:v>6.69</c:v>
                </c:pt>
                <c:pt idx="37">
                  <c:v>6.57</c:v>
                </c:pt>
                <c:pt idx="38">
                  <c:v>6.48</c:v>
                </c:pt>
                <c:pt idx="39">
                  <c:v>6.38</c:v>
                </c:pt>
                <c:pt idx="40">
                  <c:v>6.35</c:v>
                </c:pt>
                <c:pt idx="41">
                  <c:v>6.32</c:v>
                </c:pt>
                <c:pt idx="42">
                  <c:v>6.27</c:v>
                </c:pt>
                <c:pt idx="43">
                  <c:v>6.18</c:v>
                </c:pt>
                <c:pt idx="44">
                  <c:v>6.18</c:v>
                </c:pt>
                <c:pt idx="45">
                  <c:v>5.82</c:v>
                </c:pt>
                <c:pt idx="46">
                  <c:v>5.74</c:v>
                </c:pt>
                <c:pt idx="47">
                  <c:v>5.55</c:v>
                </c:pt>
                <c:pt idx="48">
                  <c:v>5.46</c:v>
                </c:pt>
                <c:pt idx="49">
                  <c:v>5.39</c:v>
                </c:pt>
                <c:pt idx="50">
                  <c:v>5.24</c:v>
                </c:pt>
                <c:pt idx="51">
                  <c:v>4.79</c:v>
                </c:pt>
                <c:pt idx="52">
                  <c:v>4.74</c:v>
                </c:pt>
                <c:pt idx="53">
                  <c:v>4.6399999999999997</c:v>
                </c:pt>
                <c:pt idx="54">
                  <c:v>4.5599999999999996</c:v>
                </c:pt>
                <c:pt idx="55">
                  <c:v>4.46</c:v>
                </c:pt>
                <c:pt idx="56">
                  <c:v>4.42</c:v>
                </c:pt>
                <c:pt idx="57">
                  <c:v>4.37</c:v>
                </c:pt>
                <c:pt idx="58">
                  <c:v>4.17</c:v>
                </c:pt>
                <c:pt idx="59">
                  <c:v>3.94</c:v>
                </c:pt>
                <c:pt idx="60">
                  <c:v>3.82</c:v>
                </c:pt>
                <c:pt idx="61">
                  <c:v>2.87</c:v>
                </c:pt>
                <c:pt idx="62">
                  <c:v>2.65</c:v>
                </c:pt>
                <c:pt idx="63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A5-4128-81A4-35C8D16B4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4813456"/>
        <c:axId val="614813872"/>
      </c:barChart>
      <c:catAx>
        <c:axId val="61481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13872"/>
        <c:crosses val="autoZero"/>
        <c:auto val="1"/>
        <c:lblAlgn val="ctr"/>
        <c:lblOffset val="100"/>
        <c:noMultiLvlLbl val="0"/>
      </c:catAx>
      <c:valAx>
        <c:axId val="61481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481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114156613573624E-4"/>
          <c:y val="0"/>
          <c:w val="0.99972885843386428"/>
          <c:h val="0.91023237257379863"/>
        </c:manualLayout>
      </c:layout>
      <c:lineChart>
        <c:grouping val="stack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میزان</c:v>
                </c:pt>
              </c:strCache>
            </c:strRef>
          </c:tx>
          <c:spPr>
            <a:ln w="31750" cap="flat" cmpd="sng" algn="ctr">
              <a:solidFill>
                <a:srgbClr val="002060"/>
              </a:solidFill>
              <a:miter lim="800000"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4419994943261048E-2"/>
                  <c:y val="3.54985007268231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BD-4E45-8FC0-D076500A6A6B}"/>
                </c:ext>
              </c:extLst>
            </c:dLbl>
            <c:dLbl>
              <c:idx val="1"/>
              <c:layout>
                <c:manualLayout>
                  <c:x val="-2.759672839949914E-2"/>
                  <c:y val="3.96747949299788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BD-4E45-8FC0-D076500A6A6B}"/>
                </c:ext>
              </c:extLst>
            </c:dLbl>
            <c:dLbl>
              <c:idx val="2"/>
              <c:layout>
                <c:manualLayout>
                  <c:x val="-1.9408808546984853E-2"/>
                  <c:y val="-3.132220652366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BD-4E45-8FC0-D076500A6A6B}"/>
                </c:ext>
              </c:extLst>
            </c:dLbl>
            <c:dLbl>
              <c:idx val="4"/>
              <c:layout>
                <c:manualLayout>
                  <c:x val="-2.0773461855737283E-2"/>
                  <c:y val="-3.96747949299789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BD-4E45-8FC0-D076500A6A6B}"/>
                </c:ext>
              </c:extLst>
            </c:dLbl>
            <c:dLbl>
              <c:idx val="5"/>
              <c:layout>
                <c:manualLayout>
                  <c:x val="-3.4419994943261097E-2"/>
                  <c:y val="2.92340594220896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BD-4E45-8FC0-D076500A6A6B}"/>
                </c:ext>
              </c:extLst>
            </c:dLbl>
            <c:dLbl>
              <c:idx val="6"/>
              <c:layout>
                <c:manualLayout>
                  <c:x val="-2.8961381708251521E-2"/>
                  <c:y val="4.1762942031556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BD-4E45-8FC0-D076500A6A6B}"/>
                </c:ext>
              </c:extLst>
            </c:dLbl>
            <c:dLbl>
              <c:idx val="7"/>
              <c:layout>
                <c:manualLayout>
                  <c:x val="-2.9783827096061814E-3"/>
                  <c:y val="2.50577652189339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5BD-4E45-8FC0-D076500A6A6B}"/>
                </c:ext>
              </c:extLst>
            </c:dLbl>
            <c:dLbl>
              <c:idx val="8"/>
              <c:layout>
                <c:manualLayout>
                  <c:x val="-2.2138115164489616E-2"/>
                  <c:y val="-4.1762942031556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BD-4E45-8FC0-D076500A6A6B}"/>
                </c:ext>
              </c:extLst>
            </c:dLbl>
            <c:dLbl>
              <c:idx val="9"/>
              <c:layout>
                <c:manualLayout>
                  <c:x val="-2.6232075090746858E-2"/>
                  <c:y val="3.54985007268230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5BD-4E45-8FC0-D076500A6A6B}"/>
                </c:ext>
              </c:extLst>
            </c:dLbl>
            <c:dLbl>
              <c:idx val="10"/>
              <c:layout>
                <c:manualLayout>
                  <c:x val="-8.4915820769659017E-3"/>
                  <c:y val="3.1322206523667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BD-4E45-8FC0-D076500A6A6B}"/>
                </c:ext>
              </c:extLst>
            </c:dLbl>
            <c:dLbl>
              <c:idx val="11"/>
              <c:layout>
                <c:manualLayout>
                  <c:x val="-4.5337221413280095E-2"/>
                  <c:y val="-3.1322206523667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5BD-4E45-8FC0-D076500A6A6B}"/>
                </c:ext>
              </c:extLst>
            </c:dLbl>
            <c:dLbl>
              <c:idx val="12"/>
              <c:layout>
                <c:manualLayout>
                  <c:x val="-4.9485767471887335E-2"/>
                  <c:y val="-2.50577652189340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5BD-4E45-8FC0-D076500A6A6B}"/>
                </c:ext>
              </c:extLst>
            </c:dLbl>
            <c:dLbl>
              <c:idx val="13"/>
              <c:layout>
                <c:manualLayout>
                  <c:x val="-6.3085665950279408E-3"/>
                  <c:y val="-2.5057765218934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5BD-4E45-8FC0-D076500A6A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2  Titr" panose="00000700000000000000" pitchFamily="2" charset="-78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Sheet1!$F$3:$F$16</c:f>
              <c:numCache>
                <c:formatCode>General</c:formatCode>
                <c:ptCount val="14"/>
                <c:pt idx="0">
                  <c:v>1390</c:v>
                </c:pt>
                <c:pt idx="1">
                  <c:v>1391</c:v>
                </c:pt>
                <c:pt idx="2">
                  <c:v>1392</c:v>
                </c:pt>
                <c:pt idx="3">
                  <c:v>1393</c:v>
                </c:pt>
                <c:pt idx="4">
                  <c:v>1394</c:v>
                </c:pt>
                <c:pt idx="5">
                  <c:v>1395</c:v>
                </c:pt>
                <c:pt idx="6">
                  <c:v>1396</c:v>
                </c:pt>
                <c:pt idx="7">
                  <c:v>1397</c:v>
                </c:pt>
                <c:pt idx="8">
                  <c:v>1398</c:v>
                </c:pt>
                <c:pt idx="9">
                  <c:v>1399</c:v>
                </c:pt>
                <c:pt idx="10">
                  <c:v>1400</c:v>
                </c:pt>
                <c:pt idx="11">
                  <c:v>1401</c:v>
                </c:pt>
                <c:pt idx="12">
                  <c:v>1402</c:v>
                </c:pt>
                <c:pt idx="13">
                  <c:v>1403</c:v>
                </c:pt>
              </c:numCache>
            </c:numRef>
          </c:cat>
          <c:val>
            <c:numRef>
              <c:f>Sheet1!$G$3:$G$16</c:f>
              <c:numCache>
                <c:formatCode>General</c:formatCode>
                <c:ptCount val="14"/>
                <c:pt idx="0">
                  <c:v>9.32</c:v>
                </c:pt>
                <c:pt idx="1">
                  <c:v>9.23</c:v>
                </c:pt>
                <c:pt idx="2">
                  <c:v>9.35</c:v>
                </c:pt>
                <c:pt idx="3">
                  <c:v>8.92</c:v>
                </c:pt>
                <c:pt idx="4">
                  <c:v>9.27</c:v>
                </c:pt>
                <c:pt idx="5">
                  <c:v>8.92</c:v>
                </c:pt>
                <c:pt idx="6">
                  <c:v>8.7799999999999994</c:v>
                </c:pt>
                <c:pt idx="7">
                  <c:v>9.1</c:v>
                </c:pt>
                <c:pt idx="8">
                  <c:v>9.4700000000000006</c:v>
                </c:pt>
                <c:pt idx="9">
                  <c:v>9.34</c:v>
                </c:pt>
                <c:pt idx="10">
                  <c:v>9.44</c:v>
                </c:pt>
                <c:pt idx="11">
                  <c:v>9.83</c:v>
                </c:pt>
                <c:pt idx="12">
                  <c:v>10.210000000000001</c:v>
                </c:pt>
                <c:pt idx="13">
                  <c:v>10.119999999999999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95BD-4E45-8FC0-D076500A6A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73559759"/>
        <c:axId val="1973557263"/>
      </c:lineChart>
      <c:catAx>
        <c:axId val="197355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57263"/>
        <c:crosses val="autoZero"/>
        <c:auto val="1"/>
        <c:lblAlgn val="ctr"/>
        <c:lblOffset val="100"/>
        <c:noMultiLvlLbl val="0"/>
      </c:catAx>
      <c:valAx>
        <c:axId val="19735572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73559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 b="1" i="0" baseline="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30139926392526E-2"/>
          <c:y val="2.1985883511115273E-2"/>
          <c:w val="0.94295867367733122"/>
          <c:h val="0.88311209345556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میزان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B titr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Sheet1!$F$3:$F$16</c:f>
              <c:numCache>
                <c:formatCode>General</c:formatCode>
                <c:ptCount val="14"/>
                <c:pt idx="0">
                  <c:v>1390</c:v>
                </c:pt>
                <c:pt idx="1">
                  <c:v>1391</c:v>
                </c:pt>
                <c:pt idx="2">
                  <c:v>1392</c:v>
                </c:pt>
                <c:pt idx="3">
                  <c:v>1393</c:v>
                </c:pt>
                <c:pt idx="4">
                  <c:v>1394</c:v>
                </c:pt>
                <c:pt idx="5">
                  <c:v>1395</c:v>
                </c:pt>
                <c:pt idx="6">
                  <c:v>1396</c:v>
                </c:pt>
                <c:pt idx="7">
                  <c:v>1397</c:v>
                </c:pt>
                <c:pt idx="8">
                  <c:v>1398</c:v>
                </c:pt>
                <c:pt idx="9">
                  <c:v>1399</c:v>
                </c:pt>
                <c:pt idx="10">
                  <c:v>1400</c:v>
                </c:pt>
                <c:pt idx="11">
                  <c:v>1401</c:v>
                </c:pt>
                <c:pt idx="12">
                  <c:v>1402</c:v>
                </c:pt>
                <c:pt idx="13">
                  <c:v>1403</c:v>
                </c:pt>
              </c:numCache>
            </c:numRef>
          </c:cat>
          <c:val>
            <c:numRef>
              <c:f>Sheet1!$G$3:$G$16</c:f>
              <c:numCache>
                <c:formatCode>General</c:formatCode>
                <c:ptCount val="14"/>
                <c:pt idx="0">
                  <c:v>9.32</c:v>
                </c:pt>
                <c:pt idx="1">
                  <c:v>9.23</c:v>
                </c:pt>
                <c:pt idx="2">
                  <c:v>9.35</c:v>
                </c:pt>
                <c:pt idx="3">
                  <c:v>8.92</c:v>
                </c:pt>
                <c:pt idx="4">
                  <c:v>9.27</c:v>
                </c:pt>
                <c:pt idx="5">
                  <c:v>8.92</c:v>
                </c:pt>
                <c:pt idx="6">
                  <c:v>8.7799999999999994</c:v>
                </c:pt>
                <c:pt idx="7">
                  <c:v>9.1</c:v>
                </c:pt>
                <c:pt idx="8">
                  <c:v>9.4700000000000006</c:v>
                </c:pt>
                <c:pt idx="9">
                  <c:v>9.34</c:v>
                </c:pt>
                <c:pt idx="10">
                  <c:v>9.44</c:v>
                </c:pt>
                <c:pt idx="11">
                  <c:v>9.83</c:v>
                </c:pt>
                <c:pt idx="12">
                  <c:v>10.210000000000001</c:v>
                </c:pt>
                <c:pt idx="13">
                  <c:v>10.119999999999999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3-4237-9DDA-804BEAA29D3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38998303"/>
        <c:axId val="39002879"/>
      </c:barChart>
      <c:catAx>
        <c:axId val="38998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02879"/>
        <c:crosses val="autoZero"/>
        <c:auto val="1"/>
        <c:lblAlgn val="ctr"/>
        <c:lblOffset val="100"/>
        <c:noMultiLvlLbl val="0"/>
      </c:catAx>
      <c:valAx>
        <c:axId val="3900287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8998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AFF01-A143-4FAD-ABFE-738A1DB40197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1DA297F-8E8D-48E5-9570-BD71DB7F8121}">
      <dgm:prSet/>
      <dgm:spPr/>
      <dgm:t>
        <a:bodyPr/>
        <a:lstStyle/>
        <a:p>
          <a:r>
            <a:rPr lang="en-US"/>
            <a:t>NMR is the number of deaths during the first 28 completed days of life per 1,000 live births in a given year or period. </a:t>
          </a:r>
        </a:p>
      </dgm:t>
    </dgm:pt>
    <dgm:pt modelId="{74D8EB36-8225-4AE1-A5D0-F69B7453FFD7}" type="parTrans" cxnId="{E0813E5A-2D71-4D70-BF0B-5465461FCF57}">
      <dgm:prSet/>
      <dgm:spPr/>
      <dgm:t>
        <a:bodyPr/>
        <a:lstStyle/>
        <a:p>
          <a:endParaRPr lang="en-US"/>
        </a:p>
      </dgm:t>
    </dgm:pt>
    <dgm:pt modelId="{A7131EE9-8F45-443B-BDA0-C3A176A6D713}" type="sibTrans" cxnId="{E0813E5A-2D71-4D70-BF0B-5465461FCF57}">
      <dgm:prSet/>
      <dgm:spPr/>
      <dgm:t>
        <a:bodyPr/>
        <a:lstStyle/>
        <a:p>
          <a:endParaRPr lang="en-US"/>
        </a:p>
      </dgm:t>
    </dgm:pt>
    <dgm:pt modelId="{DE57B51F-E7CB-4091-8CFE-7679DAC3388F}">
      <dgm:prSet custT="1"/>
      <dgm:spPr/>
      <dgm:t>
        <a:bodyPr/>
        <a:lstStyle/>
        <a:p>
          <a:pPr>
            <a:buNone/>
          </a:pPr>
          <a:r>
            <a:rPr lang="en-US" sz="2400" b="1" dirty="0">
              <a:solidFill>
                <a:schemeClr val="tx1"/>
              </a:solidFill>
            </a:rPr>
            <a:t>It serves as a critical indicator of</a:t>
          </a:r>
        </a:p>
      </dgm:t>
    </dgm:pt>
    <dgm:pt modelId="{4FAB1119-4ECC-480C-A11B-ADD58B8C0DF4}" type="parTrans" cxnId="{1E2E9E8A-537E-4533-9595-0BF3DB977E50}">
      <dgm:prSet/>
      <dgm:spPr/>
      <dgm:t>
        <a:bodyPr/>
        <a:lstStyle/>
        <a:p>
          <a:endParaRPr lang="en-US"/>
        </a:p>
      </dgm:t>
    </dgm:pt>
    <dgm:pt modelId="{AE535D01-5E8C-42B3-8497-B2990B4A4865}" type="sibTrans" cxnId="{1E2E9E8A-537E-4533-9595-0BF3DB977E50}">
      <dgm:prSet/>
      <dgm:spPr/>
      <dgm:t>
        <a:bodyPr/>
        <a:lstStyle/>
        <a:p>
          <a:endParaRPr lang="en-US"/>
        </a:p>
      </dgm:t>
    </dgm:pt>
    <dgm:pt modelId="{005C2595-C801-4D39-A31C-D94AE2C9B8E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1"/>
              </a:solidFill>
            </a:rPr>
            <a:t>newborn health, </a:t>
          </a:r>
        </a:p>
      </dgm:t>
    </dgm:pt>
    <dgm:pt modelId="{A4CDC0F5-E4A1-42B1-A8F1-B0A132DFEEA3}" type="parTrans" cxnId="{E827EA1E-C368-4D67-9693-CB3E6104CA6C}">
      <dgm:prSet/>
      <dgm:spPr/>
      <dgm:t>
        <a:bodyPr/>
        <a:lstStyle/>
        <a:p>
          <a:endParaRPr lang="en-US"/>
        </a:p>
      </dgm:t>
    </dgm:pt>
    <dgm:pt modelId="{E14544BA-1163-4155-809E-9777E7119DAC}" type="sibTrans" cxnId="{E827EA1E-C368-4D67-9693-CB3E6104CA6C}">
      <dgm:prSet/>
      <dgm:spPr/>
      <dgm:t>
        <a:bodyPr/>
        <a:lstStyle/>
        <a:p>
          <a:endParaRPr lang="en-US"/>
        </a:p>
      </dgm:t>
    </dgm:pt>
    <dgm:pt modelId="{FF242DE7-64A5-489A-B5CA-0F8FD20D1B7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1"/>
              </a:solidFill>
            </a:rPr>
            <a:t>maternal care quality, </a:t>
          </a:r>
        </a:p>
      </dgm:t>
    </dgm:pt>
    <dgm:pt modelId="{2B44B33E-46EB-4C5D-AD55-26AC616276E1}" type="parTrans" cxnId="{92C6848C-7758-481D-A690-35237E26C4F2}">
      <dgm:prSet/>
      <dgm:spPr/>
      <dgm:t>
        <a:bodyPr/>
        <a:lstStyle/>
        <a:p>
          <a:endParaRPr lang="en-US"/>
        </a:p>
      </dgm:t>
    </dgm:pt>
    <dgm:pt modelId="{F2255A03-F197-4074-B05B-954F41D2BDD9}" type="sibTrans" cxnId="{92C6848C-7758-481D-A690-35237E26C4F2}">
      <dgm:prSet/>
      <dgm:spPr/>
      <dgm:t>
        <a:bodyPr/>
        <a:lstStyle/>
        <a:p>
          <a:endParaRPr lang="en-US"/>
        </a:p>
      </dgm:t>
    </dgm:pt>
    <dgm:pt modelId="{D34BCF1B-93BC-4AB5-81A5-0FF13BD88F17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400" b="1" dirty="0">
              <a:solidFill>
                <a:schemeClr val="tx1"/>
              </a:solidFill>
            </a:rPr>
            <a:t>and overall healthcare system effectiveness.</a:t>
          </a:r>
        </a:p>
      </dgm:t>
    </dgm:pt>
    <dgm:pt modelId="{CAA94284-DD84-4FC4-B24E-7D79F54ADC08}" type="parTrans" cxnId="{4FBB19E5-A9CB-49B7-ABA7-9027EEA6559F}">
      <dgm:prSet/>
      <dgm:spPr/>
      <dgm:t>
        <a:bodyPr/>
        <a:lstStyle/>
        <a:p>
          <a:endParaRPr lang="en-US"/>
        </a:p>
      </dgm:t>
    </dgm:pt>
    <dgm:pt modelId="{464786B7-6A3B-4DB6-8781-73E958F7A0C8}" type="sibTrans" cxnId="{4FBB19E5-A9CB-49B7-ABA7-9027EEA6559F}">
      <dgm:prSet/>
      <dgm:spPr/>
      <dgm:t>
        <a:bodyPr/>
        <a:lstStyle/>
        <a:p>
          <a:endParaRPr lang="en-US"/>
        </a:p>
      </dgm:t>
    </dgm:pt>
    <dgm:pt modelId="{0C1D76F0-3ADA-497A-97DB-5624A1C84100}" type="pres">
      <dgm:prSet presAssocID="{8A2AFF01-A143-4FAD-ABFE-738A1DB40197}" presName="diagram" presStyleCnt="0">
        <dgm:presLayoutVars>
          <dgm:dir/>
          <dgm:resizeHandles val="exact"/>
        </dgm:presLayoutVars>
      </dgm:prSet>
      <dgm:spPr/>
    </dgm:pt>
    <dgm:pt modelId="{DE85BA55-4DE5-4FDC-8780-849F190EB1FD}" type="pres">
      <dgm:prSet presAssocID="{91DA297F-8E8D-48E5-9570-BD71DB7F8121}" presName="node" presStyleLbl="node1" presStyleIdx="0" presStyleCnt="2">
        <dgm:presLayoutVars>
          <dgm:bulletEnabled val="1"/>
        </dgm:presLayoutVars>
      </dgm:prSet>
      <dgm:spPr/>
    </dgm:pt>
    <dgm:pt modelId="{2CC0634E-64CF-487B-9C4C-631D79672D0D}" type="pres">
      <dgm:prSet presAssocID="{A7131EE9-8F45-443B-BDA0-C3A176A6D713}" presName="sibTrans" presStyleLbl="sibTrans2D1" presStyleIdx="0" presStyleCnt="1"/>
      <dgm:spPr/>
    </dgm:pt>
    <dgm:pt modelId="{C69E767D-B53A-404F-B7B9-E03F3DA99B66}" type="pres">
      <dgm:prSet presAssocID="{A7131EE9-8F45-443B-BDA0-C3A176A6D713}" presName="connectorText" presStyleLbl="sibTrans2D1" presStyleIdx="0" presStyleCnt="1"/>
      <dgm:spPr/>
    </dgm:pt>
    <dgm:pt modelId="{3A9F18FC-B895-476D-B030-450D8EE0D91E}" type="pres">
      <dgm:prSet presAssocID="{DE57B51F-E7CB-4091-8CFE-7679DAC3388F}" presName="node" presStyleLbl="node1" presStyleIdx="1" presStyleCnt="2">
        <dgm:presLayoutVars>
          <dgm:bulletEnabled val="1"/>
        </dgm:presLayoutVars>
      </dgm:prSet>
      <dgm:spPr/>
    </dgm:pt>
  </dgm:ptLst>
  <dgm:cxnLst>
    <dgm:cxn modelId="{AE2A9002-1CE8-49C0-A4FA-2D6DFED227D6}" type="presOf" srcId="{8A2AFF01-A143-4FAD-ABFE-738A1DB40197}" destId="{0C1D76F0-3ADA-497A-97DB-5624A1C84100}" srcOrd="0" destOrd="0" presId="urn:microsoft.com/office/officeart/2005/8/layout/process5"/>
    <dgm:cxn modelId="{E827EA1E-C368-4D67-9693-CB3E6104CA6C}" srcId="{DE57B51F-E7CB-4091-8CFE-7679DAC3388F}" destId="{005C2595-C801-4D39-A31C-D94AE2C9B8E7}" srcOrd="0" destOrd="0" parTransId="{A4CDC0F5-E4A1-42B1-A8F1-B0A132DFEEA3}" sibTransId="{E14544BA-1163-4155-809E-9777E7119DAC}"/>
    <dgm:cxn modelId="{8F15F023-6BAC-401E-8456-F1B83F43C567}" type="presOf" srcId="{A7131EE9-8F45-443B-BDA0-C3A176A6D713}" destId="{2CC0634E-64CF-487B-9C4C-631D79672D0D}" srcOrd="0" destOrd="0" presId="urn:microsoft.com/office/officeart/2005/8/layout/process5"/>
    <dgm:cxn modelId="{138D0D46-EFE1-4477-880B-5445CE07BF91}" type="presOf" srcId="{D34BCF1B-93BC-4AB5-81A5-0FF13BD88F17}" destId="{3A9F18FC-B895-476D-B030-450D8EE0D91E}" srcOrd="0" destOrd="3" presId="urn:microsoft.com/office/officeart/2005/8/layout/process5"/>
    <dgm:cxn modelId="{9663D168-6620-4A7E-842D-41413B14C1A3}" type="presOf" srcId="{005C2595-C801-4D39-A31C-D94AE2C9B8E7}" destId="{3A9F18FC-B895-476D-B030-450D8EE0D91E}" srcOrd="0" destOrd="1" presId="urn:microsoft.com/office/officeart/2005/8/layout/process5"/>
    <dgm:cxn modelId="{1841DB4A-39DD-4352-A8D6-2F37B926E2B1}" type="presOf" srcId="{A7131EE9-8F45-443B-BDA0-C3A176A6D713}" destId="{C69E767D-B53A-404F-B7B9-E03F3DA99B66}" srcOrd="1" destOrd="0" presId="urn:microsoft.com/office/officeart/2005/8/layout/process5"/>
    <dgm:cxn modelId="{E0813E5A-2D71-4D70-BF0B-5465461FCF57}" srcId="{8A2AFF01-A143-4FAD-ABFE-738A1DB40197}" destId="{91DA297F-8E8D-48E5-9570-BD71DB7F8121}" srcOrd="0" destOrd="0" parTransId="{74D8EB36-8225-4AE1-A5D0-F69B7453FFD7}" sibTransId="{A7131EE9-8F45-443B-BDA0-C3A176A6D713}"/>
    <dgm:cxn modelId="{6E65858A-7B54-4F26-85A2-E841DD49679B}" type="presOf" srcId="{FF242DE7-64A5-489A-B5CA-0F8FD20D1B77}" destId="{3A9F18FC-B895-476D-B030-450D8EE0D91E}" srcOrd="0" destOrd="2" presId="urn:microsoft.com/office/officeart/2005/8/layout/process5"/>
    <dgm:cxn modelId="{1E2E9E8A-537E-4533-9595-0BF3DB977E50}" srcId="{8A2AFF01-A143-4FAD-ABFE-738A1DB40197}" destId="{DE57B51F-E7CB-4091-8CFE-7679DAC3388F}" srcOrd="1" destOrd="0" parTransId="{4FAB1119-4ECC-480C-A11B-ADD58B8C0DF4}" sibTransId="{AE535D01-5E8C-42B3-8497-B2990B4A4865}"/>
    <dgm:cxn modelId="{92C6848C-7758-481D-A690-35237E26C4F2}" srcId="{DE57B51F-E7CB-4091-8CFE-7679DAC3388F}" destId="{FF242DE7-64A5-489A-B5CA-0F8FD20D1B77}" srcOrd="1" destOrd="0" parTransId="{2B44B33E-46EB-4C5D-AD55-26AC616276E1}" sibTransId="{F2255A03-F197-4074-B05B-954F41D2BDD9}"/>
    <dgm:cxn modelId="{4FBB19E5-A9CB-49B7-ABA7-9027EEA6559F}" srcId="{DE57B51F-E7CB-4091-8CFE-7679DAC3388F}" destId="{D34BCF1B-93BC-4AB5-81A5-0FF13BD88F17}" srcOrd="2" destOrd="0" parTransId="{CAA94284-DD84-4FC4-B24E-7D79F54ADC08}" sibTransId="{464786B7-6A3B-4DB6-8781-73E958F7A0C8}"/>
    <dgm:cxn modelId="{D8B1D5E8-25B3-4400-BB9D-B96F14B2FB90}" type="presOf" srcId="{91DA297F-8E8D-48E5-9570-BD71DB7F8121}" destId="{DE85BA55-4DE5-4FDC-8780-849F190EB1FD}" srcOrd="0" destOrd="0" presId="urn:microsoft.com/office/officeart/2005/8/layout/process5"/>
    <dgm:cxn modelId="{E7F402F7-5325-4759-8E39-7E7206A34470}" type="presOf" srcId="{DE57B51F-E7CB-4091-8CFE-7679DAC3388F}" destId="{3A9F18FC-B895-476D-B030-450D8EE0D91E}" srcOrd="0" destOrd="0" presId="urn:microsoft.com/office/officeart/2005/8/layout/process5"/>
    <dgm:cxn modelId="{54BA4C20-3F22-41B3-B5EA-3EB88D168B16}" type="presParOf" srcId="{0C1D76F0-3ADA-497A-97DB-5624A1C84100}" destId="{DE85BA55-4DE5-4FDC-8780-849F190EB1FD}" srcOrd="0" destOrd="0" presId="urn:microsoft.com/office/officeart/2005/8/layout/process5"/>
    <dgm:cxn modelId="{AA453FDC-C562-4E61-9288-2AE89A3BE61E}" type="presParOf" srcId="{0C1D76F0-3ADA-497A-97DB-5624A1C84100}" destId="{2CC0634E-64CF-487B-9C4C-631D79672D0D}" srcOrd="1" destOrd="0" presId="urn:microsoft.com/office/officeart/2005/8/layout/process5"/>
    <dgm:cxn modelId="{A7DF60D3-A49F-40DD-B9DF-BD19225D6210}" type="presParOf" srcId="{2CC0634E-64CF-487B-9C4C-631D79672D0D}" destId="{C69E767D-B53A-404F-B7B9-E03F3DA99B66}" srcOrd="0" destOrd="0" presId="urn:microsoft.com/office/officeart/2005/8/layout/process5"/>
    <dgm:cxn modelId="{A2D21840-4785-4131-8CAA-1D48CEF7992C}" type="presParOf" srcId="{0C1D76F0-3ADA-497A-97DB-5624A1C84100}" destId="{3A9F18FC-B895-476D-B030-450D8EE0D91E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A47681-D422-461E-8AFA-C1051466ED2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002F7D1-6E4A-46D1-B416-BE8E43C0D5B5}">
      <dgm:prSet/>
      <dgm:spPr/>
      <dgm:t>
        <a:bodyPr/>
        <a:lstStyle/>
        <a:p>
          <a:r>
            <a:rPr lang="en-US"/>
            <a:t>According to the United Nations Inter-agency Group for Child Mortality Estimation (UN IGME): </a:t>
          </a:r>
        </a:p>
      </dgm:t>
    </dgm:pt>
    <dgm:pt modelId="{A9F29D1F-4EAA-4DB8-89F8-0CC103125F11}" type="parTrans" cxnId="{61BBFCCA-51FE-403E-9D8E-CFC6505457C9}">
      <dgm:prSet/>
      <dgm:spPr/>
      <dgm:t>
        <a:bodyPr/>
        <a:lstStyle/>
        <a:p>
          <a:endParaRPr lang="en-US"/>
        </a:p>
      </dgm:t>
    </dgm:pt>
    <dgm:pt modelId="{9BE28B55-5F6F-470C-A45F-3A1825D3F729}" type="sibTrans" cxnId="{61BBFCCA-51FE-403E-9D8E-CFC6505457C9}">
      <dgm:prSet/>
      <dgm:spPr/>
      <dgm:t>
        <a:bodyPr/>
        <a:lstStyle/>
        <a:p>
          <a:endParaRPr lang="en-US"/>
        </a:p>
      </dgm:t>
    </dgm:pt>
    <dgm:pt modelId="{23800D4E-2280-439D-9659-F051812B2F58}">
      <dgm:prSet/>
      <dgm:spPr/>
      <dgm:t>
        <a:bodyPr/>
        <a:lstStyle/>
        <a:p>
          <a:r>
            <a:rPr lang="en-US" dirty="0"/>
            <a:t>the global NMR in </a:t>
          </a:r>
          <a:r>
            <a:rPr lang="en-US" b="1" dirty="0">
              <a:solidFill>
                <a:schemeClr val="tx1"/>
              </a:solidFill>
            </a:rPr>
            <a:t>2023 was 17 </a:t>
          </a:r>
          <a:r>
            <a:rPr lang="en-US" b="1" dirty="0"/>
            <a:t>deaths per 1,000 live births</a:t>
          </a:r>
          <a:r>
            <a:rPr lang="en-US" dirty="0"/>
            <a:t>. </a:t>
          </a:r>
        </a:p>
      </dgm:t>
    </dgm:pt>
    <dgm:pt modelId="{902F8936-7110-4FE0-B4D9-CA2DBC1AC7AB}" type="parTrans" cxnId="{C1A6E509-6193-45E6-B19A-DD08307F07AE}">
      <dgm:prSet/>
      <dgm:spPr/>
      <dgm:t>
        <a:bodyPr/>
        <a:lstStyle/>
        <a:p>
          <a:endParaRPr lang="en-US"/>
        </a:p>
      </dgm:t>
    </dgm:pt>
    <dgm:pt modelId="{C8FF0D8F-B239-4DB3-A527-C9A6A957316D}" type="sibTrans" cxnId="{C1A6E509-6193-45E6-B19A-DD08307F07AE}">
      <dgm:prSet/>
      <dgm:spPr/>
      <dgm:t>
        <a:bodyPr/>
        <a:lstStyle/>
        <a:p>
          <a:endParaRPr lang="en-US"/>
        </a:p>
      </dgm:t>
    </dgm:pt>
    <dgm:pt modelId="{6935F762-7562-4087-84F0-4F16E2E92C7B}">
      <dgm:prSet/>
      <dgm:spPr/>
      <dgm:t>
        <a:bodyPr/>
        <a:lstStyle/>
        <a:p>
          <a:r>
            <a:rPr lang="en-US" dirty="0"/>
            <a:t>This marks a </a:t>
          </a:r>
          <a:r>
            <a:rPr lang="en-US" b="1" dirty="0">
              <a:solidFill>
                <a:schemeClr val="tx1"/>
              </a:solidFill>
            </a:rPr>
            <a:t>53% decline from 37 </a:t>
          </a:r>
          <a:r>
            <a:rPr lang="en-US" dirty="0"/>
            <a:t>deaths per 1,000 in 1990, though progress has slowed, </a:t>
          </a:r>
        </a:p>
      </dgm:t>
    </dgm:pt>
    <dgm:pt modelId="{30717003-1084-467F-8620-E4C2061E74C8}" type="parTrans" cxnId="{0E56A3D1-DE87-4964-8D7F-10B0B7B35D72}">
      <dgm:prSet/>
      <dgm:spPr/>
      <dgm:t>
        <a:bodyPr/>
        <a:lstStyle/>
        <a:p>
          <a:endParaRPr lang="en-US"/>
        </a:p>
      </dgm:t>
    </dgm:pt>
    <dgm:pt modelId="{5DC884E6-AF6E-43BF-8864-A2DA26564877}" type="sibTrans" cxnId="{0E56A3D1-DE87-4964-8D7F-10B0B7B35D72}">
      <dgm:prSet/>
      <dgm:spPr/>
      <dgm:t>
        <a:bodyPr/>
        <a:lstStyle/>
        <a:p>
          <a:endParaRPr lang="en-US"/>
        </a:p>
      </dgm:t>
    </dgm:pt>
    <dgm:pt modelId="{D93AB6F9-95DF-4B94-BB32-C0D777865B00}">
      <dgm:prSet/>
      <dgm:spPr/>
      <dgm:t>
        <a:bodyPr/>
        <a:lstStyle/>
        <a:p>
          <a:r>
            <a:rPr lang="en-US" dirty="0"/>
            <a:t>with an average annual reduction of about </a:t>
          </a:r>
          <a:r>
            <a:rPr lang="en-US" b="1" dirty="0">
              <a:solidFill>
                <a:schemeClr val="tx1"/>
              </a:solidFill>
            </a:rPr>
            <a:t>2.3% </a:t>
          </a:r>
          <a:r>
            <a:rPr lang="en-US" dirty="0"/>
            <a:t>over the full period.</a:t>
          </a:r>
        </a:p>
      </dgm:t>
    </dgm:pt>
    <dgm:pt modelId="{F6157239-8EBA-40A5-A197-EDC62F8247B8}" type="parTrans" cxnId="{9C15C942-8206-427C-80E7-652207649EC3}">
      <dgm:prSet/>
      <dgm:spPr/>
      <dgm:t>
        <a:bodyPr/>
        <a:lstStyle/>
        <a:p>
          <a:endParaRPr lang="en-US"/>
        </a:p>
      </dgm:t>
    </dgm:pt>
    <dgm:pt modelId="{C2082B5B-0C23-4424-BC11-E1A16343D81B}" type="sibTrans" cxnId="{9C15C942-8206-427C-80E7-652207649EC3}">
      <dgm:prSet/>
      <dgm:spPr/>
      <dgm:t>
        <a:bodyPr/>
        <a:lstStyle/>
        <a:p>
          <a:endParaRPr lang="en-US"/>
        </a:p>
      </dgm:t>
    </dgm:pt>
    <dgm:pt modelId="{5375286D-9ADF-435C-9D89-DB93D260E97F}" type="pres">
      <dgm:prSet presAssocID="{E9A47681-D422-461E-8AFA-C1051466ED2C}" presName="outerComposite" presStyleCnt="0">
        <dgm:presLayoutVars>
          <dgm:chMax val="5"/>
          <dgm:dir/>
          <dgm:resizeHandles val="exact"/>
        </dgm:presLayoutVars>
      </dgm:prSet>
      <dgm:spPr/>
    </dgm:pt>
    <dgm:pt modelId="{660D33CB-F820-4C64-95D8-A69643A7B7B7}" type="pres">
      <dgm:prSet presAssocID="{E9A47681-D422-461E-8AFA-C1051466ED2C}" presName="dummyMaxCanvas" presStyleCnt="0">
        <dgm:presLayoutVars/>
      </dgm:prSet>
      <dgm:spPr/>
    </dgm:pt>
    <dgm:pt modelId="{23E3566A-D8D2-4813-B627-9AA23C1A749D}" type="pres">
      <dgm:prSet presAssocID="{E9A47681-D422-461E-8AFA-C1051466ED2C}" presName="FourNodes_1" presStyleLbl="node1" presStyleIdx="0" presStyleCnt="4">
        <dgm:presLayoutVars>
          <dgm:bulletEnabled val="1"/>
        </dgm:presLayoutVars>
      </dgm:prSet>
      <dgm:spPr/>
    </dgm:pt>
    <dgm:pt modelId="{FCE5AA2B-6EF5-4F20-9461-06353B218037}" type="pres">
      <dgm:prSet presAssocID="{E9A47681-D422-461E-8AFA-C1051466ED2C}" presName="FourNodes_2" presStyleLbl="node1" presStyleIdx="1" presStyleCnt="4">
        <dgm:presLayoutVars>
          <dgm:bulletEnabled val="1"/>
        </dgm:presLayoutVars>
      </dgm:prSet>
      <dgm:spPr/>
    </dgm:pt>
    <dgm:pt modelId="{2F1985F6-41CE-4B2F-96E8-CE0742BF096A}" type="pres">
      <dgm:prSet presAssocID="{E9A47681-D422-461E-8AFA-C1051466ED2C}" presName="FourNodes_3" presStyleLbl="node1" presStyleIdx="2" presStyleCnt="4">
        <dgm:presLayoutVars>
          <dgm:bulletEnabled val="1"/>
        </dgm:presLayoutVars>
      </dgm:prSet>
      <dgm:spPr/>
    </dgm:pt>
    <dgm:pt modelId="{2BE8CF7D-5034-4E75-8678-083D01F8F004}" type="pres">
      <dgm:prSet presAssocID="{E9A47681-D422-461E-8AFA-C1051466ED2C}" presName="FourNodes_4" presStyleLbl="node1" presStyleIdx="3" presStyleCnt="4">
        <dgm:presLayoutVars>
          <dgm:bulletEnabled val="1"/>
        </dgm:presLayoutVars>
      </dgm:prSet>
      <dgm:spPr/>
    </dgm:pt>
    <dgm:pt modelId="{C75FCD56-9E65-4469-9D72-28B28F9A3E7D}" type="pres">
      <dgm:prSet presAssocID="{E9A47681-D422-461E-8AFA-C1051466ED2C}" presName="FourConn_1-2" presStyleLbl="fgAccFollowNode1" presStyleIdx="0" presStyleCnt="3">
        <dgm:presLayoutVars>
          <dgm:bulletEnabled val="1"/>
        </dgm:presLayoutVars>
      </dgm:prSet>
      <dgm:spPr/>
    </dgm:pt>
    <dgm:pt modelId="{02202038-DB52-42B5-94FA-A3D386D8EDD6}" type="pres">
      <dgm:prSet presAssocID="{E9A47681-D422-461E-8AFA-C1051466ED2C}" presName="FourConn_2-3" presStyleLbl="fgAccFollowNode1" presStyleIdx="1" presStyleCnt="3">
        <dgm:presLayoutVars>
          <dgm:bulletEnabled val="1"/>
        </dgm:presLayoutVars>
      </dgm:prSet>
      <dgm:spPr/>
    </dgm:pt>
    <dgm:pt modelId="{AB689514-DBAA-4198-85E0-5E1B8199D132}" type="pres">
      <dgm:prSet presAssocID="{E9A47681-D422-461E-8AFA-C1051466ED2C}" presName="FourConn_3-4" presStyleLbl="fgAccFollowNode1" presStyleIdx="2" presStyleCnt="3">
        <dgm:presLayoutVars>
          <dgm:bulletEnabled val="1"/>
        </dgm:presLayoutVars>
      </dgm:prSet>
      <dgm:spPr/>
    </dgm:pt>
    <dgm:pt modelId="{98C5FCA5-45DD-43D1-A74D-6C098D0F8325}" type="pres">
      <dgm:prSet presAssocID="{E9A47681-D422-461E-8AFA-C1051466ED2C}" presName="FourNodes_1_text" presStyleLbl="node1" presStyleIdx="3" presStyleCnt="4">
        <dgm:presLayoutVars>
          <dgm:bulletEnabled val="1"/>
        </dgm:presLayoutVars>
      </dgm:prSet>
      <dgm:spPr/>
    </dgm:pt>
    <dgm:pt modelId="{F6EC9A5A-95C6-48B6-BBC6-E0451132CC90}" type="pres">
      <dgm:prSet presAssocID="{E9A47681-D422-461E-8AFA-C1051466ED2C}" presName="FourNodes_2_text" presStyleLbl="node1" presStyleIdx="3" presStyleCnt="4">
        <dgm:presLayoutVars>
          <dgm:bulletEnabled val="1"/>
        </dgm:presLayoutVars>
      </dgm:prSet>
      <dgm:spPr/>
    </dgm:pt>
    <dgm:pt modelId="{0AC78E5D-F679-4078-B881-C0C79BCDECA2}" type="pres">
      <dgm:prSet presAssocID="{E9A47681-D422-461E-8AFA-C1051466ED2C}" presName="FourNodes_3_text" presStyleLbl="node1" presStyleIdx="3" presStyleCnt="4">
        <dgm:presLayoutVars>
          <dgm:bulletEnabled val="1"/>
        </dgm:presLayoutVars>
      </dgm:prSet>
      <dgm:spPr/>
    </dgm:pt>
    <dgm:pt modelId="{DF20719C-D4BA-4BD9-AE3E-56E6AB9C4B2A}" type="pres">
      <dgm:prSet presAssocID="{E9A47681-D422-461E-8AFA-C1051466ED2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3C404504-D547-4C99-9010-C5E42C750112}" type="presOf" srcId="{9BE28B55-5F6F-470C-A45F-3A1825D3F729}" destId="{C75FCD56-9E65-4469-9D72-28B28F9A3E7D}" srcOrd="0" destOrd="0" presId="urn:microsoft.com/office/officeart/2005/8/layout/vProcess5"/>
    <dgm:cxn modelId="{8864F405-40DA-4685-844D-27181109D816}" type="presOf" srcId="{E9A47681-D422-461E-8AFA-C1051466ED2C}" destId="{5375286D-9ADF-435C-9D89-DB93D260E97F}" srcOrd="0" destOrd="0" presId="urn:microsoft.com/office/officeart/2005/8/layout/vProcess5"/>
    <dgm:cxn modelId="{06EA5608-B5F3-49AF-A81E-70EDF20EF0E3}" type="presOf" srcId="{23800D4E-2280-439D-9659-F051812B2F58}" destId="{FCE5AA2B-6EF5-4F20-9461-06353B218037}" srcOrd="0" destOrd="0" presId="urn:microsoft.com/office/officeart/2005/8/layout/vProcess5"/>
    <dgm:cxn modelId="{C1A6E509-6193-45E6-B19A-DD08307F07AE}" srcId="{E9A47681-D422-461E-8AFA-C1051466ED2C}" destId="{23800D4E-2280-439D-9659-F051812B2F58}" srcOrd="1" destOrd="0" parTransId="{902F8936-7110-4FE0-B4D9-CA2DBC1AC7AB}" sibTransId="{C8FF0D8F-B239-4DB3-A527-C9A6A957316D}"/>
    <dgm:cxn modelId="{79783C2E-2324-455C-8FDC-431875B0C2D3}" type="presOf" srcId="{5DC884E6-AF6E-43BF-8864-A2DA26564877}" destId="{AB689514-DBAA-4198-85E0-5E1B8199D132}" srcOrd="0" destOrd="0" presId="urn:microsoft.com/office/officeart/2005/8/layout/vProcess5"/>
    <dgm:cxn modelId="{2E28E760-BED1-4E1C-9658-CEDDF721D37F}" type="presOf" srcId="{6935F762-7562-4087-84F0-4F16E2E92C7B}" destId="{0AC78E5D-F679-4078-B881-C0C79BCDECA2}" srcOrd="1" destOrd="0" presId="urn:microsoft.com/office/officeart/2005/8/layout/vProcess5"/>
    <dgm:cxn modelId="{1F70A961-8402-4975-9978-6C4C692D61B6}" type="presOf" srcId="{6002F7D1-6E4A-46D1-B416-BE8E43C0D5B5}" destId="{23E3566A-D8D2-4813-B627-9AA23C1A749D}" srcOrd="0" destOrd="0" presId="urn:microsoft.com/office/officeart/2005/8/layout/vProcess5"/>
    <dgm:cxn modelId="{77B84A42-06DE-4DC8-A3EA-8D9C7D0D78B6}" type="presOf" srcId="{D93AB6F9-95DF-4B94-BB32-C0D777865B00}" destId="{2BE8CF7D-5034-4E75-8678-083D01F8F004}" srcOrd="0" destOrd="0" presId="urn:microsoft.com/office/officeart/2005/8/layout/vProcess5"/>
    <dgm:cxn modelId="{9C15C942-8206-427C-80E7-652207649EC3}" srcId="{E9A47681-D422-461E-8AFA-C1051466ED2C}" destId="{D93AB6F9-95DF-4B94-BB32-C0D777865B00}" srcOrd="3" destOrd="0" parTransId="{F6157239-8EBA-40A5-A197-EDC62F8247B8}" sibTransId="{C2082B5B-0C23-4424-BC11-E1A16343D81B}"/>
    <dgm:cxn modelId="{07FD7152-139C-404D-8EE9-16E6511A95AD}" type="presOf" srcId="{23800D4E-2280-439D-9659-F051812B2F58}" destId="{F6EC9A5A-95C6-48B6-BBC6-E0451132CC90}" srcOrd="1" destOrd="0" presId="urn:microsoft.com/office/officeart/2005/8/layout/vProcess5"/>
    <dgm:cxn modelId="{A1D000B0-0AAA-4EE9-8A93-E0D09B3DCB91}" type="presOf" srcId="{6935F762-7562-4087-84F0-4F16E2E92C7B}" destId="{2F1985F6-41CE-4B2F-96E8-CE0742BF096A}" srcOrd="0" destOrd="0" presId="urn:microsoft.com/office/officeart/2005/8/layout/vProcess5"/>
    <dgm:cxn modelId="{61BBFCCA-51FE-403E-9D8E-CFC6505457C9}" srcId="{E9A47681-D422-461E-8AFA-C1051466ED2C}" destId="{6002F7D1-6E4A-46D1-B416-BE8E43C0D5B5}" srcOrd="0" destOrd="0" parTransId="{A9F29D1F-4EAA-4DB8-89F8-0CC103125F11}" sibTransId="{9BE28B55-5F6F-470C-A45F-3A1825D3F729}"/>
    <dgm:cxn modelId="{559E47CF-D817-43F6-ADE4-80448202C6F5}" type="presOf" srcId="{6002F7D1-6E4A-46D1-B416-BE8E43C0D5B5}" destId="{98C5FCA5-45DD-43D1-A74D-6C098D0F8325}" srcOrd="1" destOrd="0" presId="urn:microsoft.com/office/officeart/2005/8/layout/vProcess5"/>
    <dgm:cxn modelId="{0E56A3D1-DE87-4964-8D7F-10B0B7B35D72}" srcId="{E9A47681-D422-461E-8AFA-C1051466ED2C}" destId="{6935F762-7562-4087-84F0-4F16E2E92C7B}" srcOrd="2" destOrd="0" parTransId="{30717003-1084-467F-8620-E4C2061E74C8}" sibTransId="{5DC884E6-AF6E-43BF-8864-A2DA26564877}"/>
    <dgm:cxn modelId="{76134BDA-F435-4507-8893-9CC786AD54A7}" type="presOf" srcId="{D93AB6F9-95DF-4B94-BB32-C0D777865B00}" destId="{DF20719C-D4BA-4BD9-AE3E-56E6AB9C4B2A}" srcOrd="1" destOrd="0" presId="urn:microsoft.com/office/officeart/2005/8/layout/vProcess5"/>
    <dgm:cxn modelId="{5DCE9CF5-01E9-4912-BA44-F2FB5DBAC748}" type="presOf" srcId="{C8FF0D8F-B239-4DB3-A527-C9A6A957316D}" destId="{02202038-DB52-42B5-94FA-A3D386D8EDD6}" srcOrd="0" destOrd="0" presId="urn:microsoft.com/office/officeart/2005/8/layout/vProcess5"/>
    <dgm:cxn modelId="{2836EBF1-5A1C-426B-97D3-C83FA3A47F34}" type="presParOf" srcId="{5375286D-9ADF-435C-9D89-DB93D260E97F}" destId="{660D33CB-F820-4C64-95D8-A69643A7B7B7}" srcOrd="0" destOrd="0" presId="urn:microsoft.com/office/officeart/2005/8/layout/vProcess5"/>
    <dgm:cxn modelId="{9608D9FA-7096-4E01-8BCD-F8F0B2EB9BE2}" type="presParOf" srcId="{5375286D-9ADF-435C-9D89-DB93D260E97F}" destId="{23E3566A-D8D2-4813-B627-9AA23C1A749D}" srcOrd="1" destOrd="0" presId="urn:microsoft.com/office/officeart/2005/8/layout/vProcess5"/>
    <dgm:cxn modelId="{99C16560-9A7B-4973-B352-E151323E072B}" type="presParOf" srcId="{5375286D-9ADF-435C-9D89-DB93D260E97F}" destId="{FCE5AA2B-6EF5-4F20-9461-06353B218037}" srcOrd="2" destOrd="0" presId="urn:microsoft.com/office/officeart/2005/8/layout/vProcess5"/>
    <dgm:cxn modelId="{EABB6DE7-0CC7-41EC-B986-BDCE90555B3A}" type="presParOf" srcId="{5375286D-9ADF-435C-9D89-DB93D260E97F}" destId="{2F1985F6-41CE-4B2F-96E8-CE0742BF096A}" srcOrd="3" destOrd="0" presId="urn:microsoft.com/office/officeart/2005/8/layout/vProcess5"/>
    <dgm:cxn modelId="{74210BE2-D559-4253-A069-BC10495C931D}" type="presParOf" srcId="{5375286D-9ADF-435C-9D89-DB93D260E97F}" destId="{2BE8CF7D-5034-4E75-8678-083D01F8F004}" srcOrd="4" destOrd="0" presId="urn:microsoft.com/office/officeart/2005/8/layout/vProcess5"/>
    <dgm:cxn modelId="{BEABF253-9BEF-4E4D-B7E8-93A6385320AC}" type="presParOf" srcId="{5375286D-9ADF-435C-9D89-DB93D260E97F}" destId="{C75FCD56-9E65-4469-9D72-28B28F9A3E7D}" srcOrd="5" destOrd="0" presId="urn:microsoft.com/office/officeart/2005/8/layout/vProcess5"/>
    <dgm:cxn modelId="{9E3D5E87-F306-4AA7-9B9F-5C639FBE6E7E}" type="presParOf" srcId="{5375286D-9ADF-435C-9D89-DB93D260E97F}" destId="{02202038-DB52-42B5-94FA-A3D386D8EDD6}" srcOrd="6" destOrd="0" presId="urn:microsoft.com/office/officeart/2005/8/layout/vProcess5"/>
    <dgm:cxn modelId="{94E39718-BD04-4F8A-8126-037A1A039D99}" type="presParOf" srcId="{5375286D-9ADF-435C-9D89-DB93D260E97F}" destId="{AB689514-DBAA-4198-85E0-5E1B8199D132}" srcOrd="7" destOrd="0" presId="urn:microsoft.com/office/officeart/2005/8/layout/vProcess5"/>
    <dgm:cxn modelId="{7D6F42CB-403F-4471-BA70-D541AA84A394}" type="presParOf" srcId="{5375286D-9ADF-435C-9D89-DB93D260E97F}" destId="{98C5FCA5-45DD-43D1-A74D-6C098D0F8325}" srcOrd="8" destOrd="0" presId="urn:microsoft.com/office/officeart/2005/8/layout/vProcess5"/>
    <dgm:cxn modelId="{C165CB34-8348-48E1-B25F-F5A57DEF7419}" type="presParOf" srcId="{5375286D-9ADF-435C-9D89-DB93D260E97F}" destId="{F6EC9A5A-95C6-48B6-BBC6-E0451132CC90}" srcOrd="9" destOrd="0" presId="urn:microsoft.com/office/officeart/2005/8/layout/vProcess5"/>
    <dgm:cxn modelId="{57A2953C-63B6-4C78-924D-7C5948C4C790}" type="presParOf" srcId="{5375286D-9ADF-435C-9D89-DB93D260E97F}" destId="{0AC78E5D-F679-4078-B881-C0C79BCDECA2}" srcOrd="10" destOrd="0" presId="urn:microsoft.com/office/officeart/2005/8/layout/vProcess5"/>
    <dgm:cxn modelId="{65D91F07-2B34-4FE0-96B5-37D2237903B1}" type="presParOf" srcId="{5375286D-9ADF-435C-9D89-DB93D260E97F}" destId="{DF20719C-D4BA-4BD9-AE3E-56E6AB9C4B2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88F063-E521-42BF-8C8C-D9F3A369DD09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AD81636-ACC6-469A-A4D1-2A506EA7C670}">
      <dgm:prSet/>
      <dgm:spPr/>
      <dgm:t>
        <a:bodyPr/>
        <a:lstStyle/>
        <a:p>
          <a:r>
            <a:rPr lang="en-US" dirty="0">
              <a:solidFill>
                <a:srgbClr val="C00000"/>
              </a:solidFill>
            </a:rPr>
            <a:t>Globally and in Iran, top causes include</a:t>
          </a:r>
        </a:p>
      </dgm:t>
    </dgm:pt>
    <dgm:pt modelId="{BACE129A-E3EE-46BC-BBD3-0FA6102CFDF6}" type="parTrans" cxnId="{5258377C-09AF-417F-9458-4DE461A87AA0}">
      <dgm:prSet/>
      <dgm:spPr/>
      <dgm:t>
        <a:bodyPr/>
        <a:lstStyle/>
        <a:p>
          <a:endParaRPr lang="en-US"/>
        </a:p>
      </dgm:t>
    </dgm:pt>
    <dgm:pt modelId="{8149FA77-7156-4380-9F45-BA1BC7B56167}" type="sibTrans" cxnId="{5258377C-09AF-417F-9458-4DE461A87AA0}">
      <dgm:prSet/>
      <dgm:spPr/>
      <dgm:t>
        <a:bodyPr/>
        <a:lstStyle/>
        <a:p>
          <a:endParaRPr lang="en-US"/>
        </a:p>
      </dgm:t>
    </dgm:pt>
    <dgm:pt modelId="{910F22A3-D56F-440F-98D5-70A99D976D37}">
      <dgm:prSet/>
      <dgm:spPr/>
      <dgm:t>
        <a:bodyPr/>
        <a:lstStyle/>
        <a:p>
          <a:r>
            <a:rPr lang="en-US" b="1" dirty="0"/>
            <a:t>1- preterm birth (~35%), </a:t>
          </a:r>
          <a:endParaRPr lang="en-US" dirty="0"/>
        </a:p>
      </dgm:t>
    </dgm:pt>
    <dgm:pt modelId="{16D46685-4FBC-49B0-BADB-8962517DA7F2}" type="parTrans" cxnId="{A877AD49-A36E-4620-AB0B-C111DA4A7973}">
      <dgm:prSet/>
      <dgm:spPr/>
      <dgm:t>
        <a:bodyPr/>
        <a:lstStyle/>
        <a:p>
          <a:endParaRPr lang="en-US"/>
        </a:p>
      </dgm:t>
    </dgm:pt>
    <dgm:pt modelId="{1E213A1D-09ED-4730-8283-B8024E6A7F45}" type="sibTrans" cxnId="{A877AD49-A36E-4620-AB0B-C111DA4A7973}">
      <dgm:prSet/>
      <dgm:spPr/>
      <dgm:t>
        <a:bodyPr/>
        <a:lstStyle/>
        <a:p>
          <a:endParaRPr lang="en-US"/>
        </a:p>
      </dgm:t>
    </dgm:pt>
    <dgm:pt modelId="{CE6CE168-9E51-40E5-BCFB-18C045AF980D}">
      <dgm:prSet/>
      <dgm:spPr/>
      <dgm:t>
        <a:bodyPr/>
        <a:lstStyle/>
        <a:p>
          <a:r>
            <a:rPr lang="en-US" b="1" dirty="0"/>
            <a:t>2- birth asphyxia (~24%), </a:t>
          </a:r>
          <a:endParaRPr lang="en-US" dirty="0"/>
        </a:p>
      </dgm:t>
    </dgm:pt>
    <dgm:pt modelId="{5FF8532F-9EAC-4EC1-849B-1E678E643AD7}" type="parTrans" cxnId="{F3784840-2870-4E10-BA5E-FC91A6203814}">
      <dgm:prSet/>
      <dgm:spPr/>
      <dgm:t>
        <a:bodyPr/>
        <a:lstStyle/>
        <a:p>
          <a:endParaRPr lang="en-US"/>
        </a:p>
      </dgm:t>
    </dgm:pt>
    <dgm:pt modelId="{A4593AE9-456D-4B9B-9441-B02E9EB58838}" type="sibTrans" cxnId="{F3784840-2870-4E10-BA5E-FC91A6203814}">
      <dgm:prSet/>
      <dgm:spPr/>
      <dgm:t>
        <a:bodyPr/>
        <a:lstStyle/>
        <a:p>
          <a:endParaRPr lang="en-US"/>
        </a:p>
      </dgm:t>
    </dgm:pt>
    <dgm:pt modelId="{53B1FA04-D116-4887-A5CC-BF2B05CC1794}">
      <dgm:prSet/>
      <dgm:spPr/>
      <dgm:t>
        <a:bodyPr/>
        <a:lstStyle/>
        <a:p>
          <a:r>
            <a:rPr lang="en-US" b="1" dirty="0"/>
            <a:t>3- and infections (~15%). </a:t>
          </a:r>
          <a:endParaRPr lang="en-US" dirty="0"/>
        </a:p>
      </dgm:t>
    </dgm:pt>
    <dgm:pt modelId="{03D27503-614E-4425-AFB4-4AA64AFDB15A}" type="parTrans" cxnId="{59534BC7-60E1-4FFC-B436-E7D137D9534C}">
      <dgm:prSet/>
      <dgm:spPr/>
      <dgm:t>
        <a:bodyPr/>
        <a:lstStyle/>
        <a:p>
          <a:endParaRPr lang="en-US"/>
        </a:p>
      </dgm:t>
    </dgm:pt>
    <dgm:pt modelId="{A7E6BEE1-7390-408C-AC71-EB28EAD7A7A0}" type="sibTrans" cxnId="{59534BC7-60E1-4FFC-B436-E7D137D9534C}">
      <dgm:prSet/>
      <dgm:spPr/>
      <dgm:t>
        <a:bodyPr/>
        <a:lstStyle/>
        <a:p>
          <a:endParaRPr lang="en-US"/>
        </a:p>
      </dgm:t>
    </dgm:pt>
    <dgm:pt modelId="{C75AAA15-E11D-4387-9DA2-D92C5DD8CABE}">
      <dgm:prSet custT="1"/>
      <dgm:spPr/>
      <dgm:t>
        <a:bodyPr/>
        <a:lstStyle/>
        <a:p>
          <a:r>
            <a:rPr lang="en-US" sz="2400" b="1" dirty="0"/>
            <a:t>Iran's success stems from strategies like universal antenatal steroids, skilled birth attendance (&gt;95% coverage), and infection control. </a:t>
          </a:r>
        </a:p>
      </dgm:t>
    </dgm:pt>
    <dgm:pt modelId="{60E8B85A-E282-46B2-BDEC-928FBB3C3DF5}" type="parTrans" cxnId="{E32ACC57-B453-499C-A005-74F89836EB8A}">
      <dgm:prSet/>
      <dgm:spPr/>
      <dgm:t>
        <a:bodyPr/>
        <a:lstStyle/>
        <a:p>
          <a:endParaRPr lang="en-US"/>
        </a:p>
      </dgm:t>
    </dgm:pt>
    <dgm:pt modelId="{E28D4184-94B7-4086-9574-5902E6E46BD7}" type="sibTrans" cxnId="{E32ACC57-B453-499C-A005-74F89836EB8A}">
      <dgm:prSet/>
      <dgm:spPr/>
      <dgm:t>
        <a:bodyPr/>
        <a:lstStyle/>
        <a:p>
          <a:endParaRPr lang="en-US"/>
        </a:p>
      </dgm:t>
    </dgm:pt>
    <dgm:pt modelId="{38327EE5-1B40-4825-A21C-52D2ECA955F0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Continued emphasis on equity in rural/low-SDI areas could further reduce disparities.</a:t>
          </a:r>
        </a:p>
      </dgm:t>
    </dgm:pt>
    <dgm:pt modelId="{10169FC5-D6BC-4FE2-8870-2F7F1600269E}" type="parTrans" cxnId="{EB61BB26-9229-4E95-844F-D2B069F4331D}">
      <dgm:prSet/>
      <dgm:spPr/>
      <dgm:t>
        <a:bodyPr/>
        <a:lstStyle/>
        <a:p>
          <a:endParaRPr lang="en-US"/>
        </a:p>
      </dgm:t>
    </dgm:pt>
    <dgm:pt modelId="{B549BFE8-BF03-418F-80B3-BDB6674244E9}" type="sibTrans" cxnId="{EB61BB26-9229-4E95-844F-D2B069F4331D}">
      <dgm:prSet/>
      <dgm:spPr/>
      <dgm:t>
        <a:bodyPr/>
        <a:lstStyle/>
        <a:p>
          <a:endParaRPr lang="en-US"/>
        </a:p>
      </dgm:t>
    </dgm:pt>
    <dgm:pt modelId="{2B6C4113-5278-475F-9D60-2D99309068E2}">
      <dgm:prSet/>
      <dgm:spPr/>
      <dgm:t>
        <a:bodyPr/>
        <a:lstStyle/>
        <a:p>
          <a:r>
            <a:rPr lang="en-US" b="1" dirty="0"/>
            <a:t>For interactive data, visit UNICEF's child mortality portal or WHO's Global Health Observatory.</a:t>
          </a:r>
        </a:p>
      </dgm:t>
    </dgm:pt>
    <dgm:pt modelId="{F3B76642-9963-401F-AC99-F530081C37E2}" type="parTrans" cxnId="{20D612F2-E000-485D-9A9B-59692D448773}">
      <dgm:prSet/>
      <dgm:spPr/>
      <dgm:t>
        <a:bodyPr/>
        <a:lstStyle/>
        <a:p>
          <a:endParaRPr lang="en-US"/>
        </a:p>
      </dgm:t>
    </dgm:pt>
    <dgm:pt modelId="{3481DB67-1CB1-4EFE-9CC4-6FD192D531A5}" type="sibTrans" cxnId="{20D612F2-E000-485D-9A9B-59692D448773}">
      <dgm:prSet/>
      <dgm:spPr/>
      <dgm:t>
        <a:bodyPr/>
        <a:lstStyle/>
        <a:p>
          <a:endParaRPr lang="en-US"/>
        </a:p>
      </dgm:t>
    </dgm:pt>
    <dgm:pt modelId="{3E8E93A2-7CD5-499C-BD1D-95460924CA97}">
      <dgm:prSet/>
      <dgm:spPr/>
      <dgm:t>
        <a:bodyPr/>
        <a:lstStyle/>
        <a:p>
          <a:r>
            <a:rPr lang="en-US" dirty="0"/>
            <a:t>4- </a:t>
          </a:r>
          <a:r>
            <a:rPr lang="en-US" b="1" dirty="0"/>
            <a:t>Congenital anomalies (~10%).</a:t>
          </a:r>
          <a:endParaRPr lang="en-US" dirty="0"/>
        </a:p>
      </dgm:t>
    </dgm:pt>
    <dgm:pt modelId="{453143B1-6DD8-466B-B93E-A2A1312EA472}" type="parTrans" cxnId="{1E55E419-27E2-41EC-9145-A24FDF00FF82}">
      <dgm:prSet/>
      <dgm:spPr/>
      <dgm:t>
        <a:bodyPr/>
        <a:lstStyle/>
        <a:p>
          <a:endParaRPr lang="en-US"/>
        </a:p>
      </dgm:t>
    </dgm:pt>
    <dgm:pt modelId="{977F820B-395F-49BB-949F-032E764CDD1B}" type="sibTrans" cxnId="{1E55E419-27E2-41EC-9145-A24FDF00FF82}">
      <dgm:prSet/>
      <dgm:spPr/>
      <dgm:t>
        <a:bodyPr/>
        <a:lstStyle/>
        <a:p>
          <a:endParaRPr lang="en-US"/>
        </a:p>
      </dgm:t>
    </dgm:pt>
    <dgm:pt modelId="{4A6D456C-B832-4259-BC50-4F0FC150216E}" type="pres">
      <dgm:prSet presAssocID="{9F88F063-E521-42BF-8C8C-D9F3A369DD09}" presName="vert0" presStyleCnt="0">
        <dgm:presLayoutVars>
          <dgm:dir/>
          <dgm:animOne val="branch"/>
          <dgm:animLvl val="lvl"/>
        </dgm:presLayoutVars>
      </dgm:prSet>
      <dgm:spPr/>
    </dgm:pt>
    <dgm:pt modelId="{E0BD12FA-E2F6-401B-A51D-48D376DC6FE2}" type="pres">
      <dgm:prSet presAssocID="{7AD81636-ACC6-469A-A4D1-2A506EA7C670}" presName="thickLine" presStyleLbl="alignNode1" presStyleIdx="0" presStyleCnt="4"/>
      <dgm:spPr/>
    </dgm:pt>
    <dgm:pt modelId="{E54FFF3F-AAFC-44EF-8224-AE3E34D4FB62}" type="pres">
      <dgm:prSet presAssocID="{7AD81636-ACC6-469A-A4D1-2A506EA7C670}" presName="horz1" presStyleCnt="0"/>
      <dgm:spPr/>
    </dgm:pt>
    <dgm:pt modelId="{726BBE27-F83A-4880-83F3-DC36B6386FAE}" type="pres">
      <dgm:prSet presAssocID="{7AD81636-ACC6-469A-A4D1-2A506EA7C670}" presName="tx1" presStyleLbl="revTx" presStyleIdx="0" presStyleCnt="8"/>
      <dgm:spPr/>
    </dgm:pt>
    <dgm:pt modelId="{4E9A4B0F-771E-4898-963D-A0CB07F67358}" type="pres">
      <dgm:prSet presAssocID="{7AD81636-ACC6-469A-A4D1-2A506EA7C670}" presName="vert1" presStyleCnt="0"/>
      <dgm:spPr/>
    </dgm:pt>
    <dgm:pt modelId="{6B614C25-2EA3-445B-AD36-CDE644C4B076}" type="pres">
      <dgm:prSet presAssocID="{910F22A3-D56F-440F-98D5-70A99D976D37}" presName="vertSpace2a" presStyleCnt="0"/>
      <dgm:spPr/>
    </dgm:pt>
    <dgm:pt modelId="{5F4DF1FA-210E-416F-9C99-9369D622A8F2}" type="pres">
      <dgm:prSet presAssocID="{910F22A3-D56F-440F-98D5-70A99D976D37}" presName="horz2" presStyleCnt="0"/>
      <dgm:spPr/>
    </dgm:pt>
    <dgm:pt modelId="{AEA1702F-78EE-4623-9386-4ADD6DDC7E11}" type="pres">
      <dgm:prSet presAssocID="{910F22A3-D56F-440F-98D5-70A99D976D37}" presName="horzSpace2" presStyleCnt="0"/>
      <dgm:spPr/>
    </dgm:pt>
    <dgm:pt modelId="{1E19C56C-BAA9-4879-B225-3896E8C3B770}" type="pres">
      <dgm:prSet presAssocID="{910F22A3-D56F-440F-98D5-70A99D976D37}" presName="tx2" presStyleLbl="revTx" presStyleIdx="1" presStyleCnt="8"/>
      <dgm:spPr/>
    </dgm:pt>
    <dgm:pt modelId="{38556E41-7CB1-4CAA-BC12-0A41BA3F1F6B}" type="pres">
      <dgm:prSet presAssocID="{910F22A3-D56F-440F-98D5-70A99D976D37}" presName="vert2" presStyleCnt="0"/>
      <dgm:spPr/>
    </dgm:pt>
    <dgm:pt modelId="{29E10AE1-3DAE-4015-B830-76B5C8F87BE0}" type="pres">
      <dgm:prSet presAssocID="{910F22A3-D56F-440F-98D5-70A99D976D37}" presName="thinLine2b" presStyleLbl="callout" presStyleIdx="0" presStyleCnt="4"/>
      <dgm:spPr/>
    </dgm:pt>
    <dgm:pt modelId="{1992F4BB-37FE-4054-848E-85A45790688A}" type="pres">
      <dgm:prSet presAssocID="{910F22A3-D56F-440F-98D5-70A99D976D37}" presName="vertSpace2b" presStyleCnt="0"/>
      <dgm:spPr/>
    </dgm:pt>
    <dgm:pt modelId="{348BC7C0-4F8A-4BEB-BE55-F1566CB09F62}" type="pres">
      <dgm:prSet presAssocID="{CE6CE168-9E51-40E5-BCFB-18C045AF980D}" presName="horz2" presStyleCnt="0"/>
      <dgm:spPr/>
    </dgm:pt>
    <dgm:pt modelId="{A179D04B-553D-4879-942E-148EABF2E569}" type="pres">
      <dgm:prSet presAssocID="{CE6CE168-9E51-40E5-BCFB-18C045AF980D}" presName="horzSpace2" presStyleCnt="0"/>
      <dgm:spPr/>
    </dgm:pt>
    <dgm:pt modelId="{10D79196-598C-4183-ABEF-1D6AD8ABA32F}" type="pres">
      <dgm:prSet presAssocID="{CE6CE168-9E51-40E5-BCFB-18C045AF980D}" presName="tx2" presStyleLbl="revTx" presStyleIdx="2" presStyleCnt="8"/>
      <dgm:spPr/>
    </dgm:pt>
    <dgm:pt modelId="{F4BD80FE-9376-4C22-987B-2454D438363C}" type="pres">
      <dgm:prSet presAssocID="{CE6CE168-9E51-40E5-BCFB-18C045AF980D}" presName="vert2" presStyleCnt="0"/>
      <dgm:spPr/>
    </dgm:pt>
    <dgm:pt modelId="{0159A70C-4040-443B-B370-3162C584E555}" type="pres">
      <dgm:prSet presAssocID="{CE6CE168-9E51-40E5-BCFB-18C045AF980D}" presName="thinLine2b" presStyleLbl="callout" presStyleIdx="1" presStyleCnt="4"/>
      <dgm:spPr/>
    </dgm:pt>
    <dgm:pt modelId="{8429B6A2-4DE2-4DF0-B228-64C7CDC1DF5F}" type="pres">
      <dgm:prSet presAssocID="{CE6CE168-9E51-40E5-BCFB-18C045AF980D}" presName="vertSpace2b" presStyleCnt="0"/>
      <dgm:spPr/>
    </dgm:pt>
    <dgm:pt modelId="{D577A2F7-DC0B-4084-A092-C54868CE5E0F}" type="pres">
      <dgm:prSet presAssocID="{53B1FA04-D116-4887-A5CC-BF2B05CC1794}" presName="horz2" presStyleCnt="0"/>
      <dgm:spPr/>
    </dgm:pt>
    <dgm:pt modelId="{02EFAB5E-9BDE-48BF-8DEB-661B0BF74607}" type="pres">
      <dgm:prSet presAssocID="{53B1FA04-D116-4887-A5CC-BF2B05CC1794}" presName="horzSpace2" presStyleCnt="0"/>
      <dgm:spPr/>
    </dgm:pt>
    <dgm:pt modelId="{AC60D488-1964-4811-B56C-D00417716F32}" type="pres">
      <dgm:prSet presAssocID="{53B1FA04-D116-4887-A5CC-BF2B05CC1794}" presName="tx2" presStyleLbl="revTx" presStyleIdx="3" presStyleCnt="8"/>
      <dgm:spPr/>
    </dgm:pt>
    <dgm:pt modelId="{EFEEDC30-D800-43F3-9BE4-DB02A7B10E17}" type="pres">
      <dgm:prSet presAssocID="{53B1FA04-D116-4887-A5CC-BF2B05CC1794}" presName="vert2" presStyleCnt="0"/>
      <dgm:spPr/>
    </dgm:pt>
    <dgm:pt modelId="{95B61307-DC19-4EAE-B85D-95A09F8D811E}" type="pres">
      <dgm:prSet presAssocID="{53B1FA04-D116-4887-A5CC-BF2B05CC1794}" presName="thinLine2b" presStyleLbl="callout" presStyleIdx="2" presStyleCnt="4"/>
      <dgm:spPr/>
    </dgm:pt>
    <dgm:pt modelId="{8E50D265-A388-4790-A809-9D3559591A07}" type="pres">
      <dgm:prSet presAssocID="{53B1FA04-D116-4887-A5CC-BF2B05CC1794}" presName="vertSpace2b" presStyleCnt="0"/>
      <dgm:spPr/>
    </dgm:pt>
    <dgm:pt modelId="{B21611C2-C84A-4E42-8C92-97E0B02A0AF7}" type="pres">
      <dgm:prSet presAssocID="{3E8E93A2-7CD5-499C-BD1D-95460924CA97}" presName="horz2" presStyleCnt="0"/>
      <dgm:spPr/>
    </dgm:pt>
    <dgm:pt modelId="{73CE82F0-3920-4C69-8C53-24CE7EB28B51}" type="pres">
      <dgm:prSet presAssocID="{3E8E93A2-7CD5-499C-BD1D-95460924CA97}" presName="horzSpace2" presStyleCnt="0"/>
      <dgm:spPr/>
    </dgm:pt>
    <dgm:pt modelId="{96CD2E6B-54B5-471B-A27F-D3A888FE84A0}" type="pres">
      <dgm:prSet presAssocID="{3E8E93A2-7CD5-499C-BD1D-95460924CA97}" presName="tx2" presStyleLbl="revTx" presStyleIdx="4" presStyleCnt="8"/>
      <dgm:spPr/>
    </dgm:pt>
    <dgm:pt modelId="{1EC82205-D262-4DC9-BD5A-0EB004EFE850}" type="pres">
      <dgm:prSet presAssocID="{3E8E93A2-7CD5-499C-BD1D-95460924CA97}" presName="vert2" presStyleCnt="0"/>
      <dgm:spPr/>
    </dgm:pt>
    <dgm:pt modelId="{0AE077DF-3A49-44D6-AB36-87571A9E9731}" type="pres">
      <dgm:prSet presAssocID="{3E8E93A2-7CD5-499C-BD1D-95460924CA97}" presName="thinLine2b" presStyleLbl="callout" presStyleIdx="3" presStyleCnt="4"/>
      <dgm:spPr/>
    </dgm:pt>
    <dgm:pt modelId="{4B006BEC-5E4E-4512-9412-1D8B0D704A8B}" type="pres">
      <dgm:prSet presAssocID="{3E8E93A2-7CD5-499C-BD1D-95460924CA97}" presName="vertSpace2b" presStyleCnt="0"/>
      <dgm:spPr/>
    </dgm:pt>
    <dgm:pt modelId="{1F6D926D-261B-4B80-9F14-816F01F9A13B}" type="pres">
      <dgm:prSet presAssocID="{C75AAA15-E11D-4387-9DA2-D92C5DD8CABE}" presName="thickLine" presStyleLbl="alignNode1" presStyleIdx="1" presStyleCnt="4"/>
      <dgm:spPr/>
    </dgm:pt>
    <dgm:pt modelId="{CFBA58E4-9D3B-4D60-9F31-FDB37890E136}" type="pres">
      <dgm:prSet presAssocID="{C75AAA15-E11D-4387-9DA2-D92C5DD8CABE}" presName="horz1" presStyleCnt="0"/>
      <dgm:spPr/>
    </dgm:pt>
    <dgm:pt modelId="{6860E05D-8C75-4111-A0F8-B021E7298B50}" type="pres">
      <dgm:prSet presAssocID="{C75AAA15-E11D-4387-9DA2-D92C5DD8CABE}" presName="tx1" presStyleLbl="revTx" presStyleIdx="5" presStyleCnt="8" custScaleX="500000"/>
      <dgm:spPr/>
    </dgm:pt>
    <dgm:pt modelId="{B3D17D8B-BC56-4247-BC49-0DA4EAC98628}" type="pres">
      <dgm:prSet presAssocID="{C75AAA15-E11D-4387-9DA2-D92C5DD8CABE}" presName="vert1" presStyleCnt="0"/>
      <dgm:spPr/>
    </dgm:pt>
    <dgm:pt modelId="{602A11CC-971E-43B8-8763-F9976F81F6E8}" type="pres">
      <dgm:prSet presAssocID="{38327EE5-1B40-4825-A21C-52D2ECA955F0}" presName="thickLine" presStyleLbl="alignNode1" presStyleIdx="2" presStyleCnt="4"/>
      <dgm:spPr/>
    </dgm:pt>
    <dgm:pt modelId="{68110660-B3A6-4FCC-AC96-BE6BD49E3F5B}" type="pres">
      <dgm:prSet presAssocID="{38327EE5-1B40-4825-A21C-52D2ECA955F0}" presName="horz1" presStyleCnt="0"/>
      <dgm:spPr/>
    </dgm:pt>
    <dgm:pt modelId="{4DF488F3-E02D-4229-9ACC-95EFD316F9C7}" type="pres">
      <dgm:prSet presAssocID="{38327EE5-1B40-4825-A21C-52D2ECA955F0}" presName="tx1" presStyleLbl="revTx" presStyleIdx="6" presStyleCnt="8" custScaleX="500000" custLinFactNeighborX="-818" custLinFactNeighborY="4647"/>
      <dgm:spPr/>
    </dgm:pt>
    <dgm:pt modelId="{11421B45-6D0F-4643-A1AC-875C5AF789F2}" type="pres">
      <dgm:prSet presAssocID="{38327EE5-1B40-4825-A21C-52D2ECA955F0}" presName="vert1" presStyleCnt="0"/>
      <dgm:spPr/>
    </dgm:pt>
    <dgm:pt modelId="{9F1ECA07-10A9-41C0-9F22-AE6894366916}" type="pres">
      <dgm:prSet presAssocID="{2B6C4113-5278-475F-9D60-2D99309068E2}" presName="thickLine" presStyleLbl="alignNode1" presStyleIdx="3" presStyleCnt="4"/>
      <dgm:spPr/>
    </dgm:pt>
    <dgm:pt modelId="{C2F0F7B0-65EE-459B-82EF-2090271F0728}" type="pres">
      <dgm:prSet presAssocID="{2B6C4113-5278-475F-9D60-2D99309068E2}" presName="horz1" presStyleCnt="0"/>
      <dgm:spPr/>
    </dgm:pt>
    <dgm:pt modelId="{D5AC0188-9415-4196-B9CA-0C0E40C31D49}" type="pres">
      <dgm:prSet presAssocID="{2B6C4113-5278-475F-9D60-2D99309068E2}" presName="tx1" presStyleLbl="revTx" presStyleIdx="7" presStyleCnt="8" custScaleX="500000"/>
      <dgm:spPr/>
    </dgm:pt>
    <dgm:pt modelId="{9CC2DAAA-A012-4CDE-BFD0-B83EE7687603}" type="pres">
      <dgm:prSet presAssocID="{2B6C4113-5278-475F-9D60-2D99309068E2}" presName="vert1" presStyleCnt="0"/>
      <dgm:spPr/>
    </dgm:pt>
  </dgm:ptLst>
  <dgm:cxnLst>
    <dgm:cxn modelId="{1E55E419-27E2-41EC-9145-A24FDF00FF82}" srcId="{7AD81636-ACC6-469A-A4D1-2A506EA7C670}" destId="{3E8E93A2-7CD5-499C-BD1D-95460924CA97}" srcOrd="3" destOrd="0" parTransId="{453143B1-6DD8-466B-B93E-A2A1312EA472}" sibTransId="{977F820B-395F-49BB-949F-032E764CDD1B}"/>
    <dgm:cxn modelId="{7813911A-A3A7-4765-8E44-14CDE1AED456}" type="presOf" srcId="{53B1FA04-D116-4887-A5CC-BF2B05CC1794}" destId="{AC60D488-1964-4811-B56C-D00417716F32}" srcOrd="0" destOrd="0" presId="urn:microsoft.com/office/officeart/2008/layout/LinedList"/>
    <dgm:cxn modelId="{EB61BB26-9229-4E95-844F-D2B069F4331D}" srcId="{9F88F063-E521-42BF-8C8C-D9F3A369DD09}" destId="{38327EE5-1B40-4825-A21C-52D2ECA955F0}" srcOrd="2" destOrd="0" parTransId="{10169FC5-D6BC-4FE2-8870-2F7F1600269E}" sibTransId="{B549BFE8-BF03-418F-80B3-BDB6674244E9}"/>
    <dgm:cxn modelId="{F3784840-2870-4E10-BA5E-FC91A6203814}" srcId="{7AD81636-ACC6-469A-A4D1-2A506EA7C670}" destId="{CE6CE168-9E51-40E5-BCFB-18C045AF980D}" srcOrd="1" destOrd="0" parTransId="{5FF8532F-9EAC-4EC1-849B-1E678E643AD7}" sibTransId="{A4593AE9-456D-4B9B-9441-B02E9EB58838}"/>
    <dgm:cxn modelId="{A877AD49-A36E-4620-AB0B-C111DA4A7973}" srcId="{7AD81636-ACC6-469A-A4D1-2A506EA7C670}" destId="{910F22A3-D56F-440F-98D5-70A99D976D37}" srcOrd="0" destOrd="0" parTransId="{16D46685-4FBC-49B0-BADB-8962517DA7F2}" sibTransId="{1E213A1D-09ED-4730-8283-B8024E6A7F45}"/>
    <dgm:cxn modelId="{3C4D2F73-E8DB-4CEF-B53D-A7226587275B}" type="presOf" srcId="{3E8E93A2-7CD5-499C-BD1D-95460924CA97}" destId="{96CD2E6B-54B5-471B-A27F-D3A888FE84A0}" srcOrd="0" destOrd="0" presId="urn:microsoft.com/office/officeart/2008/layout/LinedList"/>
    <dgm:cxn modelId="{E32ACC57-B453-499C-A005-74F89836EB8A}" srcId="{9F88F063-E521-42BF-8C8C-D9F3A369DD09}" destId="{C75AAA15-E11D-4387-9DA2-D92C5DD8CABE}" srcOrd="1" destOrd="0" parTransId="{60E8B85A-E282-46B2-BDEC-928FBB3C3DF5}" sibTransId="{E28D4184-94B7-4086-9574-5902E6E46BD7}"/>
    <dgm:cxn modelId="{5258377C-09AF-417F-9458-4DE461A87AA0}" srcId="{9F88F063-E521-42BF-8C8C-D9F3A369DD09}" destId="{7AD81636-ACC6-469A-A4D1-2A506EA7C670}" srcOrd="0" destOrd="0" parTransId="{BACE129A-E3EE-46BC-BBD3-0FA6102CFDF6}" sibTransId="{8149FA77-7156-4380-9F45-BA1BC7B56167}"/>
    <dgm:cxn modelId="{08B26084-0B02-4947-9315-111F7CE4314D}" type="presOf" srcId="{9F88F063-E521-42BF-8C8C-D9F3A369DD09}" destId="{4A6D456C-B832-4259-BC50-4F0FC150216E}" srcOrd="0" destOrd="0" presId="urn:microsoft.com/office/officeart/2008/layout/LinedList"/>
    <dgm:cxn modelId="{42C6549D-174A-41C1-81EC-B967AEA5B436}" type="presOf" srcId="{38327EE5-1B40-4825-A21C-52D2ECA955F0}" destId="{4DF488F3-E02D-4229-9ACC-95EFD316F9C7}" srcOrd="0" destOrd="0" presId="urn:microsoft.com/office/officeart/2008/layout/LinedList"/>
    <dgm:cxn modelId="{FD3677BB-4ED7-42DF-9C0F-6691461C7655}" type="presOf" srcId="{7AD81636-ACC6-469A-A4D1-2A506EA7C670}" destId="{726BBE27-F83A-4880-83F3-DC36B6386FAE}" srcOrd="0" destOrd="0" presId="urn:microsoft.com/office/officeart/2008/layout/LinedList"/>
    <dgm:cxn modelId="{59534BC7-60E1-4FFC-B436-E7D137D9534C}" srcId="{7AD81636-ACC6-469A-A4D1-2A506EA7C670}" destId="{53B1FA04-D116-4887-A5CC-BF2B05CC1794}" srcOrd="2" destOrd="0" parTransId="{03D27503-614E-4425-AFB4-4AA64AFDB15A}" sibTransId="{A7E6BEE1-7390-408C-AC71-EB28EAD7A7A0}"/>
    <dgm:cxn modelId="{57BF1CD1-8204-4E68-AC4E-137E15E3EDA4}" type="presOf" srcId="{910F22A3-D56F-440F-98D5-70A99D976D37}" destId="{1E19C56C-BAA9-4879-B225-3896E8C3B770}" srcOrd="0" destOrd="0" presId="urn:microsoft.com/office/officeart/2008/layout/LinedList"/>
    <dgm:cxn modelId="{162B76E3-8049-4399-95E2-FCB0D96471FA}" type="presOf" srcId="{CE6CE168-9E51-40E5-BCFB-18C045AF980D}" destId="{10D79196-598C-4183-ABEF-1D6AD8ABA32F}" srcOrd="0" destOrd="0" presId="urn:microsoft.com/office/officeart/2008/layout/LinedList"/>
    <dgm:cxn modelId="{2B4ADDE6-186F-4F9E-AD94-CD59FE8AC786}" type="presOf" srcId="{C75AAA15-E11D-4387-9DA2-D92C5DD8CABE}" destId="{6860E05D-8C75-4111-A0F8-B021E7298B50}" srcOrd="0" destOrd="0" presId="urn:microsoft.com/office/officeart/2008/layout/LinedList"/>
    <dgm:cxn modelId="{20D612F2-E000-485D-9A9B-59692D448773}" srcId="{9F88F063-E521-42BF-8C8C-D9F3A369DD09}" destId="{2B6C4113-5278-475F-9D60-2D99309068E2}" srcOrd="3" destOrd="0" parTransId="{F3B76642-9963-401F-AC99-F530081C37E2}" sibTransId="{3481DB67-1CB1-4EFE-9CC4-6FD192D531A5}"/>
    <dgm:cxn modelId="{67E809FA-B54D-44D4-8C31-A81CB1F686FE}" type="presOf" srcId="{2B6C4113-5278-475F-9D60-2D99309068E2}" destId="{D5AC0188-9415-4196-B9CA-0C0E40C31D49}" srcOrd="0" destOrd="0" presId="urn:microsoft.com/office/officeart/2008/layout/LinedList"/>
    <dgm:cxn modelId="{45B6CD4D-DC10-45F5-B4AE-805CE96F72AD}" type="presParOf" srcId="{4A6D456C-B832-4259-BC50-4F0FC150216E}" destId="{E0BD12FA-E2F6-401B-A51D-48D376DC6FE2}" srcOrd="0" destOrd="0" presId="urn:microsoft.com/office/officeart/2008/layout/LinedList"/>
    <dgm:cxn modelId="{3975F148-B8AE-4047-9374-8CE945C89F7B}" type="presParOf" srcId="{4A6D456C-B832-4259-BC50-4F0FC150216E}" destId="{E54FFF3F-AAFC-44EF-8224-AE3E34D4FB62}" srcOrd="1" destOrd="0" presId="urn:microsoft.com/office/officeart/2008/layout/LinedList"/>
    <dgm:cxn modelId="{55564D33-2828-4A2B-88B1-DC3D94E00BA1}" type="presParOf" srcId="{E54FFF3F-AAFC-44EF-8224-AE3E34D4FB62}" destId="{726BBE27-F83A-4880-83F3-DC36B6386FAE}" srcOrd="0" destOrd="0" presId="urn:microsoft.com/office/officeart/2008/layout/LinedList"/>
    <dgm:cxn modelId="{E86462E9-EFC1-4622-B201-A28895F6735D}" type="presParOf" srcId="{E54FFF3F-AAFC-44EF-8224-AE3E34D4FB62}" destId="{4E9A4B0F-771E-4898-963D-A0CB07F67358}" srcOrd="1" destOrd="0" presId="urn:microsoft.com/office/officeart/2008/layout/LinedList"/>
    <dgm:cxn modelId="{34D5E2E4-B6ED-481E-A61B-ECFF12EC589D}" type="presParOf" srcId="{4E9A4B0F-771E-4898-963D-A0CB07F67358}" destId="{6B614C25-2EA3-445B-AD36-CDE644C4B076}" srcOrd="0" destOrd="0" presId="urn:microsoft.com/office/officeart/2008/layout/LinedList"/>
    <dgm:cxn modelId="{BA700D62-60DB-4EF0-9378-2ECB81D509E7}" type="presParOf" srcId="{4E9A4B0F-771E-4898-963D-A0CB07F67358}" destId="{5F4DF1FA-210E-416F-9C99-9369D622A8F2}" srcOrd="1" destOrd="0" presId="urn:microsoft.com/office/officeart/2008/layout/LinedList"/>
    <dgm:cxn modelId="{7E3B574C-135B-4A49-9063-11AF9B209EC7}" type="presParOf" srcId="{5F4DF1FA-210E-416F-9C99-9369D622A8F2}" destId="{AEA1702F-78EE-4623-9386-4ADD6DDC7E11}" srcOrd="0" destOrd="0" presId="urn:microsoft.com/office/officeart/2008/layout/LinedList"/>
    <dgm:cxn modelId="{DB8800BF-920A-4FF3-8346-6AB036ED196D}" type="presParOf" srcId="{5F4DF1FA-210E-416F-9C99-9369D622A8F2}" destId="{1E19C56C-BAA9-4879-B225-3896E8C3B770}" srcOrd="1" destOrd="0" presId="urn:microsoft.com/office/officeart/2008/layout/LinedList"/>
    <dgm:cxn modelId="{7D44417B-93EE-46D7-B3CF-E68ADAD301C6}" type="presParOf" srcId="{5F4DF1FA-210E-416F-9C99-9369D622A8F2}" destId="{38556E41-7CB1-4CAA-BC12-0A41BA3F1F6B}" srcOrd="2" destOrd="0" presId="urn:microsoft.com/office/officeart/2008/layout/LinedList"/>
    <dgm:cxn modelId="{44A73C9D-395E-4579-874F-DED0911EEA69}" type="presParOf" srcId="{4E9A4B0F-771E-4898-963D-A0CB07F67358}" destId="{29E10AE1-3DAE-4015-B830-76B5C8F87BE0}" srcOrd="2" destOrd="0" presId="urn:microsoft.com/office/officeart/2008/layout/LinedList"/>
    <dgm:cxn modelId="{A4645CB0-5B38-448C-BED3-612BF7F525D5}" type="presParOf" srcId="{4E9A4B0F-771E-4898-963D-A0CB07F67358}" destId="{1992F4BB-37FE-4054-848E-85A45790688A}" srcOrd="3" destOrd="0" presId="urn:microsoft.com/office/officeart/2008/layout/LinedList"/>
    <dgm:cxn modelId="{B6AFE991-C47F-4FC9-8922-C0790CFFBAFD}" type="presParOf" srcId="{4E9A4B0F-771E-4898-963D-A0CB07F67358}" destId="{348BC7C0-4F8A-4BEB-BE55-F1566CB09F62}" srcOrd="4" destOrd="0" presId="urn:microsoft.com/office/officeart/2008/layout/LinedList"/>
    <dgm:cxn modelId="{11ACDCBF-60C9-4605-8B93-C85592FCABC1}" type="presParOf" srcId="{348BC7C0-4F8A-4BEB-BE55-F1566CB09F62}" destId="{A179D04B-553D-4879-942E-148EABF2E569}" srcOrd="0" destOrd="0" presId="urn:microsoft.com/office/officeart/2008/layout/LinedList"/>
    <dgm:cxn modelId="{EA57221C-02CA-49E7-AD92-57AB6D6F81A0}" type="presParOf" srcId="{348BC7C0-4F8A-4BEB-BE55-F1566CB09F62}" destId="{10D79196-598C-4183-ABEF-1D6AD8ABA32F}" srcOrd="1" destOrd="0" presId="urn:microsoft.com/office/officeart/2008/layout/LinedList"/>
    <dgm:cxn modelId="{A14CC573-0C94-4E15-94C3-7ABD04B91AEA}" type="presParOf" srcId="{348BC7C0-4F8A-4BEB-BE55-F1566CB09F62}" destId="{F4BD80FE-9376-4C22-987B-2454D438363C}" srcOrd="2" destOrd="0" presId="urn:microsoft.com/office/officeart/2008/layout/LinedList"/>
    <dgm:cxn modelId="{97195760-955D-4D53-875A-42AE01790C70}" type="presParOf" srcId="{4E9A4B0F-771E-4898-963D-A0CB07F67358}" destId="{0159A70C-4040-443B-B370-3162C584E555}" srcOrd="5" destOrd="0" presId="urn:microsoft.com/office/officeart/2008/layout/LinedList"/>
    <dgm:cxn modelId="{A2EC3D9F-61D5-4942-A683-3A821530447A}" type="presParOf" srcId="{4E9A4B0F-771E-4898-963D-A0CB07F67358}" destId="{8429B6A2-4DE2-4DF0-B228-64C7CDC1DF5F}" srcOrd="6" destOrd="0" presId="urn:microsoft.com/office/officeart/2008/layout/LinedList"/>
    <dgm:cxn modelId="{84B2461C-D74D-4BE3-B59E-C3E77526D7CD}" type="presParOf" srcId="{4E9A4B0F-771E-4898-963D-A0CB07F67358}" destId="{D577A2F7-DC0B-4084-A092-C54868CE5E0F}" srcOrd="7" destOrd="0" presId="urn:microsoft.com/office/officeart/2008/layout/LinedList"/>
    <dgm:cxn modelId="{D11E0FD6-A630-4251-A16C-C99C538F427E}" type="presParOf" srcId="{D577A2F7-DC0B-4084-A092-C54868CE5E0F}" destId="{02EFAB5E-9BDE-48BF-8DEB-661B0BF74607}" srcOrd="0" destOrd="0" presId="urn:microsoft.com/office/officeart/2008/layout/LinedList"/>
    <dgm:cxn modelId="{6DCD1CDC-375B-454F-892D-1C4C940C5DDF}" type="presParOf" srcId="{D577A2F7-DC0B-4084-A092-C54868CE5E0F}" destId="{AC60D488-1964-4811-B56C-D00417716F32}" srcOrd="1" destOrd="0" presId="urn:microsoft.com/office/officeart/2008/layout/LinedList"/>
    <dgm:cxn modelId="{8ACAFF56-A3EF-4F98-B6A9-74FB53984C21}" type="presParOf" srcId="{D577A2F7-DC0B-4084-A092-C54868CE5E0F}" destId="{EFEEDC30-D800-43F3-9BE4-DB02A7B10E17}" srcOrd="2" destOrd="0" presId="urn:microsoft.com/office/officeart/2008/layout/LinedList"/>
    <dgm:cxn modelId="{EA1B5AA0-0BC1-4C33-A847-D6D6E867A937}" type="presParOf" srcId="{4E9A4B0F-771E-4898-963D-A0CB07F67358}" destId="{95B61307-DC19-4EAE-B85D-95A09F8D811E}" srcOrd="8" destOrd="0" presId="urn:microsoft.com/office/officeart/2008/layout/LinedList"/>
    <dgm:cxn modelId="{E20BE044-BFB2-434B-8A6D-EF3AAE40420B}" type="presParOf" srcId="{4E9A4B0F-771E-4898-963D-A0CB07F67358}" destId="{8E50D265-A388-4790-A809-9D3559591A07}" srcOrd="9" destOrd="0" presId="urn:microsoft.com/office/officeart/2008/layout/LinedList"/>
    <dgm:cxn modelId="{D6444277-F78B-4700-A21F-271EDF1678E5}" type="presParOf" srcId="{4E9A4B0F-771E-4898-963D-A0CB07F67358}" destId="{B21611C2-C84A-4E42-8C92-97E0B02A0AF7}" srcOrd="10" destOrd="0" presId="urn:microsoft.com/office/officeart/2008/layout/LinedList"/>
    <dgm:cxn modelId="{202D9D3B-FD72-44FC-97B0-5221D818A524}" type="presParOf" srcId="{B21611C2-C84A-4E42-8C92-97E0B02A0AF7}" destId="{73CE82F0-3920-4C69-8C53-24CE7EB28B51}" srcOrd="0" destOrd="0" presId="urn:microsoft.com/office/officeart/2008/layout/LinedList"/>
    <dgm:cxn modelId="{E1F75B08-F9D8-453F-B117-3704D6A6136D}" type="presParOf" srcId="{B21611C2-C84A-4E42-8C92-97E0B02A0AF7}" destId="{96CD2E6B-54B5-471B-A27F-D3A888FE84A0}" srcOrd="1" destOrd="0" presId="urn:microsoft.com/office/officeart/2008/layout/LinedList"/>
    <dgm:cxn modelId="{0E4D5C61-C1AC-4DA3-BE2B-127E2371780D}" type="presParOf" srcId="{B21611C2-C84A-4E42-8C92-97E0B02A0AF7}" destId="{1EC82205-D262-4DC9-BD5A-0EB004EFE850}" srcOrd="2" destOrd="0" presId="urn:microsoft.com/office/officeart/2008/layout/LinedList"/>
    <dgm:cxn modelId="{9553386D-2A8A-45DB-BB44-3A9E3415C75F}" type="presParOf" srcId="{4E9A4B0F-771E-4898-963D-A0CB07F67358}" destId="{0AE077DF-3A49-44D6-AB36-87571A9E9731}" srcOrd="11" destOrd="0" presId="urn:microsoft.com/office/officeart/2008/layout/LinedList"/>
    <dgm:cxn modelId="{C009AF90-1C58-4434-BF71-AB749AC5D286}" type="presParOf" srcId="{4E9A4B0F-771E-4898-963D-A0CB07F67358}" destId="{4B006BEC-5E4E-4512-9412-1D8B0D704A8B}" srcOrd="12" destOrd="0" presId="urn:microsoft.com/office/officeart/2008/layout/LinedList"/>
    <dgm:cxn modelId="{9A3AA56A-6BF8-427B-8004-0832B229B126}" type="presParOf" srcId="{4A6D456C-B832-4259-BC50-4F0FC150216E}" destId="{1F6D926D-261B-4B80-9F14-816F01F9A13B}" srcOrd="2" destOrd="0" presId="urn:microsoft.com/office/officeart/2008/layout/LinedList"/>
    <dgm:cxn modelId="{8E89BC1A-3C51-4FB2-AFF7-EF287EE29FDA}" type="presParOf" srcId="{4A6D456C-B832-4259-BC50-4F0FC150216E}" destId="{CFBA58E4-9D3B-4D60-9F31-FDB37890E136}" srcOrd="3" destOrd="0" presId="urn:microsoft.com/office/officeart/2008/layout/LinedList"/>
    <dgm:cxn modelId="{F401A4E0-21BB-4667-9162-512BBF5DE428}" type="presParOf" srcId="{CFBA58E4-9D3B-4D60-9F31-FDB37890E136}" destId="{6860E05D-8C75-4111-A0F8-B021E7298B50}" srcOrd="0" destOrd="0" presId="urn:microsoft.com/office/officeart/2008/layout/LinedList"/>
    <dgm:cxn modelId="{B23EDB8D-6841-4749-B117-F76C00B5C7CC}" type="presParOf" srcId="{CFBA58E4-9D3B-4D60-9F31-FDB37890E136}" destId="{B3D17D8B-BC56-4247-BC49-0DA4EAC98628}" srcOrd="1" destOrd="0" presId="urn:microsoft.com/office/officeart/2008/layout/LinedList"/>
    <dgm:cxn modelId="{190141B8-6E5C-4A04-8966-D0AB8E3FE6AE}" type="presParOf" srcId="{4A6D456C-B832-4259-BC50-4F0FC150216E}" destId="{602A11CC-971E-43B8-8763-F9976F81F6E8}" srcOrd="4" destOrd="0" presId="urn:microsoft.com/office/officeart/2008/layout/LinedList"/>
    <dgm:cxn modelId="{7FE211D8-08D7-43BA-867B-3EDD5B6A4DBB}" type="presParOf" srcId="{4A6D456C-B832-4259-BC50-4F0FC150216E}" destId="{68110660-B3A6-4FCC-AC96-BE6BD49E3F5B}" srcOrd="5" destOrd="0" presId="urn:microsoft.com/office/officeart/2008/layout/LinedList"/>
    <dgm:cxn modelId="{37262EA3-1DDA-4075-B64D-B6210762143E}" type="presParOf" srcId="{68110660-B3A6-4FCC-AC96-BE6BD49E3F5B}" destId="{4DF488F3-E02D-4229-9ACC-95EFD316F9C7}" srcOrd="0" destOrd="0" presId="urn:microsoft.com/office/officeart/2008/layout/LinedList"/>
    <dgm:cxn modelId="{5C9D81EF-138B-4B54-9652-B3234EFDBAA6}" type="presParOf" srcId="{68110660-B3A6-4FCC-AC96-BE6BD49E3F5B}" destId="{11421B45-6D0F-4643-A1AC-875C5AF789F2}" srcOrd="1" destOrd="0" presId="urn:microsoft.com/office/officeart/2008/layout/LinedList"/>
    <dgm:cxn modelId="{B5288370-62D2-4C19-BCDB-5A3D64FCB6FA}" type="presParOf" srcId="{4A6D456C-B832-4259-BC50-4F0FC150216E}" destId="{9F1ECA07-10A9-41C0-9F22-AE6894366916}" srcOrd="6" destOrd="0" presId="urn:microsoft.com/office/officeart/2008/layout/LinedList"/>
    <dgm:cxn modelId="{208D21FC-27B8-4BB2-96F0-C49DDAA936E1}" type="presParOf" srcId="{4A6D456C-B832-4259-BC50-4F0FC150216E}" destId="{C2F0F7B0-65EE-459B-82EF-2090271F0728}" srcOrd="7" destOrd="0" presId="urn:microsoft.com/office/officeart/2008/layout/LinedList"/>
    <dgm:cxn modelId="{53736173-96AC-4141-8500-31FCE63F4A4A}" type="presParOf" srcId="{C2F0F7B0-65EE-459B-82EF-2090271F0728}" destId="{D5AC0188-9415-4196-B9CA-0C0E40C31D49}" srcOrd="0" destOrd="0" presId="urn:microsoft.com/office/officeart/2008/layout/LinedList"/>
    <dgm:cxn modelId="{DEF63B7E-C30A-482E-B464-9639BB624F9A}" type="presParOf" srcId="{C2F0F7B0-65EE-459B-82EF-2090271F0728}" destId="{9CC2DAAA-A012-4CDE-BFD0-B83EE76876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424EE8-415B-4F51-9376-A4933B9F81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3A6A39B-956B-47A1-A0C2-5DF53E530D54}">
      <dgm:prSet/>
      <dgm:spPr/>
      <dgm:t>
        <a:bodyPr/>
        <a:lstStyle/>
        <a:p>
          <a:r>
            <a:rPr lang="en-US" b="0" i="0" baseline="0"/>
            <a:t>In fragile and conflict-affected countries, which represent about 25% of global live births, nearly 50% of under-5 deaths occur. </a:t>
          </a:r>
          <a:endParaRPr lang="en-US"/>
        </a:p>
      </dgm:t>
    </dgm:pt>
    <dgm:pt modelId="{E3831A45-5F89-4F77-8C95-A0CC99856232}" type="parTrans" cxnId="{32CC71A3-B365-4520-80D7-A3D0F0AFED9B}">
      <dgm:prSet/>
      <dgm:spPr/>
      <dgm:t>
        <a:bodyPr/>
        <a:lstStyle/>
        <a:p>
          <a:endParaRPr lang="en-US"/>
        </a:p>
      </dgm:t>
    </dgm:pt>
    <dgm:pt modelId="{C525E3F3-53E4-4CFF-9D87-08FFDF9235DB}" type="sibTrans" cxnId="{32CC71A3-B365-4520-80D7-A3D0F0AFED9B}">
      <dgm:prSet/>
      <dgm:spPr/>
      <dgm:t>
        <a:bodyPr/>
        <a:lstStyle/>
        <a:p>
          <a:endParaRPr lang="en-US"/>
        </a:p>
      </dgm:t>
    </dgm:pt>
    <dgm:pt modelId="{F9601BE5-744E-42F5-ABAD-B1575919A8B9}">
      <dgm:prSet/>
      <dgm:spPr/>
      <dgm:t>
        <a:bodyPr/>
        <a:lstStyle/>
        <a:p>
          <a:r>
            <a:rPr lang="en-US" b="0" i="0" baseline="0" dirty="0"/>
            <a:t>Factors exacerbating disparities include</a:t>
          </a:r>
        </a:p>
        <a:p>
          <a:r>
            <a:rPr lang="en-US" b="0" i="0" baseline="0" dirty="0"/>
            <a:t> </a:t>
          </a:r>
          <a:r>
            <a:rPr lang="en-US" b="1" i="0" baseline="0" dirty="0"/>
            <a:t>rural residence, </a:t>
          </a:r>
          <a:r>
            <a:rPr lang="en-US" b="1" i="0" baseline="0" dirty="0">
              <a:solidFill>
                <a:srgbClr val="C00000"/>
              </a:solidFill>
            </a:rPr>
            <a:t>poverty, low maternal education</a:t>
          </a:r>
          <a:r>
            <a:rPr lang="en-US" b="1" i="0" baseline="0" dirty="0"/>
            <a:t>, and limited access to quality antenatal and postnatal care</a:t>
          </a:r>
          <a:r>
            <a:rPr lang="en-US" b="0" i="0" baseline="0" dirty="0"/>
            <a:t>. </a:t>
          </a:r>
          <a:endParaRPr lang="en-US" dirty="0"/>
        </a:p>
      </dgm:t>
    </dgm:pt>
    <dgm:pt modelId="{39E5B8F2-D68B-416B-A794-C96D96FD6C34}" type="parTrans" cxnId="{62635B9A-4E82-4F6D-B69F-C04310391E52}">
      <dgm:prSet/>
      <dgm:spPr/>
      <dgm:t>
        <a:bodyPr/>
        <a:lstStyle/>
        <a:p>
          <a:endParaRPr lang="en-US"/>
        </a:p>
      </dgm:t>
    </dgm:pt>
    <dgm:pt modelId="{326901AB-AF35-461B-93A7-5E9A3CC24E85}" type="sibTrans" cxnId="{62635B9A-4E82-4F6D-B69F-C04310391E52}">
      <dgm:prSet/>
      <dgm:spPr/>
      <dgm:t>
        <a:bodyPr/>
        <a:lstStyle/>
        <a:p>
          <a:endParaRPr lang="en-US"/>
        </a:p>
      </dgm:t>
    </dgm:pt>
    <dgm:pt modelId="{398A5902-1C03-4D4D-B95F-F533EF42A578}" type="pres">
      <dgm:prSet presAssocID="{C1424EE8-415B-4F51-9376-A4933B9F81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45849C0-7F71-4AE0-8A95-3378B5946321}" type="pres">
      <dgm:prSet presAssocID="{73A6A39B-956B-47A1-A0C2-5DF53E530D54}" presName="hierRoot1" presStyleCnt="0"/>
      <dgm:spPr/>
    </dgm:pt>
    <dgm:pt modelId="{CE15C232-B55A-43A2-90B6-B2258BEB8C12}" type="pres">
      <dgm:prSet presAssocID="{73A6A39B-956B-47A1-A0C2-5DF53E530D54}" presName="composite" presStyleCnt="0"/>
      <dgm:spPr/>
    </dgm:pt>
    <dgm:pt modelId="{539F67AA-7BD3-4BB0-A4F4-70BBF8AFCCCC}" type="pres">
      <dgm:prSet presAssocID="{73A6A39B-956B-47A1-A0C2-5DF53E530D54}" presName="background" presStyleLbl="node0" presStyleIdx="0" presStyleCnt="2"/>
      <dgm:spPr/>
    </dgm:pt>
    <dgm:pt modelId="{744AF4C6-9EC7-4695-8F3C-395F97C983E5}" type="pres">
      <dgm:prSet presAssocID="{73A6A39B-956B-47A1-A0C2-5DF53E530D54}" presName="text" presStyleLbl="fgAcc0" presStyleIdx="0" presStyleCnt="2">
        <dgm:presLayoutVars>
          <dgm:chPref val="3"/>
        </dgm:presLayoutVars>
      </dgm:prSet>
      <dgm:spPr/>
    </dgm:pt>
    <dgm:pt modelId="{1EC4E2F8-85CA-48D6-A976-1D9EB6212516}" type="pres">
      <dgm:prSet presAssocID="{73A6A39B-956B-47A1-A0C2-5DF53E530D54}" presName="hierChild2" presStyleCnt="0"/>
      <dgm:spPr/>
    </dgm:pt>
    <dgm:pt modelId="{22F96879-1408-4B48-81BC-66549425118C}" type="pres">
      <dgm:prSet presAssocID="{F9601BE5-744E-42F5-ABAD-B1575919A8B9}" presName="hierRoot1" presStyleCnt="0"/>
      <dgm:spPr/>
    </dgm:pt>
    <dgm:pt modelId="{A5DCC0BB-D72D-457E-A4CD-EA068791C353}" type="pres">
      <dgm:prSet presAssocID="{F9601BE5-744E-42F5-ABAD-B1575919A8B9}" presName="composite" presStyleCnt="0"/>
      <dgm:spPr/>
    </dgm:pt>
    <dgm:pt modelId="{FF86E585-61C9-4839-84DF-E8A930E74EFF}" type="pres">
      <dgm:prSet presAssocID="{F9601BE5-744E-42F5-ABAD-B1575919A8B9}" presName="background" presStyleLbl="node0" presStyleIdx="1" presStyleCnt="2"/>
      <dgm:spPr/>
    </dgm:pt>
    <dgm:pt modelId="{7813F325-C4EE-44BE-9E35-0DA6A5A0D74A}" type="pres">
      <dgm:prSet presAssocID="{F9601BE5-744E-42F5-ABAD-B1575919A8B9}" presName="text" presStyleLbl="fgAcc0" presStyleIdx="1" presStyleCnt="2">
        <dgm:presLayoutVars>
          <dgm:chPref val="3"/>
        </dgm:presLayoutVars>
      </dgm:prSet>
      <dgm:spPr/>
    </dgm:pt>
    <dgm:pt modelId="{60FA9504-08AD-4CD4-81B9-B00E252E383D}" type="pres">
      <dgm:prSet presAssocID="{F9601BE5-744E-42F5-ABAD-B1575919A8B9}" presName="hierChild2" presStyleCnt="0"/>
      <dgm:spPr/>
    </dgm:pt>
  </dgm:ptLst>
  <dgm:cxnLst>
    <dgm:cxn modelId="{4008783B-ABC1-4558-BCC6-713074900F0E}" type="presOf" srcId="{C1424EE8-415B-4F51-9376-A4933B9F8113}" destId="{398A5902-1C03-4D4D-B95F-F533EF42A578}" srcOrd="0" destOrd="0" presId="urn:microsoft.com/office/officeart/2005/8/layout/hierarchy1"/>
    <dgm:cxn modelId="{95752160-1FDB-44EB-AD4B-F092795439D3}" type="presOf" srcId="{73A6A39B-956B-47A1-A0C2-5DF53E530D54}" destId="{744AF4C6-9EC7-4695-8F3C-395F97C983E5}" srcOrd="0" destOrd="0" presId="urn:microsoft.com/office/officeart/2005/8/layout/hierarchy1"/>
    <dgm:cxn modelId="{4FB3CA4C-ABD7-49DA-A390-05E4C7314AAF}" type="presOf" srcId="{F9601BE5-744E-42F5-ABAD-B1575919A8B9}" destId="{7813F325-C4EE-44BE-9E35-0DA6A5A0D74A}" srcOrd="0" destOrd="0" presId="urn:microsoft.com/office/officeart/2005/8/layout/hierarchy1"/>
    <dgm:cxn modelId="{62635B9A-4E82-4F6D-B69F-C04310391E52}" srcId="{C1424EE8-415B-4F51-9376-A4933B9F8113}" destId="{F9601BE5-744E-42F5-ABAD-B1575919A8B9}" srcOrd="1" destOrd="0" parTransId="{39E5B8F2-D68B-416B-A794-C96D96FD6C34}" sibTransId="{326901AB-AF35-461B-93A7-5E9A3CC24E85}"/>
    <dgm:cxn modelId="{32CC71A3-B365-4520-80D7-A3D0F0AFED9B}" srcId="{C1424EE8-415B-4F51-9376-A4933B9F8113}" destId="{73A6A39B-956B-47A1-A0C2-5DF53E530D54}" srcOrd="0" destOrd="0" parTransId="{E3831A45-5F89-4F77-8C95-A0CC99856232}" sibTransId="{C525E3F3-53E4-4CFF-9D87-08FFDF9235DB}"/>
    <dgm:cxn modelId="{2BE2B320-C9D7-481D-AC87-10F410A48DF1}" type="presParOf" srcId="{398A5902-1C03-4D4D-B95F-F533EF42A578}" destId="{845849C0-7F71-4AE0-8A95-3378B5946321}" srcOrd="0" destOrd="0" presId="urn:microsoft.com/office/officeart/2005/8/layout/hierarchy1"/>
    <dgm:cxn modelId="{BD30EC43-685C-432B-9963-6E230C97775E}" type="presParOf" srcId="{845849C0-7F71-4AE0-8A95-3378B5946321}" destId="{CE15C232-B55A-43A2-90B6-B2258BEB8C12}" srcOrd="0" destOrd="0" presId="urn:microsoft.com/office/officeart/2005/8/layout/hierarchy1"/>
    <dgm:cxn modelId="{FAC5CBEB-678C-4362-A4FE-72BDDFA98498}" type="presParOf" srcId="{CE15C232-B55A-43A2-90B6-B2258BEB8C12}" destId="{539F67AA-7BD3-4BB0-A4F4-70BBF8AFCCCC}" srcOrd="0" destOrd="0" presId="urn:microsoft.com/office/officeart/2005/8/layout/hierarchy1"/>
    <dgm:cxn modelId="{D76F1869-DB1F-470C-AAF5-9E188D564B50}" type="presParOf" srcId="{CE15C232-B55A-43A2-90B6-B2258BEB8C12}" destId="{744AF4C6-9EC7-4695-8F3C-395F97C983E5}" srcOrd="1" destOrd="0" presId="urn:microsoft.com/office/officeart/2005/8/layout/hierarchy1"/>
    <dgm:cxn modelId="{5DBEBA69-614A-4A15-928A-B824ECA13AC3}" type="presParOf" srcId="{845849C0-7F71-4AE0-8A95-3378B5946321}" destId="{1EC4E2F8-85CA-48D6-A976-1D9EB6212516}" srcOrd="1" destOrd="0" presId="urn:microsoft.com/office/officeart/2005/8/layout/hierarchy1"/>
    <dgm:cxn modelId="{F84880A2-79E2-4BC6-B4DE-615065F0F4A6}" type="presParOf" srcId="{398A5902-1C03-4D4D-B95F-F533EF42A578}" destId="{22F96879-1408-4B48-81BC-66549425118C}" srcOrd="1" destOrd="0" presId="urn:microsoft.com/office/officeart/2005/8/layout/hierarchy1"/>
    <dgm:cxn modelId="{4F8D00EF-DE35-43F8-8B84-E8399FCEA3C4}" type="presParOf" srcId="{22F96879-1408-4B48-81BC-66549425118C}" destId="{A5DCC0BB-D72D-457E-A4CD-EA068791C353}" srcOrd="0" destOrd="0" presId="urn:microsoft.com/office/officeart/2005/8/layout/hierarchy1"/>
    <dgm:cxn modelId="{3E24757F-3488-40D3-BC15-BE0C08153E29}" type="presParOf" srcId="{A5DCC0BB-D72D-457E-A4CD-EA068791C353}" destId="{FF86E585-61C9-4839-84DF-E8A930E74EFF}" srcOrd="0" destOrd="0" presId="urn:microsoft.com/office/officeart/2005/8/layout/hierarchy1"/>
    <dgm:cxn modelId="{B2ECAC57-AAE1-40D6-838D-4A2EFDE94AAB}" type="presParOf" srcId="{A5DCC0BB-D72D-457E-A4CD-EA068791C353}" destId="{7813F325-C4EE-44BE-9E35-0DA6A5A0D74A}" srcOrd="1" destOrd="0" presId="urn:microsoft.com/office/officeart/2005/8/layout/hierarchy1"/>
    <dgm:cxn modelId="{4FAB2028-4758-4673-8F9E-BD5647A6D229}" type="presParOf" srcId="{22F96879-1408-4B48-81BC-66549425118C}" destId="{60FA9504-08AD-4CD4-81B9-B00E252E38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85BA55-4DE5-4FDC-8780-849F190EB1FD}">
      <dsp:nvSpPr>
        <dsp:cNvPr id="0" name=""/>
        <dsp:cNvSpPr/>
      </dsp:nvSpPr>
      <dsp:spPr>
        <a:xfrm>
          <a:off x="2117" y="726220"/>
          <a:ext cx="4516504" cy="2709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NMR is the number of deaths during the first 28 completed days of life per 1,000 live births in a given year or period. </a:t>
          </a:r>
        </a:p>
      </dsp:txBody>
      <dsp:txXfrm>
        <a:off x="81487" y="805590"/>
        <a:ext cx="4357764" cy="2551162"/>
      </dsp:txXfrm>
    </dsp:sp>
    <dsp:sp modelId="{2CC0634E-64CF-487B-9C4C-631D79672D0D}">
      <dsp:nvSpPr>
        <dsp:cNvPr id="0" name=""/>
        <dsp:cNvSpPr/>
      </dsp:nvSpPr>
      <dsp:spPr>
        <a:xfrm>
          <a:off x="4916074" y="1521124"/>
          <a:ext cx="957498" cy="112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4916074" y="1745143"/>
        <a:ext cx="670249" cy="672055"/>
      </dsp:txXfrm>
    </dsp:sp>
    <dsp:sp modelId="{3A9F18FC-B895-476D-B030-450D8EE0D91E}">
      <dsp:nvSpPr>
        <dsp:cNvPr id="0" name=""/>
        <dsp:cNvSpPr/>
      </dsp:nvSpPr>
      <dsp:spPr>
        <a:xfrm>
          <a:off x="6325223" y="726220"/>
          <a:ext cx="4516504" cy="2709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</a:rPr>
            <a:t>It serves as a critical indicator of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b="1" kern="1200" dirty="0">
              <a:solidFill>
                <a:schemeClr val="tx1"/>
              </a:solidFill>
            </a:rPr>
            <a:t>newborn health,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b="1" kern="1200" dirty="0">
              <a:solidFill>
                <a:schemeClr val="tx1"/>
              </a:solidFill>
            </a:rPr>
            <a:t>maternal care quality,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b="1" kern="1200" dirty="0">
              <a:solidFill>
                <a:schemeClr val="tx1"/>
              </a:solidFill>
            </a:rPr>
            <a:t>and overall healthcare system effectiveness.</a:t>
          </a:r>
        </a:p>
      </dsp:txBody>
      <dsp:txXfrm>
        <a:off x="6404593" y="805590"/>
        <a:ext cx="4357764" cy="2551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3566A-D8D2-4813-B627-9AA23C1A749D}">
      <dsp:nvSpPr>
        <dsp:cNvPr id="0" name=""/>
        <dsp:cNvSpPr/>
      </dsp:nvSpPr>
      <dsp:spPr>
        <a:xfrm>
          <a:off x="0" y="0"/>
          <a:ext cx="8358228" cy="99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According to the United Nations Inter-agency Group for Child Mortality Estimation (UN IGME): </a:t>
          </a:r>
        </a:p>
      </dsp:txBody>
      <dsp:txXfrm>
        <a:off x="29043" y="29043"/>
        <a:ext cx="7204437" cy="933502"/>
      </dsp:txXfrm>
    </dsp:sp>
    <dsp:sp modelId="{FCE5AA2B-6EF5-4F20-9461-06353B218037}">
      <dsp:nvSpPr>
        <dsp:cNvPr id="0" name=""/>
        <dsp:cNvSpPr/>
      </dsp:nvSpPr>
      <dsp:spPr>
        <a:xfrm>
          <a:off x="700001" y="1171876"/>
          <a:ext cx="8358228" cy="99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the global NMR in </a:t>
          </a:r>
          <a:r>
            <a:rPr lang="en-US" sz="2600" b="1" kern="1200" dirty="0">
              <a:solidFill>
                <a:schemeClr val="tx1"/>
              </a:solidFill>
            </a:rPr>
            <a:t>2023 was 17 </a:t>
          </a:r>
          <a:r>
            <a:rPr lang="en-US" sz="2600" b="1" kern="1200" dirty="0"/>
            <a:t>deaths per 1,000 live births</a:t>
          </a:r>
          <a:r>
            <a:rPr lang="en-US" sz="2600" kern="1200" dirty="0"/>
            <a:t>. </a:t>
          </a:r>
        </a:p>
      </dsp:txBody>
      <dsp:txXfrm>
        <a:off x="729044" y="1200919"/>
        <a:ext cx="6955608" cy="933502"/>
      </dsp:txXfrm>
    </dsp:sp>
    <dsp:sp modelId="{2F1985F6-41CE-4B2F-96E8-CE0742BF096A}">
      <dsp:nvSpPr>
        <dsp:cNvPr id="0" name=""/>
        <dsp:cNvSpPr/>
      </dsp:nvSpPr>
      <dsp:spPr>
        <a:xfrm>
          <a:off x="1389555" y="2343753"/>
          <a:ext cx="8358228" cy="99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This marks a </a:t>
          </a:r>
          <a:r>
            <a:rPr lang="en-US" sz="2600" b="1" kern="1200" dirty="0">
              <a:solidFill>
                <a:schemeClr val="tx1"/>
              </a:solidFill>
            </a:rPr>
            <a:t>53% decline from 37 </a:t>
          </a:r>
          <a:r>
            <a:rPr lang="en-US" sz="2600" kern="1200" dirty="0"/>
            <a:t>deaths per 1,000 in 1990, though progress has slowed, </a:t>
          </a:r>
        </a:p>
      </dsp:txBody>
      <dsp:txXfrm>
        <a:off x="1418598" y="2372796"/>
        <a:ext cx="6966055" cy="933502"/>
      </dsp:txXfrm>
    </dsp:sp>
    <dsp:sp modelId="{2BE8CF7D-5034-4E75-8678-083D01F8F004}">
      <dsp:nvSpPr>
        <dsp:cNvPr id="0" name=""/>
        <dsp:cNvSpPr/>
      </dsp:nvSpPr>
      <dsp:spPr>
        <a:xfrm>
          <a:off x="2089557" y="3515630"/>
          <a:ext cx="8358228" cy="991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with an average annual reduction of about </a:t>
          </a:r>
          <a:r>
            <a:rPr lang="en-US" sz="2600" b="1" kern="1200" dirty="0">
              <a:solidFill>
                <a:schemeClr val="tx1"/>
              </a:solidFill>
            </a:rPr>
            <a:t>2.3% </a:t>
          </a:r>
          <a:r>
            <a:rPr lang="en-US" sz="2600" kern="1200" dirty="0"/>
            <a:t>over the full period.</a:t>
          </a:r>
        </a:p>
      </dsp:txBody>
      <dsp:txXfrm>
        <a:off x="2118600" y="3544673"/>
        <a:ext cx="6955608" cy="933502"/>
      </dsp:txXfrm>
    </dsp:sp>
    <dsp:sp modelId="{C75FCD56-9E65-4469-9D72-28B28F9A3E7D}">
      <dsp:nvSpPr>
        <dsp:cNvPr id="0" name=""/>
        <dsp:cNvSpPr/>
      </dsp:nvSpPr>
      <dsp:spPr>
        <a:xfrm>
          <a:off x="7713695" y="759466"/>
          <a:ext cx="644532" cy="644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7858715" y="759466"/>
        <a:ext cx="354492" cy="485010"/>
      </dsp:txXfrm>
    </dsp:sp>
    <dsp:sp modelId="{02202038-DB52-42B5-94FA-A3D386D8EDD6}">
      <dsp:nvSpPr>
        <dsp:cNvPr id="0" name=""/>
        <dsp:cNvSpPr/>
      </dsp:nvSpPr>
      <dsp:spPr>
        <a:xfrm>
          <a:off x="8413697" y="1931343"/>
          <a:ext cx="644532" cy="644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8558717" y="1931343"/>
        <a:ext cx="354492" cy="485010"/>
      </dsp:txXfrm>
    </dsp:sp>
    <dsp:sp modelId="{AB689514-DBAA-4198-85E0-5E1B8199D132}">
      <dsp:nvSpPr>
        <dsp:cNvPr id="0" name=""/>
        <dsp:cNvSpPr/>
      </dsp:nvSpPr>
      <dsp:spPr>
        <a:xfrm>
          <a:off x="9103251" y="3103220"/>
          <a:ext cx="644532" cy="64453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9248271" y="3103220"/>
        <a:ext cx="354492" cy="485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D12FA-E2F6-401B-A51D-48D376DC6FE2}">
      <dsp:nvSpPr>
        <dsp:cNvPr id="0" name=""/>
        <dsp:cNvSpPr/>
      </dsp:nvSpPr>
      <dsp:spPr>
        <a:xfrm>
          <a:off x="0" y="0"/>
          <a:ext cx="75790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6BBE27-F83A-4880-83F3-DC36B6386FAE}">
      <dsp:nvSpPr>
        <dsp:cNvPr id="0" name=""/>
        <dsp:cNvSpPr/>
      </dsp:nvSpPr>
      <dsp:spPr>
        <a:xfrm>
          <a:off x="0" y="0"/>
          <a:ext cx="1515818" cy="156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C00000"/>
              </a:solidFill>
            </a:rPr>
            <a:t>Globally and in Iran, top causes include</a:t>
          </a:r>
        </a:p>
      </dsp:txBody>
      <dsp:txXfrm>
        <a:off x="0" y="0"/>
        <a:ext cx="1515818" cy="1565030"/>
      </dsp:txXfrm>
    </dsp:sp>
    <dsp:sp modelId="{1E19C56C-BAA9-4879-B225-3896E8C3B770}">
      <dsp:nvSpPr>
        <dsp:cNvPr id="0" name=""/>
        <dsp:cNvSpPr/>
      </dsp:nvSpPr>
      <dsp:spPr>
        <a:xfrm>
          <a:off x="1629504" y="18397"/>
          <a:ext cx="5949585" cy="36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1- preterm birth (~35%), </a:t>
          </a:r>
          <a:endParaRPr lang="en-US" sz="1700" kern="1200" dirty="0"/>
        </a:p>
      </dsp:txBody>
      <dsp:txXfrm>
        <a:off x="1629504" y="18397"/>
        <a:ext cx="5949585" cy="367950"/>
      </dsp:txXfrm>
    </dsp:sp>
    <dsp:sp modelId="{29E10AE1-3DAE-4015-B830-76B5C8F87BE0}">
      <dsp:nvSpPr>
        <dsp:cNvPr id="0" name=""/>
        <dsp:cNvSpPr/>
      </dsp:nvSpPr>
      <dsp:spPr>
        <a:xfrm>
          <a:off x="1515818" y="386347"/>
          <a:ext cx="60632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D79196-598C-4183-ABEF-1D6AD8ABA32F}">
      <dsp:nvSpPr>
        <dsp:cNvPr id="0" name=""/>
        <dsp:cNvSpPr/>
      </dsp:nvSpPr>
      <dsp:spPr>
        <a:xfrm>
          <a:off x="1629504" y="404745"/>
          <a:ext cx="5949585" cy="36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2- birth asphyxia (~24%), </a:t>
          </a:r>
          <a:endParaRPr lang="en-US" sz="1700" kern="1200" dirty="0"/>
        </a:p>
      </dsp:txBody>
      <dsp:txXfrm>
        <a:off x="1629504" y="404745"/>
        <a:ext cx="5949585" cy="367950"/>
      </dsp:txXfrm>
    </dsp:sp>
    <dsp:sp modelId="{0159A70C-4040-443B-B370-3162C584E555}">
      <dsp:nvSpPr>
        <dsp:cNvPr id="0" name=""/>
        <dsp:cNvSpPr/>
      </dsp:nvSpPr>
      <dsp:spPr>
        <a:xfrm>
          <a:off x="1515818" y="772695"/>
          <a:ext cx="60632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60D488-1964-4811-B56C-D00417716F32}">
      <dsp:nvSpPr>
        <dsp:cNvPr id="0" name=""/>
        <dsp:cNvSpPr/>
      </dsp:nvSpPr>
      <dsp:spPr>
        <a:xfrm>
          <a:off x="1629504" y="791093"/>
          <a:ext cx="5949585" cy="36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3- and infections (~15%). </a:t>
          </a:r>
          <a:endParaRPr lang="en-US" sz="1700" kern="1200" dirty="0"/>
        </a:p>
      </dsp:txBody>
      <dsp:txXfrm>
        <a:off x="1629504" y="791093"/>
        <a:ext cx="5949585" cy="367950"/>
      </dsp:txXfrm>
    </dsp:sp>
    <dsp:sp modelId="{95B61307-DC19-4EAE-B85D-95A09F8D811E}">
      <dsp:nvSpPr>
        <dsp:cNvPr id="0" name=""/>
        <dsp:cNvSpPr/>
      </dsp:nvSpPr>
      <dsp:spPr>
        <a:xfrm>
          <a:off x="1515818" y="1159043"/>
          <a:ext cx="60632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D2E6B-54B5-471B-A27F-D3A888FE84A0}">
      <dsp:nvSpPr>
        <dsp:cNvPr id="0" name=""/>
        <dsp:cNvSpPr/>
      </dsp:nvSpPr>
      <dsp:spPr>
        <a:xfrm>
          <a:off x="1629504" y="1177441"/>
          <a:ext cx="5949585" cy="36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4- </a:t>
          </a:r>
          <a:r>
            <a:rPr lang="en-US" sz="1700" b="1" kern="1200" dirty="0"/>
            <a:t>Congenital anomalies (~10%).</a:t>
          </a:r>
          <a:endParaRPr lang="en-US" sz="1700" kern="1200" dirty="0"/>
        </a:p>
      </dsp:txBody>
      <dsp:txXfrm>
        <a:off x="1629504" y="1177441"/>
        <a:ext cx="5949585" cy="367950"/>
      </dsp:txXfrm>
    </dsp:sp>
    <dsp:sp modelId="{0AE077DF-3A49-44D6-AB36-87571A9E9731}">
      <dsp:nvSpPr>
        <dsp:cNvPr id="0" name=""/>
        <dsp:cNvSpPr/>
      </dsp:nvSpPr>
      <dsp:spPr>
        <a:xfrm>
          <a:off x="1515818" y="1545391"/>
          <a:ext cx="606327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6D926D-261B-4B80-9F14-816F01F9A13B}">
      <dsp:nvSpPr>
        <dsp:cNvPr id="0" name=""/>
        <dsp:cNvSpPr/>
      </dsp:nvSpPr>
      <dsp:spPr>
        <a:xfrm>
          <a:off x="0" y="1565030"/>
          <a:ext cx="7579090" cy="0"/>
        </a:xfrm>
        <a:prstGeom prst="lin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15875" cap="flat" cmpd="sng" algn="ctr">
          <a:solidFill>
            <a:schemeClr val="accent2">
              <a:hueOff val="13013"/>
              <a:satOff val="-8959"/>
              <a:lumOff val="-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0E05D-8C75-4111-A0F8-B021E7298B50}">
      <dsp:nvSpPr>
        <dsp:cNvPr id="0" name=""/>
        <dsp:cNvSpPr/>
      </dsp:nvSpPr>
      <dsp:spPr>
        <a:xfrm>
          <a:off x="0" y="1565030"/>
          <a:ext cx="7579090" cy="156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Iran's success stems from strategies like universal antenatal steroids, skilled birth attendance (&gt;95% coverage), and infection control. </a:t>
          </a:r>
        </a:p>
      </dsp:txBody>
      <dsp:txXfrm>
        <a:off x="0" y="1565030"/>
        <a:ext cx="7579090" cy="1565030"/>
      </dsp:txXfrm>
    </dsp:sp>
    <dsp:sp modelId="{602A11CC-971E-43B8-8763-F9976F81F6E8}">
      <dsp:nvSpPr>
        <dsp:cNvPr id="0" name=""/>
        <dsp:cNvSpPr/>
      </dsp:nvSpPr>
      <dsp:spPr>
        <a:xfrm>
          <a:off x="0" y="3130061"/>
          <a:ext cx="7579090" cy="0"/>
        </a:xfrm>
        <a:prstGeom prst="lin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15875" cap="flat" cmpd="sng" algn="ctr">
          <a:solidFill>
            <a:schemeClr val="accent2">
              <a:hueOff val="26025"/>
              <a:satOff val="-17917"/>
              <a:lumOff val="-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488F3-E02D-4229-9ACC-95EFD316F9C7}">
      <dsp:nvSpPr>
        <dsp:cNvPr id="0" name=""/>
        <dsp:cNvSpPr/>
      </dsp:nvSpPr>
      <dsp:spPr>
        <a:xfrm>
          <a:off x="0" y="3202788"/>
          <a:ext cx="7579090" cy="156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C00000"/>
              </a:solidFill>
            </a:rPr>
            <a:t>Continued emphasis on equity in rural/low-SDI areas could further reduce disparities.</a:t>
          </a:r>
        </a:p>
      </dsp:txBody>
      <dsp:txXfrm>
        <a:off x="0" y="3202788"/>
        <a:ext cx="7579090" cy="1565030"/>
      </dsp:txXfrm>
    </dsp:sp>
    <dsp:sp modelId="{9F1ECA07-10A9-41C0-9F22-AE6894366916}">
      <dsp:nvSpPr>
        <dsp:cNvPr id="0" name=""/>
        <dsp:cNvSpPr/>
      </dsp:nvSpPr>
      <dsp:spPr>
        <a:xfrm>
          <a:off x="0" y="4695092"/>
          <a:ext cx="7579090" cy="0"/>
        </a:xfrm>
        <a:prstGeom prst="lin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C0188-9415-4196-B9CA-0C0E40C31D49}">
      <dsp:nvSpPr>
        <dsp:cNvPr id="0" name=""/>
        <dsp:cNvSpPr/>
      </dsp:nvSpPr>
      <dsp:spPr>
        <a:xfrm>
          <a:off x="0" y="4695092"/>
          <a:ext cx="7579090" cy="1565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For interactive data, visit UNICEF's child mortality portal or WHO's Global Health Observatory.</a:t>
          </a:r>
        </a:p>
      </dsp:txBody>
      <dsp:txXfrm>
        <a:off x="0" y="4695092"/>
        <a:ext cx="7579090" cy="15650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F67AA-7BD3-4BB0-A4F4-70BBF8AFCCCC}">
      <dsp:nvSpPr>
        <dsp:cNvPr id="0" name=""/>
        <dsp:cNvSpPr/>
      </dsp:nvSpPr>
      <dsp:spPr>
        <a:xfrm>
          <a:off x="1297" y="455474"/>
          <a:ext cx="4555815" cy="2892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4AF4C6-9EC7-4695-8F3C-395F97C983E5}">
      <dsp:nvSpPr>
        <dsp:cNvPr id="0" name=""/>
        <dsp:cNvSpPr/>
      </dsp:nvSpPr>
      <dsp:spPr>
        <a:xfrm>
          <a:off x="507499" y="936366"/>
          <a:ext cx="4555815" cy="2892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/>
            <a:t>In fragile and conflict-affected countries, which represent about 25% of global live births, nearly 50% of under-5 deaths occur. </a:t>
          </a:r>
          <a:endParaRPr lang="en-US" sz="2700" kern="1200"/>
        </a:p>
      </dsp:txBody>
      <dsp:txXfrm>
        <a:off x="592230" y="1021097"/>
        <a:ext cx="4386353" cy="2723480"/>
      </dsp:txXfrm>
    </dsp:sp>
    <dsp:sp modelId="{FF86E585-61C9-4839-84DF-E8A930E74EFF}">
      <dsp:nvSpPr>
        <dsp:cNvPr id="0" name=""/>
        <dsp:cNvSpPr/>
      </dsp:nvSpPr>
      <dsp:spPr>
        <a:xfrm>
          <a:off x="5569516" y="455474"/>
          <a:ext cx="4555815" cy="28929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3F325-C4EE-44BE-9E35-0DA6A5A0D74A}">
      <dsp:nvSpPr>
        <dsp:cNvPr id="0" name=""/>
        <dsp:cNvSpPr/>
      </dsp:nvSpPr>
      <dsp:spPr>
        <a:xfrm>
          <a:off x="6075718" y="936366"/>
          <a:ext cx="4555815" cy="2892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Factors exacerbating disparities include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 baseline="0" dirty="0"/>
            <a:t> </a:t>
          </a:r>
          <a:r>
            <a:rPr lang="en-US" sz="2700" b="1" i="0" kern="1200" baseline="0" dirty="0"/>
            <a:t>rural residence, </a:t>
          </a:r>
          <a:r>
            <a:rPr lang="en-US" sz="2700" b="1" i="0" kern="1200" baseline="0" dirty="0">
              <a:solidFill>
                <a:srgbClr val="C00000"/>
              </a:solidFill>
            </a:rPr>
            <a:t>poverty, low maternal education</a:t>
          </a:r>
          <a:r>
            <a:rPr lang="en-US" sz="2700" b="1" i="0" kern="1200" baseline="0" dirty="0"/>
            <a:t>, and limited access to quality antenatal and postnatal care</a:t>
          </a:r>
          <a:r>
            <a:rPr lang="en-US" sz="2700" b="0" i="0" kern="1200" baseline="0" dirty="0"/>
            <a:t>. </a:t>
          </a:r>
          <a:endParaRPr lang="en-US" sz="2700" kern="1200" dirty="0"/>
        </a:p>
      </dsp:txBody>
      <dsp:txXfrm>
        <a:off x="6160449" y="1021097"/>
        <a:ext cx="4386353" cy="272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AB643-13D1-4465-B7D9-96FB517F4D0B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B791D-C6FB-428A-BC93-1D2629DEAB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1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26966-7D68-4F22-A99A-7986796130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30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4C458-955C-BF7C-174B-5DEAE76B6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45CB4B-BAB5-90C2-927E-F2BDB0C8D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400C22-68DB-641D-66DE-E142B9337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اين شاخص تابعي از وضعيت سواد، شبكه راههاي روستايي، دسترسي به فوريتهاي پزشکی، هزينه خدمات درماني، وجود شبكه هاي ارتباطي مخابراتي، درآمد خانوار و سایر فاکتورها مي باشد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79FFE-AA1A-8D2C-1927-76858240B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B06F-622E-42B0-9E2A-EB03D5854DD4}" type="slidenum">
              <a:rPr lang="fa-IR" smtClean="0"/>
              <a:t>16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07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68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3288185" y="5963632"/>
            <a:ext cx="8915767" cy="894393"/>
            <a:chOff x="5589288" y="4472723"/>
            <a:chExt cx="6686825" cy="670795"/>
          </a:xfrm>
        </p:grpSpPr>
        <p:sp>
          <p:nvSpPr>
            <p:cNvPr id="145" name="Google Shape;145;p9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6" name="Google Shape;146;p9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7" name="Google Shape;147;p9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9" name="Google Shape;149;p9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0" name="Google Shape;150;p9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52" name="Google Shape;152;p9"/>
          <p:cNvSpPr txBox="1">
            <a:spLocks noGrp="1"/>
          </p:cNvSpPr>
          <p:nvPr>
            <p:ph type="body" idx="1"/>
          </p:nvPr>
        </p:nvSpPr>
        <p:spPr>
          <a:xfrm>
            <a:off x="3577067" y="6182000"/>
            <a:ext cx="80056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SzPts val="1300"/>
              <a:buNone/>
              <a:defRPr sz="1733"/>
            </a:lvl1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sldNum" idx="12"/>
          </p:nvPr>
        </p:nvSpPr>
        <p:spPr>
          <a:xfrm>
            <a:off x="10157333" y="6182000"/>
            <a:ext cx="19832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154" name="Google Shape;154;p9"/>
          <p:cNvGrpSpPr/>
          <p:nvPr/>
        </p:nvGrpSpPr>
        <p:grpSpPr>
          <a:xfrm rot="10800000">
            <a:off x="-11" y="-2"/>
            <a:ext cx="2937107" cy="894393"/>
            <a:chOff x="5575242" y="4472723"/>
            <a:chExt cx="2202830" cy="670795"/>
          </a:xfrm>
        </p:grpSpPr>
        <p:sp>
          <p:nvSpPr>
            <p:cNvPr id="155" name="Google Shape;155;p9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6" name="Google Shape;156;p9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9" name="Google Shape;159;p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0" name="Google Shape;160;p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242774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9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9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0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9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51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4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70B7F6-EFF8-48CC-8723-CC486C353663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6D105AD-04FE-4E50-A9E6-AC261E5171D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89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12B42-CB5E-96CE-321A-59D76FDE5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9106" y="496340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b="1" dirty="0"/>
              <a:t>IN THE NAME OF Allah</a:t>
            </a:r>
            <a:br>
              <a:rPr lang="en-US" sz="2700" b="1" dirty="0"/>
            </a:br>
            <a:br>
              <a:rPr lang="en-US" sz="2700" b="1" dirty="0"/>
            </a:br>
            <a:r>
              <a:rPr lang="en-US" b="1" dirty="0">
                <a:solidFill>
                  <a:srgbClr val="C00000"/>
                </a:solidFill>
              </a:rPr>
              <a:t>Neonatal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Maternal and child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mortality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3D647-A69E-1602-F97B-0AD292FB2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3881" y="4484928"/>
            <a:ext cx="10058400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b="1" dirty="0"/>
              <a:t>World health statistics 2025</a:t>
            </a:r>
          </a:p>
          <a:p>
            <a:pPr>
              <a:lnSpc>
                <a:spcPct val="110000"/>
              </a:lnSpc>
            </a:pPr>
            <a:r>
              <a:rPr lang="en-US" sz="1600" b="1" dirty="0"/>
              <a:t>monitoring health for the SDGs, Sustainable Development Goals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46F12E-DB34-9CFB-59D4-001629852124}"/>
              </a:ext>
            </a:extLst>
          </p:cNvPr>
          <p:cNvSpPr txBox="1"/>
          <p:nvPr/>
        </p:nvSpPr>
        <p:spPr>
          <a:xfrm>
            <a:off x="683881" y="5329784"/>
            <a:ext cx="2889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 Dr Reza Saeidi</a:t>
            </a:r>
            <a:br>
              <a:rPr lang="en-US" sz="1800" b="1" dirty="0"/>
            </a:br>
            <a:r>
              <a:rPr lang="en-US" sz="1800" b="1" dirty="0" err="1"/>
              <a:t>profesore</a:t>
            </a:r>
            <a:r>
              <a:rPr lang="en-US" sz="1800" b="1" dirty="0"/>
              <a:t> of neonatology </a:t>
            </a:r>
            <a:br>
              <a:rPr lang="en-US" sz="1800" b="1" dirty="0"/>
            </a:br>
            <a:r>
              <a:rPr lang="en-US" sz="1800" b="1" dirty="0"/>
              <a:t>SBMU    1404.8.28</a:t>
            </a:r>
            <a:endParaRPr lang="en-US" dirty="0"/>
          </a:p>
        </p:txBody>
      </p:sp>
      <p:pic>
        <p:nvPicPr>
          <p:cNvPr id="7" name="Picture 6" descr="A hands holding a baby&#10;&#10;AI-generated content may be incorrect.">
            <a:extLst>
              <a:ext uri="{FF2B5EF4-FFF2-40B4-BE49-F238E27FC236}">
                <a16:creationId xmlns:a16="http://schemas.microsoft.com/office/drawing/2014/main" id="{56EE8D5A-174D-E2D0-99B0-0EA8DBF02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77" y="4383874"/>
            <a:ext cx="3210741" cy="19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7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75B3-71B4-456C-2505-ED52A99C6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5" y="634946"/>
            <a:ext cx="3690257" cy="1450757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Regional and Country Disparities</a:t>
            </a:r>
            <a:br>
              <a:rPr lang="en-US" sz="3400" b="1" dirty="0"/>
            </a:b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3B808-D331-0A84-CF51-247AA35E1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198914"/>
            <a:ext cx="3690257" cy="367018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Disparities remain stark, with higher rates in low- and middle-income countries,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particularly in sub-Saharan Africa and central/southern Asia.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Here's a summary of regional NMRs (per 1,000 live births) based on 2023 estimates: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1FE5BB-A32D-2612-6B6D-164752A93D00}"/>
              </a:ext>
            </a:extLst>
          </p:cNvPr>
          <p:cNvGraphicFramePr>
            <a:graphicFrameLocks noGrp="1"/>
          </p:cNvGraphicFramePr>
          <p:nvPr/>
        </p:nvGraphicFramePr>
        <p:xfrm>
          <a:off x="193431" y="749862"/>
          <a:ext cx="7350370" cy="509484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2417136">
                  <a:extLst>
                    <a:ext uri="{9D8B030D-6E8A-4147-A177-3AD203B41FA5}">
                      <a16:colId xmlns:a16="http://schemas.microsoft.com/office/drawing/2014/main" val="339168815"/>
                    </a:ext>
                  </a:extLst>
                </a:gridCol>
                <a:gridCol w="2386208">
                  <a:extLst>
                    <a:ext uri="{9D8B030D-6E8A-4147-A177-3AD203B41FA5}">
                      <a16:colId xmlns:a16="http://schemas.microsoft.com/office/drawing/2014/main" val="916340461"/>
                    </a:ext>
                  </a:extLst>
                </a:gridCol>
                <a:gridCol w="2547026">
                  <a:extLst>
                    <a:ext uri="{9D8B030D-6E8A-4147-A177-3AD203B41FA5}">
                      <a16:colId xmlns:a16="http://schemas.microsoft.com/office/drawing/2014/main" val="3706075673"/>
                    </a:ext>
                  </a:extLst>
                </a:gridCol>
              </a:tblGrid>
              <a:tr h="119759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</a:rPr>
                        <a:t>Region</a:t>
                      </a:r>
                    </a:p>
                  </a:txBody>
                  <a:tcPr marL="168882" marR="129909" marT="129909" marB="1299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</a:rPr>
                        <a:t>Neonatal Mortality Rate (2023)</a:t>
                      </a:r>
                    </a:p>
                  </a:txBody>
                  <a:tcPr marL="168882" marR="129909" marT="129909" marB="1299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bg1"/>
                          </a:solidFill>
                        </a:rPr>
                        <a:t>% of Global Neonatal Deaths</a:t>
                      </a:r>
                    </a:p>
                  </a:txBody>
                  <a:tcPr marL="168882" marR="129909" marT="129909" marB="1299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803420"/>
                  </a:ext>
                </a:extLst>
              </a:tr>
              <a:tr h="8998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Sub-Saharan Africa</a:t>
                      </a:r>
                    </a:p>
                  </a:txBody>
                  <a:tcPr marL="168882" marR="129909" marT="129909" marB="1299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~57% of under-5 deaths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245151"/>
                  </a:ext>
                </a:extLst>
              </a:tr>
              <a:tr h="8998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Central &amp; Southern Asia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N/A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28116"/>
                  </a:ext>
                </a:extLst>
              </a:tr>
              <a:tr h="60218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Global Average</a:t>
                      </a:r>
                    </a:p>
                  </a:txBody>
                  <a:tcPr marL="168882" marR="129909" marT="129909" marB="129909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7395171"/>
                  </a:ext>
                </a:extLst>
              </a:tr>
              <a:tr h="14952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High-Income Countries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&lt;5 </a:t>
                      </a:r>
                    </a:p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(varies, e.g., </a:t>
                      </a:r>
                    </a:p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rgbClr val="C00000"/>
                          </a:solidFill>
                        </a:rPr>
                        <a:t>~2-3 in Europe/ North America)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&lt;5%</a:t>
                      </a:r>
                    </a:p>
                  </a:txBody>
                  <a:tcPr marL="168882" marR="129909" marT="129909" marB="129909" anchor="ctr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867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9982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3B77C-7A8A-F41E-F74F-F7CEB9F5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Factors exacerbating disparities</a:t>
            </a:r>
            <a:br>
              <a:rPr lang="en-US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20D25555-3B83-6D87-F6E2-E013B47E583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38554" y="1834662"/>
          <a:ext cx="10632831" cy="42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6059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21D32D-F1BA-7F42-C50E-F6C0148EC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57832E8-FDD1-8D64-B1BF-3664DDBD3F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4068" t="42903" r="10159" b="17076"/>
          <a:stretch>
            <a:fillRect/>
          </a:stretch>
        </p:blipFill>
        <p:spPr>
          <a:xfrm>
            <a:off x="1536971" y="643345"/>
            <a:ext cx="10259438" cy="553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4254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8475" y="253218"/>
          <a:ext cx="11840976" cy="6055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87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" name="Chart 13"/>
          <p:cNvGraphicFramePr/>
          <p:nvPr/>
        </p:nvGraphicFramePr>
        <p:xfrm>
          <a:off x="64852" y="687421"/>
          <a:ext cx="12010416" cy="5272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97995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949F2-0E1D-52EF-8824-D37F30DAAF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9BB4A-12AD-A2FD-4895-1290C7A08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ar-SA" dirty="0"/>
              <a:t>رتبه </a:t>
            </a:r>
            <a:r>
              <a:rPr lang="fa-IR" dirty="0"/>
              <a:t>مرگ مادر</a:t>
            </a:r>
            <a:r>
              <a:rPr lang="ar-SA" dirty="0"/>
              <a:t>دانشگاههای علوم پزشکی</a:t>
            </a:r>
            <a:br>
              <a:rPr lang="en-US" dirty="0"/>
            </a:br>
            <a:r>
              <a:rPr lang="ar-SA" dirty="0"/>
              <a:t> </a:t>
            </a:r>
            <a:r>
              <a:rPr lang="ar-SA" sz="2800" b="1" dirty="0"/>
              <a:t>براساس  </a:t>
            </a:r>
            <a:r>
              <a:rPr lang="en-US" sz="2800" b="1" dirty="0"/>
              <a:t>MMR </a:t>
            </a:r>
            <a:r>
              <a:rPr lang="fa-IR" sz="2800" b="1" dirty="0"/>
              <a:t> </a:t>
            </a:r>
            <a:r>
              <a:rPr lang="en-US" sz="2800" b="1" dirty="0"/>
              <a:t>  5</a:t>
            </a:r>
            <a:r>
              <a:rPr lang="fa-IR" sz="2800" b="1" dirty="0"/>
              <a:t>ساله (1403-1399)</a:t>
            </a:r>
            <a:endParaRPr lang="en-US" sz="28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0BD20CC-FB34-D61A-A72E-0AE13B69FF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99410" y="1896256"/>
          <a:ext cx="10255953" cy="3988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3711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B954A-78CA-91C1-B72F-1CBEB1A35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6B03-1FE2-E450-1EDA-F568C23B3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264" y="650582"/>
            <a:ext cx="11777472" cy="609600"/>
          </a:xfrm>
        </p:spPr>
        <p:txBody>
          <a:bodyPr>
            <a:noAutofit/>
          </a:bodyPr>
          <a:lstStyle/>
          <a:p>
            <a:pPr algn="ctr"/>
            <a:r>
              <a:rPr lang="fa-IR" sz="3200" dirty="0"/>
              <a:t>مقایسه میزان مرگ و میر کودکان 1 تا 59 ماهه </a:t>
            </a:r>
            <a:br>
              <a:rPr lang="en-US" sz="3200" dirty="0"/>
            </a:br>
            <a:r>
              <a:rPr lang="fa-IR" sz="3200" dirty="0"/>
              <a:t>به تفکیک دانشگاه ها 1402</a:t>
            </a:r>
            <a:endParaRPr lang="en-US" sz="3200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F9FF318-1D85-E6DD-16E1-5E6526167E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3568" y="1560576"/>
          <a:ext cx="11655552" cy="4735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B5FE85-1BA4-F06C-6ACA-558AF56B6A12}"/>
              </a:ext>
            </a:extLst>
          </p:cNvPr>
          <p:cNvSpPr txBox="1"/>
          <p:nvPr/>
        </p:nvSpPr>
        <p:spPr>
          <a:xfrm>
            <a:off x="1011382" y="5929745"/>
            <a:ext cx="37268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>
                <a:cs typeface="B Nazanin" panose="00000400000000000000" pitchFamily="2" charset="-78"/>
              </a:rPr>
              <a:t>منبع: نظام ثبت مرگ  مرکز مدیریت شبکه </a:t>
            </a:r>
          </a:p>
        </p:txBody>
      </p:sp>
    </p:spTree>
    <p:extLst>
      <p:ext uri="{BB962C8B-B14F-4D97-AF65-F5344CB8AC3E}">
        <p14:creationId xmlns:p14="http://schemas.microsoft.com/office/powerpoint/2010/main" val="285529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3170"/>
          </a:xfrm>
        </p:spPr>
        <p:txBody>
          <a:bodyPr>
            <a:normAutofit/>
          </a:bodyPr>
          <a:lstStyle/>
          <a:p>
            <a:pPr algn="r" rtl="1"/>
            <a:r>
              <a:rPr lang="fa-IR" sz="4000" b="1" dirty="0">
                <a:cs typeface="B Nazanin" panose="00000400000000000000" pitchFamily="2" charset="-78"/>
              </a:rPr>
              <a:t>روند میزان مرگ نوزادان در هزار تولد زنده 1402 -1390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702191"/>
          <a:ext cx="11971606" cy="493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EF06271-3C13-E4FB-6EC6-58C7DBB60F4A}"/>
              </a:ext>
            </a:extLst>
          </p:cNvPr>
          <p:cNvSpPr txBox="1"/>
          <p:nvPr/>
        </p:nvSpPr>
        <p:spPr>
          <a:xfrm>
            <a:off x="9163554" y="5820542"/>
            <a:ext cx="2808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sz="1800" b="1" i="0" cap="all" baseline="0" dirty="0">
                <a:effectLst/>
                <a:cs typeface="B Nazanin" panose="00000400000000000000" pitchFamily="2" charset="-78"/>
              </a:rPr>
              <a:t>بر اساس سامانه ثبت مرگ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29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95782" cy="84759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روند میزان مرگ نوزادان در هزار تولد زنده 1402 -1390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153551"/>
          <a:ext cx="12192001" cy="5704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8B3CF37-420E-21B5-0AA5-A166D8FC71BB}"/>
              </a:ext>
            </a:extLst>
          </p:cNvPr>
          <p:cNvSpPr txBox="1"/>
          <p:nvPr/>
        </p:nvSpPr>
        <p:spPr>
          <a:xfrm>
            <a:off x="136849" y="1287453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a-IR" b="1" cap="all" dirty="0">
                <a:cs typeface="B Nazanin" panose="00000400000000000000" pitchFamily="2" charset="-78"/>
              </a:rPr>
              <a:t>ب</a:t>
            </a:r>
            <a:r>
              <a:rPr lang="fa-IR" sz="1800" b="1" i="0" cap="all" baseline="0" dirty="0">
                <a:effectLst/>
                <a:cs typeface="B Nazanin" panose="00000400000000000000" pitchFamily="2" charset="-78"/>
              </a:rPr>
              <a:t>ر اساس سامانه ثبت مرگ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52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B7BC5-FC73-3310-7DB1-62CA103D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Prevention Strategies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A9E1-431E-3765-2B13-191A4CB75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888" y="1845734"/>
            <a:ext cx="4831020" cy="4434926"/>
          </a:xfrm>
        </p:spPr>
        <p:txBody>
          <a:bodyPr>
            <a:normAutofit/>
          </a:bodyPr>
          <a:lstStyle/>
          <a:p>
            <a:r>
              <a:rPr lang="en-US" sz="2400" dirty="0"/>
              <a:t>Reducing NMR requires scaled-up interventions like: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Skilled birth attendance and emergency obstetric care.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Immunizations (e.g., against tetanus) and infection prevention.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Improved nutrition for mothers and </a:t>
            </a:r>
            <a:r>
              <a:rPr lang="en-US" sz="2400" b="1" dirty="0">
                <a:solidFill>
                  <a:srgbClr val="C00000"/>
                </a:solidFill>
              </a:rPr>
              <a:t>EBF newborns</a:t>
            </a:r>
            <a:r>
              <a:rPr lang="en-US" sz="2400" b="1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KMC for preterm infants.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3CC88-918E-3BC7-EAC9-0F092183F184}"/>
              </a:ext>
            </a:extLst>
          </p:cNvPr>
          <p:cNvSpPr txBox="1"/>
          <p:nvPr/>
        </p:nvSpPr>
        <p:spPr>
          <a:xfrm>
            <a:off x="6600094" y="1980980"/>
            <a:ext cx="50878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</a:rPr>
              <a:t>Strategies for Equity</a:t>
            </a:r>
          </a:p>
          <a:p>
            <a:pPr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Enhance rural health care,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maternal education,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reducing C-section rates (60%)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Telemedicine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Picture 6" descr="A baby with a tube attached to its head&#10;&#10;AI-generated content may be incorrect.">
            <a:extLst>
              <a:ext uri="{FF2B5EF4-FFF2-40B4-BE49-F238E27FC236}">
                <a16:creationId xmlns:a16="http://schemas.microsoft.com/office/drawing/2014/main" id="{52B681D0-AF25-475F-1CC6-7EA5EEF2D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74740" y="4363684"/>
            <a:ext cx="2717260" cy="198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4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50C3F-14DD-5856-8350-A9116E080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The neonatal period is the most vulnerable time for a child 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A3B6C308-F935-55F9-9B91-215B4E7C5E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98416" y="2306176"/>
          <a:ext cx="10843846" cy="416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9DB216E-51FB-1126-CCF3-E322849E43B1}"/>
              </a:ext>
            </a:extLst>
          </p:cNvPr>
          <p:cNvSpPr txBox="1"/>
          <p:nvPr/>
        </p:nvSpPr>
        <p:spPr>
          <a:xfrm>
            <a:off x="1177695" y="1979718"/>
            <a:ext cx="98366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C00000"/>
                </a:solidFill>
              </a:rPr>
              <a:t>Total neonatal deaths</a:t>
            </a:r>
            <a:r>
              <a:rPr lang="en-US" sz="1800" dirty="0">
                <a:solidFill>
                  <a:srgbClr val="C00000"/>
                </a:solidFill>
              </a:rPr>
              <a:t>: </a:t>
            </a:r>
            <a:r>
              <a:rPr lang="en-US" sz="1800" dirty="0"/>
              <a:t>~2.3 million in 2023 (~6,300 per day), accounting for 47% of all under-5 deaths.</a:t>
            </a:r>
          </a:p>
        </p:txBody>
      </p:sp>
    </p:spTree>
    <p:extLst>
      <p:ext uri="{BB962C8B-B14F-4D97-AF65-F5344CB8AC3E}">
        <p14:creationId xmlns:p14="http://schemas.microsoft.com/office/powerpoint/2010/main" val="3289646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2C6D-8517-6FD9-5AAE-271414B9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824" y="46654"/>
            <a:ext cx="10058400" cy="179472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</a:rPr>
              <a:t>Thank you </a:t>
            </a:r>
            <a:br>
              <a:rPr lang="en-US" sz="5400" b="1" dirty="0">
                <a:solidFill>
                  <a:srgbClr val="C00000"/>
                </a:solidFill>
              </a:rPr>
            </a:br>
            <a:r>
              <a:rPr lang="en-US" sz="5400" b="1" dirty="0">
                <a:solidFill>
                  <a:srgbClr val="C00000"/>
                </a:solidFill>
              </a:rPr>
              <a:t>for your attention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F19AD52-1E1A-712B-444A-A44F00EC0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390" y="2081325"/>
            <a:ext cx="7503269" cy="4183288"/>
          </a:xfrm>
        </p:spPr>
      </p:pic>
    </p:spTree>
    <p:extLst>
      <p:ext uri="{BB962C8B-B14F-4D97-AF65-F5344CB8AC3E}">
        <p14:creationId xmlns:p14="http://schemas.microsoft.com/office/powerpoint/2010/main" val="3391301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D0DF-DF2C-F411-4B6E-E436DA9EA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783" y="645474"/>
            <a:ext cx="5127171" cy="744966"/>
          </a:xfrm>
        </p:spPr>
        <p:txBody>
          <a:bodyPr>
            <a:normAutofit fontScale="90000"/>
          </a:bodyPr>
          <a:lstStyle/>
          <a:p>
            <a:r>
              <a:rPr lang="en-US" sz="3400" b="1" dirty="0">
                <a:solidFill>
                  <a:srgbClr val="C00000"/>
                </a:solidFill>
              </a:rPr>
              <a:t>Global NMR   (Latest Data: 2023)</a:t>
            </a:r>
            <a:endParaRPr lang="en-US" sz="3400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C272A2-67CC-1F06-F9FD-2A368071D7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2875500"/>
              </p:ext>
            </p:extLst>
          </p:nvPr>
        </p:nvGraphicFramePr>
        <p:xfrm>
          <a:off x="851170" y="1793855"/>
          <a:ext cx="10447785" cy="4507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344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B36F-FF9D-2962-2FE5-88507814D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726" y="19281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Total neonatal deaths</a:t>
            </a:r>
            <a:br>
              <a:rPr lang="en-US" dirty="0"/>
            </a:br>
            <a:r>
              <a:rPr lang="en-US" sz="3100" dirty="0"/>
              <a:t> ~2.3 million in 2023 (~6,300 per day),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C7673B-35B4-2AB1-1EC2-7F9580B65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863317"/>
            <a:ext cx="9806355" cy="4326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1- Regional highlights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Highest in sub-Saharan </a:t>
            </a:r>
            <a:r>
              <a:rPr lang="en-US" sz="2400" dirty="0">
                <a:solidFill>
                  <a:srgbClr val="C00000"/>
                </a:solidFill>
              </a:rPr>
              <a:t>Africa (27 per 1,000</a:t>
            </a:r>
            <a:r>
              <a:rPr lang="en-US" sz="2400" dirty="0"/>
              <a:t>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and central/southern </a:t>
            </a:r>
            <a:r>
              <a:rPr lang="en-US" sz="2400" dirty="0">
                <a:solidFill>
                  <a:srgbClr val="C00000"/>
                </a:solidFill>
              </a:rPr>
              <a:t>Asia (21 per 1,000</a:t>
            </a:r>
            <a:r>
              <a:rPr lang="en-US" sz="2400" dirty="0"/>
              <a:t>);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/>
              <a:t>lowest in high-income countries </a:t>
            </a:r>
            <a:r>
              <a:rPr lang="en-US" sz="2400" dirty="0">
                <a:solidFill>
                  <a:srgbClr val="C00000"/>
                </a:solidFill>
              </a:rPr>
              <a:t>(&lt;5 per 1,000</a:t>
            </a:r>
            <a:r>
              <a:rPr lang="en-US" sz="2400" dirty="0"/>
              <a:t>).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</a:rPr>
              <a:t>2- SDG Target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Sustainable Development Goal, </a:t>
            </a:r>
            <a:r>
              <a:rPr lang="en-US" sz="2400" b="1" dirty="0">
                <a:solidFill>
                  <a:srgbClr val="C00000"/>
                </a:solidFill>
              </a:rPr>
              <a:t>Reduce to ≤12 per </a:t>
            </a:r>
            <a:r>
              <a:rPr lang="en-US" sz="2400" dirty="0">
                <a:solidFill>
                  <a:srgbClr val="C00000"/>
                </a:solidFill>
              </a:rPr>
              <a:t>1,000 by 2030</a:t>
            </a:r>
            <a:r>
              <a:rPr lang="en-US" sz="2400" dirty="0"/>
              <a:t>, requiring accelerated </a:t>
            </a:r>
            <a:r>
              <a:rPr lang="en-US" sz="2400" b="1" dirty="0">
                <a:solidFill>
                  <a:srgbClr val="C00000"/>
                </a:solidFill>
              </a:rPr>
              <a:t>annual reductions of ~3-4% </a:t>
            </a:r>
            <a:r>
              <a:rPr lang="en-US" sz="2400" dirty="0"/>
              <a:t>in high-burden areas.</a:t>
            </a:r>
          </a:p>
        </p:txBody>
      </p:sp>
    </p:spTree>
    <p:extLst>
      <p:ext uri="{BB962C8B-B14F-4D97-AF65-F5344CB8AC3E}">
        <p14:creationId xmlns:p14="http://schemas.microsoft.com/office/powerpoint/2010/main" val="149955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715D3-F61B-8FA8-02E1-7162C12C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0439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NMR in Iran </a:t>
            </a:r>
            <a:br>
              <a:rPr lang="en-US" b="1" dirty="0"/>
            </a:br>
            <a:r>
              <a:rPr lang="en-US" sz="2400" b="1" dirty="0"/>
              <a:t>(Latest Data: 2023)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77143-7EB6-9623-EF54-890A778CA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C00000"/>
                </a:solidFill>
              </a:rPr>
              <a:t>Iran's NMR in 2023 was </a:t>
            </a:r>
            <a:r>
              <a:rPr lang="en-US" sz="2800" b="1" dirty="0">
                <a:solidFill>
                  <a:srgbClr val="C00000"/>
                </a:solidFill>
              </a:rPr>
              <a:t>8-10 deaths per 1,000 live births</a:t>
            </a:r>
            <a:r>
              <a:rPr lang="en-US" sz="2800" dirty="0"/>
              <a:t>, a significant achievement reflecting strong public health investments, including expanded antenatal care and neonatal intensive care units. This is well below the </a:t>
            </a:r>
            <a:r>
              <a:rPr lang="en-US" sz="2800" dirty="0">
                <a:solidFill>
                  <a:srgbClr val="C00000"/>
                </a:solidFill>
              </a:rPr>
              <a:t>global average and meets the SDG target of ≤12 per 1,000.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Trends</a:t>
            </a:r>
            <a:r>
              <a:rPr lang="en-US" sz="2800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NMR has declined steadily from ~</a:t>
            </a:r>
            <a:r>
              <a:rPr lang="en-US" sz="2800" dirty="0">
                <a:solidFill>
                  <a:srgbClr val="C00000"/>
                </a:solidFill>
              </a:rPr>
              <a:t>28 per 1,000 in 1990</a:t>
            </a:r>
            <a:r>
              <a:rPr lang="en-US" sz="2800" dirty="0"/>
              <a:t>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with an average </a:t>
            </a:r>
            <a:r>
              <a:rPr lang="en-US" sz="2800" dirty="0">
                <a:solidFill>
                  <a:srgbClr val="C00000"/>
                </a:solidFill>
              </a:rPr>
              <a:t>annual reduction of ~4-5% in recent decades.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608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49973-BB32-04E1-1A5F-C72CEA279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355" y="320676"/>
            <a:ext cx="6930040" cy="6073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dirty="0">
                <a:solidFill>
                  <a:srgbClr val="C00000"/>
                </a:solidFill>
              </a:rPr>
              <a:t>Comparison: Global vs. Iran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6097B65-8D44-6121-2E3E-8984220671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998" y="1232985"/>
          <a:ext cx="10837033" cy="4927493"/>
        </p:xfrm>
        <a:graphic>
          <a:graphicData uri="http://schemas.openxmlformats.org/drawingml/2006/table">
            <a:tbl>
              <a:tblPr firstRow="1" bandRow="1">
                <a:noFill/>
                <a:tableStyleId>{69C7853C-536D-4A76-A0AE-DD22124D55A5}</a:tableStyleId>
              </a:tblPr>
              <a:tblGrid>
                <a:gridCol w="3059847">
                  <a:extLst>
                    <a:ext uri="{9D8B030D-6E8A-4147-A177-3AD203B41FA5}">
                      <a16:colId xmlns:a16="http://schemas.microsoft.com/office/drawing/2014/main" val="1860919406"/>
                    </a:ext>
                  </a:extLst>
                </a:gridCol>
                <a:gridCol w="2581743">
                  <a:extLst>
                    <a:ext uri="{9D8B030D-6E8A-4147-A177-3AD203B41FA5}">
                      <a16:colId xmlns:a16="http://schemas.microsoft.com/office/drawing/2014/main" val="1298701218"/>
                    </a:ext>
                  </a:extLst>
                </a:gridCol>
                <a:gridCol w="2109877">
                  <a:extLst>
                    <a:ext uri="{9D8B030D-6E8A-4147-A177-3AD203B41FA5}">
                      <a16:colId xmlns:a16="http://schemas.microsoft.com/office/drawing/2014/main" val="2523222395"/>
                    </a:ext>
                  </a:extLst>
                </a:gridCol>
                <a:gridCol w="3085566">
                  <a:extLst>
                    <a:ext uri="{9D8B030D-6E8A-4147-A177-3AD203B41FA5}">
                      <a16:colId xmlns:a16="http://schemas.microsoft.com/office/drawing/2014/main" val="1702999103"/>
                    </a:ext>
                  </a:extLst>
                </a:gridCol>
              </a:tblGrid>
              <a:tr h="44077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30">
                          <a:solidFill>
                            <a:schemeClr val="tx1"/>
                          </a:solidFill>
                        </a:rPr>
                        <a:t>Metric</a:t>
                      </a:r>
                    </a:p>
                  </a:txBody>
                  <a:tcPr marL="0" marR="10270" marT="51343" marB="513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30">
                          <a:solidFill>
                            <a:schemeClr val="tx1"/>
                          </a:solidFill>
                        </a:rPr>
                        <a:t>Global (2023)</a:t>
                      </a:r>
                    </a:p>
                  </a:txBody>
                  <a:tcPr marL="0" marR="10270" marT="51343" marB="513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30">
                          <a:solidFill>
                            <a:schemeClr val="tx1"/>
                          </a:solidFill>
                        </a:rPr>
                        <a:t>Iran (2023)</a:t>
                      </a:r>
                    </a:p>
                  </a:txBody>
                  <a:tcPr marL="0" marR="10270" marT="51343" marB="513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30" dirty="0">
                          <a:solidFill>
                            <a:schemeClr val="tx1"/>
                          </a:solidFill>
                        </a:rPr>
                        <a:t>Notes</a:t>
                      </a:r>
                    </a:p>
                  </a:txBody>
                  <a:tcPr marL="0" marR="10270" marT="51343" marB="51343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889724"/>
                  </a:ext>
                </a:extLst>
              </a:tr>
              <a:tr h="1266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NMR (per 1,000 live births)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8-10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Iran outperforms global average by ~53%; ranks in top quartile regionally.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0938789"/>
                  </a:ext>
                </a:extLst>
              </a:tr>
              <a:tr h="12664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% of Under-5 Deaths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47%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~65%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Higher neonatal share in Iran highlights focus on newborn care.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56346"/>
                  </a:ext>
                </a:extLst>
              </a:tr>
              <a:tr h="9769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Annual Reduction (2015-2023)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~2.3%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~4%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Iran's faster progress driven by policy interventions.</a:t>
                      </a:r>
                    </a:p>
                  </a:txBody>
                  <a:tcPr marL="0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732406"/>
                  </a:ext>
                </a:extLst>
              </a:tr>
              <a:tr h="9769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SDG Target Met? &lt;12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No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 b="1" cap="none" spc="0" dirty="0">
                          <a:solidFill>
                            <a:schemeClr val="tx1"/>
                          </a:solidFill>
                        </a:rPr>
                        <a:t>Iran achieved early; global needs acceleration.</a:t>
                      </a:r>
                    </a:p>
                  </a:txBody>
                  <a:tcPr marL="51351" marR="102686" marT="51343" marB="5134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67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948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FB060-AA90-E4AA-D6DF-E958DD6F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Key Causes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1800" b="1" dirty="0">
                <a:solidFill>
                  <a:schemeClr val="tx1"/>
                </a:solidFill>
              </a:rPr>
              <a:t>(</a:t>
            </a:r>
            <a:r>
              <a:rPr lang="en-US" sz="1800" b="1" dirty="0">
                <a:solidFill>
                  <a:srgbClr val="C00000"/>
                </a:solidFill>
              </a:rPr>
              <a:t>accounting for ~75% globally) </a:t>
            </a:r>
            <a:br>
              <a:rPr lang="en-US" sz="1800" b="1" dirty="0">
                <a:solidFill>
                  <a:schemeClr val="tx1"/>
                </a:solidFill>
              </a:rPr>
            </a:b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 and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Prevention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458998-36A8-E2E7-0174-536416A4B1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432514"/>
              </p:ext>
            </p:extLst>
          </p:nvPr>
        </p:nvGraphicFramePr>
        <p:xfrm>
          <a:off x="3865695" y="421807"/>
          <a:ext cx="7579090" cy="626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57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838200" y="647114"/>
          <a:ext cx="10515600" cy="5529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893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52741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3000" dirty="0">
                <a:cs typeface="B Titr" panose="00000700000000000000" pitchFamily="2" charset="-78"/>
              </a:rPr>
              <a:t>درصد علل مرگ نوزادان به تفکیک علت</a:t>
            </a:r>
            <a:br>
              <a:rPr lang="en-US" sz="3000" dirty="0">
                <a:cs typeface="B Titr" panose="00000700000000000000" pitchFamily="2" charset="-78"/>
              </a:rPr>
            </a:br>
            <a:r>
              <a:rPr lang="fa-IR" sz="3000" dirty="0">
                <a:cs typeface="B Titr" panose="00000700000000000000" pitchFamily="2" charset="-78"/>
              </a:rPr>
              <a:t> در سال  1402 بر اساس سامانه ثبت مرگ </a:t>
            </a:r>
            <a:endParaRPr lang="en-US" sz="3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59567" y="1709224"/>
          <a:ext cx="10084633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133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957</Words>
  <Application>Microsoft Office PowerPoint</Application>
  <PresentationFormat>Widescreen</PresentationFormat>
  <Paragraphs>150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B Nazanin</vt:lpstr>
      <vt:lpstr>B Titr</vt:lpstr>
      <vt:lpstr>Calibri</vt:lpstr>
      <vt:lpstr>Calibri Light</vt:lpstr>
      <vt:lpstr>Times New Roman</vt:lpstr>
      <vt:lpstr>Wingdings</vt:lpstr>
      <vt:lpstr>Retrospect</vt:lpstr>
      <vt:lpstr>IN THE NAME OF Allah  Neonatal Maternal and child  mortality </vt:lpstr>
      <vt:lpstr>The neonatal period is the most vulnerable time for a child </vt:lpstr>
      <vt:lpstr>Global NMR   (Latest Data: 2023)</vt:lpstr>
      <vt:lpstr>Total neonatal deaths  ~2.3 million in 2023 (~6,300 per day),</vt:lpstr>
      <vt:lpstr>NMR in Iran  (Latest Data: 2023)</vt:lpstr>
      <vt:lpstr>Comparison: Global vs. Iran</vt:lpstr>
      <vt:lpstr>Key Causes (accounting for ~75% globally)    and  Prevention</vt:lpstr>
      <vt:lpstr>PowerPoint Presentation</vt:lpstr>
      <vt:lpstr>درصد علل مرگ نوزادان به تفکیک علت  در سال  1402 بر اساس سامانه ثبت مرگ </vt:lpstr>
      <vt:lpstr>Regional and Country Disparities </vt:lpstr>
      <vt:lpstr>Factors exacerbating disparities </vt:lpstr>
      <vt:lpstr>PowerPoint Presentation</vt:lpstr>
      <vt:lpstr>PowerPoint Presentation</vt:lpstr>
      <vt:lpstr>PowerPoint Presentation</vt:lpstr>
      <vt:lpstr>رتبه مرگ مادردانشگاههای علوم پزشکی  براساس  MMR    5ساله (1403-1399)</vt:lpstr>
      <vt:lpstr>مقایسه میزان مرگ و میر کودکان 1 تا 59 ماهه  به تفکیک دانشگاه ها 1402</vt:lpstr>
      <vt:lpstr>روند میزان مرگ نوزادان در هزار تولد زنده 1402 -1390</vt:lpstr>
      <vt:lpstr>روند میزان مرگ نوزادان در هزار تولد زنده 1402 -1390</vt:lpstr>
      <vt:lpstr>Prevention Strategies </vt:lpstr>
      <vt:lpstr>Thank you  for your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2025-11-19T03:47:05Z</dcterms:created>
  <dcterms:modified xsi:type="dcterms:W3CDTF">2025-11-19T03:59:55Z</dcterms:modified>
</cp:coreProperties>
</file>