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64" r:id="rId3"/>
    <p:sldId id="266" r:id="rId4"/>
    <p:sldId id="257" r:id="rId5"/>
    <p:sldId id="268" r:id="rId6"/>
    <p:sldId id="258" r:id="rId7"/>
    <p:sldId id="269" r:id="rId8"/>
    <p:sldId id="259" r:id="rId9"/>
    <p:sldId id="267" r:id="rId10"/>
    <p:sldId id="270" r:id="rId11"/>
    <p:sldId id="271" r:id="rId12"/>
    <p:sldId id="260" r:id="rId13"/>
    <p:sldId id="261" r:id="rId14"/>
    <p:sldId id="262" r:id="rId15"/>
    <p:sldId id="263" r:id="rId16"/>
    <p:sldId id="265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200CB-BBC3-4EBE-8D5B-F072A3C29EE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7DA34-CC49-44ED-98B0-AA05C7487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94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9440" y="4650641"/>
            <a:ext cx="9773120" cy="1018033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440" y="5668674"/>
            <a:ext cx="9773120" cy="610820"/>
          </a:xfrm>
        </p:spPr>
        <p:txBody>
          <a:bodyPr>
            <a:normAutofit/>
          </a:bodyPr>
          <a:lstStyle>
            <a:lvl1pPr marL="0" indent="0" algn="ctr">
              <a:buNone/>
              <a:defRPr sz="3733" b="0" i="0">
                <a:solidFill>
                  <a:srgbClr val="CC0099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EC1DB-EDC8-45A8-B944-75A0ACA5F9FB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223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20FD1-231D-4BED-BBFB-B53683310F05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988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DBCCD-DA7F-4978-B264-68268484A6A2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51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EC6F4-B000-493B-BB78-6AD42475CABA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33EFC2D0-9E3A-4EB6-922A-765B74EE19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24408" y="3101618"/>
            <a:ext cx="1951712" cy="7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189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620" y="1392933"/>
            <a:ext cx="10994760" cy="814427"/>
          </a:xfrm>
        </p:spPr>
        <p:txBody>
          <a:bodyPr>
            <a:normAutofit/>
          </a:bodyPr>
          <a:lstStyle>
            <a:lvl1pPr algn="r">
              <a:defRPr sz="4800" baseline="0">
                <a:solidFill>
                  <a:srgbClr val="CC00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621" y="2207361"/>
            <a:ext cx="10994760" cy="4072127"/>
          </a:xfrm>
        </p:spPr>
        <p:txBody>
          <a:bodyPr/>
          <a:lstStyle>
            <a:lvl1pPr algn="l">
              <a:defRPr sz="3733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F3E8-1B06-4A21-A45E-AC14ED91229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660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508" y="578507"/>
            <a:ext cx="8347873" cy="763525"/>
          </a:xfrm>
        </p:spPr>
        <p:txBody>
          <a:bodyPr>
            <a:normAutofit/>
          </a:bodyPr>
          <a:lstStyle>
            <a:lvl1pPr algn="l">
              <a:defRPr sz="4800">
                <a:solidFill>
                  <a:srgbClr val="CC00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5508" y="1596541"/>
            <a:ext cx="8347873" cy="4477808"/>
          </a:xfrm>
        </p:spPr>
        <p:txBody>
          <a:bodyPr/>
          <a:lstStyle>
            <a:lvl1pPr>
              <a:defRPr sz="3733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97E4-3708-4228-B2B7-06357CC79E46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083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7C41-F224-4D04-9AA3-42380BAF6EDF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786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5B74A-A6F1-4A1E-B249-F47EAECEC6AB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91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621" y="1392933"/>
            <a:ext cx="10994761" cy="814427"/>
          </a:xfrm>
        </p:spPr>
        <p:txBody>
          <a:bodyPr>
            <a:normAutofit/>
          </a:bodyPr>
          <a:lstStyle>
            <a:lvl1pPr algn="r">
              <a:defRPr sz="4800" baseline="0">
                <a:solidFill>
                  <a:srgbClr val="CC00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5839" y="2446427"/>
            <a:ext cx="5386917" cy="639763"/>
          </a:xfrm>
        </p:spPr>
        <p:txBody>
          <a:bodyPr anchor="b"/>
          <a:lstStyle>
            <a:lvl1pPr marL="0" indent="0" algn="ctr">
              <a:buNone/>
              <a:defRPr sz="3200" b="1">
                <a:solidFill>
                  <a:schemeClr val="bg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5839" y="3021787"/>
            <a:ext cx="5386917" cy="2850495"/>
          </a:xfrm>
        </p:spPr>
        <p:txBody>
          <a:bodyPr/>
          <a:lstStyle>
            <a:lvl1pPr algn="ctr">
              <a:defRPr sz="3200">
                <a:solidFill>
                  <a:schemeClr val="bg1"/>
                </a:solidFill>
              </a:defRPr>
            </a:lvl1pPr>
            <a:lvl2pPr algn="ctr">
              <a:defRPr sz="2667">
                <a:solidFill>
                  <a:schemeClr val="bg1"/>
                </a:solidFill>
              </a:defRPr>
            </a:lvl2pPr>
            <a:lvl3pPr algn="ctr">
              <a:defRPr sz="2400">
                <a:solidFill>
                  <a:schemeClr val="bg1"/>
                </a:solidFill>
              </a:defRPr>
            </a:lvl3pPr>
            <a:lvl4pPr algn="ctr">
              <a:defRPr sz="2133">
                <a:solidFill>
                  <a:schemeClr val="bg1"/>
                </a:solidFill>
              </a:defRPr>
            </a:lvl4pPr>
            <a:lvl5pPr algn="ctr">
              <a:defRPr sz="2133">
                <a:solidFill>
                  <a:schemeClr val="bg1"/>
                </a:solidFill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1" y="2446427"/>
            <a:ext cx="5389033" cy="639763"/>
          </a:xfrm>
        </p:spPr>
        <p:txBody>
          <a:bodyPr anchor="b"/>
          <a:lstStyle>
            <a:lvl1pPr marL="0" indent="0" algn="ctr">
              <a:buNone/>
              <a:defRPr sz="3200" b="1">
                <a:solidFill>
                  <a:schemeClr val="bg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6001" y="3021787"/>
            <a:ext cx="5389033" cy="2850495"/>
          </a:xfrm>
        </p:spPr>
        <p:txBody>
          <a:bodyPr/>
          <a:lstStyle>
            <a:lvl1pPr algn="ctr">
              <a:defRPr sz="3200">
                <a:solidFill>
                  <a:schemeClr val="bg1"/>
                </a:solidFill>
              </a:defRPr>
            </a:lvl1pPr>
            <a:lvl2pPr algn="ctr">
              <a:defRPr sz="2667">
                <a:solidFill>
                  <a:schemeClr val="bg1"/>
                </a:solidFill>
              </a:defRPr>
            </a:lvl2pPr>
            <a:lvl3pPr algn="ctr">
              <a:defRPr sz="2400">
                <a:solidFill>
                  <a:schemeClr val="bg1"/>
                </a:solidFill>
              </a:defRPr>
            </a:lvl3pPr>
            <a:lvl4pPr algn="ctr">
              <a:defRPr sz="2133">
                <a:solidFill>
                  <a:schemeClr val="bg1"/>
                </a:solidFill>
              </a:defRPr>
            </a:lvl4pPr>
            <a:lvl5pPr algn="ctr">
              <a:defRPr sz="2133">
                <a:solidFill>
                  <a:schemeClr val="bg1"/>
                </a:solidFill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5925-879E-458B-9DD5-13CBF355870D}" type="datetime1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67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DC20F-B3D1-4421-B5C0-85846D08A381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518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40F4-291E-42A9-BE63-4641FD4BC327}" type="datetime1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803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8FCB-7C00-4832-A1BE-4C03246F9A9A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983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8F500-F1F7-467A-91AF-9B80D367BA20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Controlling and Preventing Errors and Pitfalls in Neonatal Care Delivery.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A0623-30C3-4243-8151-2959372FA08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5E9F55-E07D-4B61-80F5-E0BFBD1E10B6}"/>
              </a:ext>
            </a:extLst>
          </p:cNvPr>
          <p:cNvSpPr txBox="1"/>
          <p:nvPr/>
        </p:nvSpPr>
        <p:spPr>
          <a:xfrm>
            <a:off x="-12200" y="6951663"/>
            <a:ext cx="11186167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67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867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325084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C06B9-FF3B-8E85-1464-365399EEB3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2000" y="1369772"/>
            <a:ext cx="10058400" cy="1533872"/>
          </a:xfrm>
        </p:spPr>
        <p:txBody>
          <a:bodyPr>
            <a:normAutofit/>
          </a:bodyPr>
          <a:lstStyle/>
          <a:p>
            <a:pPr algn="ctr" rtl="1"/>
            <a:r>
              <a:rPr lang="ar-S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cs typeface="B Titr" panose="00000700000000000000" pitchFamily="2" charset="-78"/>
              </a:rPr>
              <a:t>خطاهای رایج در بخش مراقبت ویژه نوزادان </a:t>
            </a:r>
            <a:endParaRPr lang="en-US" sz="4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95370A-DC76-0311-4F36-8C41D69EFF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280" y="4877407"/>
            <a:ext cx="9773120" cy="1533871"/>
          </a:xfrm>
        </p:spPr>
        <p:txBody>
          <a:bodyPr>
            <a:normAutofit/>
          </a:bodyPr>
          <a:lstStyle/>
          <a:p>
            <a:pPr algn="ctr"/>
            <a:r>
              <a:rPr lang="fa-IR" sz="3200" b="1" dirty="0">
                <a:solidFill>
                  <a:srgbClr val="FFFF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دکتر حمیده حکیمی</a:t>
            </a:r>
          </a:p>
          <a:p>
            <a:pPr algn="ctr"/>
            <a:r>
              <a:rPr lang="fa-IR" sz="3200" b="1" dirty="0">
                <a:solidFill>
                  <a:srgbClr val="FFFF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استادیار پرستاری دانشگاه علوم پزشکی قزوین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C210AD-3FB6-15B0-F0D5-F1AA74E47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196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5811783-640D-DB71-40DA-8233C36E2A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4776881"/>
              </p:ext>
            </p:extLst>
          </p:nvPr>
        </p:nvGraphicFramePr>
        <p:xfrm>
          <a:off x="341194" y="2206625"/>
          <a:ext cx="11641539" cy="4112443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880513">
                  <a:extLst>
                    <a:ext uri="{9D8B030D-6E8A-4147-A177-3AD203B41FA5}">
                      <a16:colId xmlns:a16="http://schemas.microsoft.com/office/drawing/2014/main" val="1211826021"/>
                    </a:ext>
                  </a:extLst>
                </a:gridCol>
                <a:gridCol w="3880513">
                  <a:extLst>
                    <a:ext uri="{9D8B030D-6E8A-4147-A177-3AD203B41FA5}">
                      <a16:colId xmlns:a16="http://schemas.microsoft.com/office/drawing/2014/main" val="3359392237"/>
                    </a:ext>
                  </a:extLst>
                </a:gridCol>
                <a:gridCol w="3880513">
                  <a:extLst>
                    <a:ext uri="{9D8B030D-6E8A-4147-A177-3AD203B41FA5}">
                      <a16:colId xmlns:a16="http://schemas.microsoft.com/office/drawing/2014/main" val="2202342168"/>
                    </a:ext>
                  </a:extLst>
                </a:gridCol>
              </a:tblGrid>
              <a:tr h="5554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I – Illness Severity</a:t>
                      </a:r>
                    </a:p>
                  </a:txBody>
                  <a:tcPr marL="61720" marR="61720" marT="30860" marB="30860"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شدت بیماری</a:t>
                      </a:r>
                    </a:p>
                  </a:txBody>
                  <a:tcPr marL="61720" marR="61720" marT="30860" marB="30860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تعیین وضعیت بیمار: پایدار، ناپایدار، بحرانی</a:t>
                      </a:r>
                    </a:p>
                  </a:txBody>
                  <a:tcPr marL="61720" marR="61720" marT="30860" marB="30860" anchor="ctr"/>
                </a:tc>
                <a:extLst>
                  <a:ext uri="{0D108BD9-81ED-4DB2-BD59-A6C34878D82A}">
                    <a16:rowId xmlns:a16="http://schemas.microsoft.com/office/drawing/2014/main" val="3225754274"/>
                  </a:ext>
                </a:extLst>
              </a:tr>
              <a:tr h="80236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P – Patient Summary</a:t>
                      </a:r>
                    </a:p>
                  </a:txBody>
                  <a:tcPr marL="61720" marR="61720" marT="30860" marB="30860"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خلاصه وضعیت بیمار</a:t>
                      </a:r>
                    </a:p>
                  </a:txBody>
                  <a:tcPr marL="61720" marR="61720" marT="30860" marB="30860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اطلاعات اصلی: تشخیص، درمان‌های جاری، علائم حیاتی، یافته‌های مهم</a:t>
                      </a:r>
                    </a:p>
                  </a:txBody>
                  <a:tcPr marL="61720" marR="61720" marT="30860" marB="30860" anchor="ctr"/>
                </a:tc>
                <a:extLst>
                  <a:ext uri="{0D108BD9-81ED-4DB2-BD59-A6C34878D82A}">
                    <a16:rowId xmlns:a16="http://schemas.microsoft.com/office/drawing/2014/main" val="1576681764"/>
                  </a:ext>
                </a:extLst>
              </a:tr>
              <a:tr h="80236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A – Action List</a:t>
                      </a:r>
                    </a:p>
                  </a:txBody>
                  <a:tcPr marL="61720" marR="61720" marT="30860" marB="30860"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لیست اقدامات</a:t>
                      </a:r>
                    </a:p>
                  </a:txBody>
                  <a:tcPr marL="61720" marR="61720" marT="30860" marB="30860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کارهایی که باید انجام شوند: داروها، آزمایش‌ها، مراقبت‌های خاص</a:t>
                      </a:r>
                    </a:p>
                  </a:txBody>
                  <a:tcPr marL="61720" marR="61720" marT="30860" marB="30860" anchor="ctr"/>
                </a:tc>
                <a:extLst>
                  <a:ext uri="{0D108BD9-81ED-4DB2-BD59-A6C34878D82A}">
                    <a16:rowId xmlns:a16="http://schemas.microsoft.com/office/drawing/2014/main" val="1015127885"/>
                  </a:ext>
                </a:extLst>
              </a:tr>
              <a:tr h="80236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S – Situation Awareness &amp; Contingency Planning</a:t>
                      </a:r>
                    </a:p>
                  </a:txBody>
                  <a:tcPr marL="61720" marR="61720" marT="30860" marB="30860"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آگاهی از وضعیت و برنامه جایگزین</a:t>
                      </a:r>
                    </a:p>
                  </a:txBody>
                  <a:tcPr marL="61720" marR="61720" marT="30860" marB="30860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پیش‌بینی مشکلات احتمالی و اقدامات در صورت بروز تغییر (مثلاً افت فشار خون یا تشنج)</a:t>
                      </a:r>
                    </a:p>
                  </a:txBody>
                  <a:tcPr marL="61720" marR="61720" marT="30860" marB="30860" anchor="ctr"/>
                </a:tc>
                <a:extLst>
                  <a:ext uri="{0D108BD9-81ED-4DB2-BD59-A6C34878D82A}">
                    <a16:rowId xmlns:a16="http://schemas.microsoft.com/office/drawing/2014/main" val="2459470377"/>
                  </a:ext>
                </a:extLst>
              </a:tr>
              <a:tr h="80236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S – Synthesis by Receiver</a:t>
                      </a:r>
                    </a:p>
                  </a:txBody>
                  <a:tcPr marL="61720" marR="61720" marT="30860" marB="30860" anchor="ctr"/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بازگویی توسط گیرنده</a:t>
                      </a:r>
                    </a:p>
                  </a:txBody>
                  <a:tcPr marL="61720" marR="61720" marT="30860" marB="30860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فرد دریافت‌کننده گزارش باید خلاصه را تکرار کند تا از درک صحیح اطمینان حاصل شود</a:t>
                      </a:r>
                    </a:p>
                  </a:txBody>
                  <a:tcPr marL="61720" marR="61720" marT="30860" marB="30860" anchor="ctr"/>
                </a:tc>
                <a:extLst>
                  <a:ext uri="{0D108BD9-81ED-4DB2-BD59-A6C34878D82A}">
                    <a16:rowId xmlns:a16="http://schemas.microsoft.com/office/drawing/2014/main" val="3119964872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D5C872D-74E2-E880-CEC0-754D0675A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10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FFAC9B-4DA6-3694-8B82-FCC584EBE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</p:spTree>
    <p:extLst>
      <p:ext uri="{BB962C8B-B14F-4D97-AF65-F5344CB8AC3E}">
        <p14:creationId xmlns:p14="http://schemas.microsoft.com/office/powerpoint/2010/main" val="2866077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A353C87-933D-B791-603A-8FFE4CAEFF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1665236"/>
              </p:ext>
            </p:extLst>
          </p:nvPr>
        </p:nvGraphicFramePr>
        <p:xfrm>
          <a:off x="354842" y="2166472"/>
          <a:ext cx="11641539" cy="438799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880513">
                  <a:extLst>
                    <a:ext uri="{9D8B030D-6E8A-4147-A177-3AD203B41FA5}">
                      <a16:colId xmlns:a16="http://schemas.microsoft.com/office/drawing/2014/main" val="1779237725"/>
                    </a:ext>
                  </a:extLst>
                </a:gridCol>
                <a:gridCol w="3880513">
                  <a:extLst>
                    <a:ext uri="{9D8B030D-6E8A-4147-A177-3AD203B41FA5}">
                      <a16:colId xmlns:a16="http://schemas.microsoft.com/office/drawing/2014/main" val="516510947"/>
                    </a:ext>
                  </a:extLst>
                </a:gridCol>
                <a:gridCol w="3880513">
                  <a:extLst>
                    <a:ext uri="{9D8B030D-6E8A-4147-A177-3AD203B41FA5}">
                      <a16:colId xmlns:a16="http://schemas.microsoft.com/office/drawing/2014/main" val="3017887763"/>
                    </a:ext>
                  </a:extLst>
                </a:gridCol>
              </a:tblGrid>
              <a:tr h="10183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>
                          <a:cs typeface="B Nazanin" panose="00000400000000000000" pitchFamily="2" charset="-78"/>
                        </a:rPr>
                        <a:t>S – Situation</a:t>
                      </a:r>
                      <a:endParaRPr lang="fa-IR" sz="2400" dirty="0">
                        <a:cs typeface="B Nazanin" panose="00000400000000000000" pitchFamily="2" charset="-78"/>
                      </a:endParaRPr>
                    </a:p>
                  </a:txBody>
                  <a:tcPr marL="78337" marR="78337" marT="39169" marB="391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fa-IR" sz="2400" dirty="0">
                          <a:cs typeface="B Nazanin" panose="00000400000000000000" pitchFamily="2" charset="-78"/>
                        </a:rPr>
                        <a:t>بیان وضعیت فعلی بیمار</a:t>
                      </a:r>
                    </a:p>
                  </a:txBody>
                  <a:tcPr marL="78337" marR="78337" marT="39169" marB="391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fa-IR" sz="2400" dirty="0">
                          <a:cs typeface="B Nazanin" panose="00000400000000000000" pitchFamily="2" charset="-78"/>
                        </a:rPr>
                        <a:t>توضیح کوتاه درباره مشکل یا دلیل تماس: «بیمار دچار افت فشار خون شده است.»</a:t>
                      </a:r>
                    </a:p>
                  </a:txBody>
                  <a:tcPr marL="78337" marR="78337" marT="39169" marB="39169" anchor="ctr"/>
                </a:tc>
                <a:extLst>
                  <a:ext uri="{0D108BD9-81ED-4DB2-BD59-A6C34878D82A}">
                    <a16:rowId xmlns:a16="http://schemas.microsoft.com/office/drawing/2014/main" val="2277921851"/>
                  </a:ext>
                </a:extLst>
              </a:tr>
              <a:tr h="10183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>
                          <a:cs typeface="B Nazanin" panose="00000400000000000000" pitchFamily="2" charset="-78"/>
                        </a:rPr>
                        <a:t>B – Background</a:t>
                      </a:r>
                      <a:endParaRPr lang="fa-IR" sz="2400" dirty="0">
                        <a:cs typeface="B Nazanin" panose="00000400000000000000" pitchFamily="2" charset="-78"/>
                      </a:endParaRPr>
                    </a:p>
                  </a:txBody>
                  <a:tcPr marL="78337" marR="78337" marT="39169" marB="391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fa-IR" sz="2400">
                          <a:cs typeface="B Nazanin" panose="00000400000000000000" pitchFamily="2" charset="-78"/>
                        </a:rPr>
                        <a:t>ارائه اطلاعات زمینه‌ای</a:t>
                      </a:r>
                    </a:p>
                  </a:txBody>
                  <a:tcPr marL="78337" marR="78337" marT="39169" marB="391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fa-IR" sz="2400" dirty="0">
                          <a:cs typeface="B Nazanin" panose="00000400000000000000" pitchFamily="2" charset="-78"/>
                        </a:rPr>
                        <a:t>تاریخچه مرتبط: تشخیص، درمان‌های اخیر، داروها، شرایط خاص.</a:t>
                      </a:r>
                    </a:p>
                  </a:txBody>
                  <a:tcPr marL="78337" marR="78337" marT="39169" marB="39169" anchor="ctr"/>
                </a:tc>
                <a:extLst>
                  <a:ext uri="{0D108BD9-81ED-4DB2-BD59-A6C34878D82A}">
                    <a16:rowId xmlns:a16="http://schemas.microsoft.com/office/drawing/2014/main" val="943970373"/>
                  </a:ext>
                </a:extLst>
              </a:tr>
              <a:tr h="10183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>
                          <a:cs typeface="B Nazanin" panose="00000400000000000000" pitchFamily="2" charset="-78"/>
                        </a:rPr>
                        <a:t>A – Assessment</a:t>
                      </a:r>
                      <a:endParaRPr lang="fa-IR" sz="2400" dirty="0">
                        <a:cs typeface="B Nazanin" panose="00000400000000000000" pitchFamily="2" charset="-78"/>
                      </a:endParaRPr>
                    </a:p>
                  </a:txBody>
                  <a:tcPr marL="78337" marR="78337" marT="39169" marB="391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fa-IR" sz="2400" dirty="0">
                          <a:cs typeface="B Nazanin" panose="00000400000000000000" pitchFamily="2" charset="-78"/>
                        </a:rPr>
                        <a:t>بیان یافته‌های بالینی</a:t>
                      </a:r>
                    </a:p>
                  </a:txBody>
                  <a:tcPr marL="78337" marR="78337" marT="39169" marB="391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fa-IR" sz="2400" dirty="0">
                          <a:cs typeface="B Nazanin" panose="00000400000000000000" pitchFamily="2" charset="-78"/>
                        </a:rPr>
                        <a:t>نتایج معاینه، علائم حیاتی، آزمایش‌ها، نظر پرستار درباره وضعیت.</a:t>
                      </a:r>
                    </a:p>
                  </a:txBody>
                  <a:tcPr marL="78337" marR="78337" marT="39169" marB="39169" anchor="ctr"/>
                </a:tc>
                <a:extLst>
                  <a:ext uri="{0D108BD9-81ED-4DB2-BD59-A6C34878D82A}">
                    <a16:rowId xmlns:a16="http://schemas.microsoft.com/office/drawing/2014/main" val="253446099"/>
                  </a:ext>
                </a:extLst>
              </a:tr>
              <a:tr h="10183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>
                          <a:cs typeface="B Nazanin" panose="00000400000000000000" pitchFamily="2" charset="-78"/>
                        </a:rPr>
                        <a:t>R – Recommendation </a:t>
                      </a:r>
                      <a:endParaRPr lang="fa-IR" sz="2400" dirty="0">
                        <a:cs typeface="B Nazanin" panose="00000400000000000000" pitchFamily="2" charset="-78"/>
                      </a:endParaRPr>
                    </a:p>
                  </a:txBody>
                  <a:tcPr marL="78337" marR="78337" marT="39169" marB="391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fa-IR" sz="2400">
                          <a:cs typeface="B Nazanin" panose="00000400000000000000" pitchFamily="2" charset="-78"/>
                        </a:rPr>
                        <a:t>پیشنهاد یا درخواست اقدام</a:t>
                      </a:r>
                    </a:p>
                  </a:txBody>
                  <a:tcPr marL="78337" marR="78337" marT="39169" marB="39169" anchor="ctr"/>
                </a:tc>
                <a:tc>
                  <a:txBody>
                    <a:bodyPr/>
                    <a:lstStyle/>
                    <a:p>
                      <a:pPr algn="r" rtl="1">
                        <a:buNone/>
                      </a:pPr>
                      <a:r>
                        <a:rPr lang="fa-IR" sz="2400" dirty="0">
                          <a:cs typeface="B Nazanin" panose="00000400000000000000" pitchFamily="2" charset="-78"/>
                        </a:rPr>
                        <a:t>بیان نیاز مشخص: «لطفاً بیمار را ویزیت کنید»، «نیاز به تجویز داروی وازوپرسور دارد».</a:t>
                      </a:r>
                    </a:p>
                  </a:txBody>
                  <a:tcPr marL="78337" marR="78337" marT="39169" marB="39169" anchor="ctr"/>
                </a:tc>
                <a:extLst>
                  <a:ext uri="{0D108BD9-81ED-4DB2-BD59-A6C34878D82A}">
                    <a16:rowId xmlns:a16="http://schemas.microsoft.com/office/drawing/2014/main" val="3237092759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340E737-4CD8-C9C1-E529-086EFBB68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11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3316F7-C6BC-E7F9-B512-1A12C6E98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</p:spTree>
    <p:extLst>
      <p:ext uri="{BB962C8B-B14F-4D97-AF65-F5344CB8AC3E}">
        <p14:creationId xmlns:p14="http://schemas.microsoft.com/office/powerpoint/2010/main" val="1777093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823E7-9A51-4BA7-BC14-93E099AA2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4000" b="1" dirty="0">
                <a:solidFill>
                  <a:schemeClr val="tx2">
                    <a:lumMod val="60000"/>
                    <a:lumOff val="40000"/>
                  </a:schemeClr>
                </a:solidFill>
                <a:cs typeface="B Titr" panose="00000700000000000000" pitchFamily="2" charset="-78"/>
              </a:rPr>
              <a:t>خطاهای کنترل عفونت</a:t>
            </a: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2B032-C2AD-2EBA-3627-F7BC98A3B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نوزادان نارس سیستم ایمنی ضعیفی دارند و مستعد عفونت‌های بیمارستانی هستند</a:t>
            </a:r>
            <a:r>
              <a:rPr lang="en-US" sz="2800" b="1" dirty="0">
                <a:cs typeface="B Nazanin" panose="00000400000000000000" pitchFamily="2" charset="-78"/>
              </a:rPr>
              <a:t>. </a:t>
            </a:r>
            <a:r>
              <a:rPr lang="ar-SA" sz="2800" b="1" dirty="0">
                <a:cs typeface="B Nazanin" panose="00000400000000000000" pitchFamily="2" charset="-78"/>
              </a:rPr>
              <a:t>خطاهای رایج</a:t>
            </a:r>
            <a:r>
              <a:rPr lang="en-US" sz="2800" b="1" dirty="0">
                <a:cs typeface="B Nazanin" panose="00000400000000000000" pitchFamily="2" charset="-78"/>
              </a:rPr>
              <a:t>:</a:t>
            </a:r>
          </a:p>
          <a:p>
            <a:pPr lvl="0"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عدم رعایت بهداشت دست توسط پرسنل یا همراهان</a:t>
            </a:r>
            <a:endParaRPr lang="en-US" sz="2800" b="1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استفاده نادرست از تکنیک‌های آسپتیک در هنگام تعویض پانسمان یا لاین‌ها </a:t>
            </a:r>
            <a:endParaRPr lang="fa-IR" sz="2800" b="1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عدم ارزیابی مناسب یا به موقع </a:t>
            </a:r>
            <a:endParaRPr lang="fa-IR" sz="2800" b="1" dirty="0">
              <a:cs typeface="B Nazanin" panose="00000400000000000000" pitchFamily="2" charset="-78"/>
            </a:endParaRPr>
          </a:p>
          <a:p>
            <a:pPr lvl="0" algn="r" rtl="1"/>
            <a:r>
              <a:rPr lang="ar-SA" sz="2800" b="1" dirty="0">
                <a:cs typeface="B Nazanin" panose="00000400000000000000" pitchFamily="2" charset="-78"/>
              </a:rPr>
              <a:t>مطالعه‌ای </a:t>
            </a:r>
            <a:r>
              <a:rPr lang="fa-IR" sz="2800" b="1" dirty="0">
                <a:cs typeface="B Nazanin" panose="00000400000000000000" pitchFamily="2" charset="-78"/>
              </a:rPr>
              <a:t>نشان </a:t>
            </a:r>
            <a:r>
              <a:rPr lang="ar-SA" sz="2800" b="1" dirty="0">
                <a:cs typeface="B Nazanin" panose="00000400000000000000" pitchFamily="2" charset="-78"/>
              </a:rPr>
              <a:t>داد که آموزش مداوم و نظارت فعال می‌تواند نرخ عفونت‌های بیمارستانی را تا </a:t>
            </a:r>
            <a:r>
              <a:rPr lang="fa-IR" sz="2800" b="1" dirty="0">
                <a:cs typeface="B Nazanin" panose="00000400000000000000" pitchFamily="2" charset="-78"/>
              </a:rPr>
              <a:t>۳۰٪</a:t>
            </a:r>
            <a:r>
              <a:rPr lang="ar-SA" sz="2800" b="1" dirty="0">
                <a:cs typeface="B Nazanin" panose="00000400000000000000" pitchFamily="2" charset="-78"/>
              </a:rPr>
              <a:t> کاهش دهد</a:t>
            </a:r>
            <a:r>
              <a:rPr lang="en-US" sz="2800" b="1" dirty="0">
                <a:cs typeface="B Nazanin" panose="00000400000000000000" pitchFamily="2" charset="-78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B906DB-22B5-30D4-634B-EA439F441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12E66-B6A1-C2EF-5012-2EA477AFC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</p:spTree>
    <p:extLst>
      <p:ext uri="{BB962C8B-B14F-4D97-AF65-F5344CB8AC3E}">
        <p14:creationId xmlns:p14="http://schemas.microsoft.com/office/powerpoint/2010/main" val="31494591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9E624-924F-A886-F7C3-E48A9B9F8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SA" sz="4000" b="1" dirty="0">
                <a:solidFill>
                  <a:schemeClr val="tx2">
                    <a:lumMod val="60000"/>
                    <a:lumOff val="40000"/>
                  </a:schemeClr>
                </a:solidFill>
                <a:cs typeface="B Titr" panose="00000700000000000000" pitchFamily="2" charset="-78"/>
              </a:rPr>
              <a:t>خطاهای انسانی و سیستمی</a:t>
            </a: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121B9-401F-A49F-9A85-D6B5E15BA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2800" dirty="0">
                <a:cs typeface="B Nazanin" panose="00000400000000000000" pitchFamily="2" charset="-78"/>
              </a:rPr>
              <a:t>این دسته شامل خطاهایی است که ناشی از عوامل انسانی یا ساختاری هستند</a:t>
            </a:r>
            <a:r>
              <a:rPr lang="en-US" sz="2800" dirty="0">
                <a:cs typeface="B Nazanin" panose="00000400000000000000" pitchFamily="2" charset="-78"/>
              </a:rPr>
              <a:t>:</a:t>
            </a:r>
          </a:p>
          <a:p>
            <a:pPr lvl="0" algn="r" rtl="1">
              <a:lnSpc>
                <a:spcPct val="150000"/>
              </a:lnSpc>
            </a:pPr>
            <a:r>
              <a:rPr lang="ar-SA" sz="2800" dirty="0">
                <a:cs typeface="B Nazanin" panose="00000400000000000000" pitchFamily="2" charset="-78"/>
              </a:rPr>
              <a:t>خستگی، فشار کاری و کمبود نیرو</a:t>
            </a:r>
            <a:endParaRPr lang="en-US" sz="2800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dirty="0">
                <a:cs typeface="B Nazanin" panose="00000400000000000000" pitchFamily="2" charset="-78"/>
              </a:rPr>
              <a:t>نبود پروتکل‌های استاندارد یا عدم اجرای آن‌ها</a:t>
            </a:r>
            <a:endParaRPr lang="en-US" sz="2800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dirty="0">
                <a:cs typeface="B Nazanin" panose="00000400000000000000" pitchFamily="2" charset="-78"/>
              </a:rPr>
              <a:t>فرهنگ ضعیف گزارش‌دهی خطاها </a:t>
            </a:r>
            <a:endParaRPr lang="fa-IR" sz="2800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dirty="0">
                <a:cs typeface="B Nazanin" panose="00000400000000000000" pitchFamily="2" charset="-78"/>
              </a:rPr>
              <a:t>مطالعه‌ای تأکید دارد که ایجاد محیطی امن برای گزارش بدون ترس از تنبیه، یکی از راهکارهای کلیدی کاهش خطاست</a:t>
            </a:r>
            <a:r>
              <a:rPr lang="en-US" sz="2800" dirty="0">
                <a:cs typeface="B Nazanin" panose="00000400000000000000" pitchFamily="2" charset="-78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1C8109-F675-C3DD-87AB-C59425058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D9DF27-FDC2-31A3-9E81-B0B5BB9F2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</p:spTree>
    <p:extLst>
      <p:ext uri="{BB962C8B-B14F-4D97-AF65-F5344CB8AC3E}">
        <p14:creationId xmlns:p14="http://schemas.microsoft.com/office/powerpoint/2010/main" val="153400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DFAF6-0447-BB9F-BC23-7432AEC0D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4000" b="1" dirty="0">
                <a:solidFill>
                  <a:schemeClr val="tx2">
                    <a:lumMod val="60000"/>
                    <a:lumOff val="40000"/>
                  </a:schemeClr>
                </a:solidFill>
                <a:cs typeface="B Titr" panose="00000700000000000000" pitchFamily="2" charset="-78"/>
              </a:rPr>
              <a:t>خطاهای تشخیصی و پایش</a:t>
            </a: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21CBC-D969-4514-8EAC-AF24982B1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تشخیص به‌موقع و پایش دقیق وضعیت نوزادان حیاتی است</a:t>
            </a:r>
            <a:r>
              <a:rPr lang="en-US" sz="2800" b="1" dirty="0">
                <a:cs typeface="B Nazanin" panose="00000400000000000000" pitchFamily="2" charset="-78"/>
              </a:rPr>
              <a:t>.</a:t>
            </a:r>
            <a:endParaRPr lang="fa-IR" sz="2800" b="1" dirty="0"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SA" sz="2800" b="1" dirty="0">
                <a:cs typeface="B Nazanin" panose="00000400000000000000" pitchFamily="2" charset="-78"/>
              </a:rPr>
              <a:t>خطاهای رایج</a:t>
            </a:r>
            <a:r>
              <a:rPr lang="en-US" sz="2800" b="1" dirty="0">
                <a:cs typeface="B Nazanin" panose="00000400000000000000" pitchFamily="2" charset="-78"/>
              </a:rPr>
              <a:t>:</a:t>
            </a:r>
          </a:p>
          <a:p>
            <a:pPr lvl="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SA" sz="2800" b="1" dirty="0">
                <a:cs typeface="B Nazanin" panose="00000400000000000000" pitchFamily="2" charset="-78"/>
              </a:rPr>
              <a:t>تأخیر در تشخیص علائم حیاتی یا تغییرات بالینی</a:t>
            </a:r>
            <a:endParaRPr lang="en-US" sz="2800" b="1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SA" sz="2800" b="1" dirty="0">
                <a:cs typeface="B Nazanin" panose="00000400000000000000" pitchFamily="2" charset="-78"/>
              </a:rPr>
              <a:t>تفسیر اشتباه داده‌های مانیتورینگ</a:t>
            </a:r>
            <a:endParaRPr lang="en-US" sz="2800" b="1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SA" sz="2800" b="1" dirty="0">
                <a:cs typeface="B Nazanin" panose="00000400000000000000" pitchFamily="2" charset="-78"/>
              </a:rPr>
              <a:t>عدم پیگیری نتایج آزمایش‌ها یا تصویربرداری</a:t>
            </a:r>
            <a:endParaRPr lang="en-US" sz="2800" b="1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60C1E9-9C1E-2032-5B9E-C37167B52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14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98437-E42D-4D38-5273-E299F510A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</p:spTree>
    <p:extLst>
      <p:ext uri="{BB962C8B-B14F-4D97-AF65-F5344CB8AC3E}">
        <p14:creationId xmlns:p14="http://schemas.microsoft.com/office/powerpoint/2010/main" val="150052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15706-D6E2-FCD8-8FFA-4897E794E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4092" y="136524"/>
            <a:ext cx="8347873" cy="763525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>
                <a:solidFill>
                  <a:schemeClr val="tx2">
                    <a:lumMod val="60000"/>
                    <a:lumOff val="40000"/>
                  </a:schemeClr>
                </a:solidFill>
                <a:cs typeface="B Titr" panose="00000700000000000000" pitchFamily="2" charset="-78"/>
              </a:rPr>
              <a:t>خطاهای رویه‌ای</a:t>
            </a: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6DD91-90FC-A636-06AB-516F83819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4143" y="1405719"/>
            <a:ext cx="9307773" cy="5315757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ar-SA" sz="2400" b="1" dirty="0">
                <a:cs typeface="B Nazanin" panose="00000400000000000000" pitchFamily="2" charset="-78"/>
              </a:rPr>
              <a:t>خطاهای مربوط به انجام پروسیجرها شامل</a:t>
            </a:r>
            <a:r>
              <a:rPr lang="en-US" sz="2400" b="1" dirty="0">
                <a:cs typeface="B Nazanin" panose="00000400000000000000" pitchFamily="2" charset="-78"/>
              </a:rPr>
              <a:t>:</a:t>
            </a:r>
            <a:endParaRPr lang="fa-IR" sz="2400" b="1" dirty="0"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2400" b="1" dirty="0">
                <a:cs typeface="B Nazanin" panose="00000400000000000000" pitchFamily="2" charset="-78"/>
              </a:rPr>
              <a:t>رایج‌ترین خطاها، نمونه‌های آزمایشگاهی با برچسب اشتباه یا بدون برچسب و گزارش‌های اشتباه 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400" b="1" dirty="0">
                <a:cs typeface="B Nazanin" panose="00000400000000000000" pitchFamily="2" charset="-78"/>
              </a:rPr>
              <a:t>اشتباه در محل انجام پروسیجر (مثلاً لاین‌گذاری در محل اشتباه)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400" b="1" dirty="0">
                <a:cs typeface="B Nazanin" panose="00000400000000000000" pitchFamily="2" charset="-78"/>
              </a:rPr>
              <a:t>عدم تطابق با پروتکل‌های استاندارد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400" b="1" dirty="0">
                <a:cs typeface="B Nazanin" panose="00000400000000000000" pitchFamily="2" charset="-78"/>
              </a:rPr>
              <a:t>عدم تطابق هویت بیمار با دستور پزشک </a:t>
            </a:r>
            <a:endParaRPr lang="fa-IR" sz="2400" b="1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400" b="1" dirty="0">
                <a:cs typeface="B Nazanin" panose="00000400000000000000" pitchFamily="2" charset="-78"/>
              </a:rPr>
              <a:t>استفاده از چک‌لیست‌ پیش از پروسیجر، نرخ خطاهای رویه‌ای را کاهش می‌دهد</a:t>
            </a:r>
            <a:r>
              <a:rPr lang="en-US" sz="2400" b="1" dirty="0">
                <a:cs typeface="B Nazanin" panose="00000400000000000000" pitchFamily="2" charset="-78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24DAA1-79B8-DF29-6B85-43C44BB32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EE629-4886-D888-A831-E5BFA2E1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7992" y="6356351"/>
            <a:ext cx="6466006" cy="365125"/>
          </a:xfrm>
        </p:spPr>
        <p:txBody>
          <a:bodyPr/>
          <a:lstStyle/>
          <a:p>
            <a:r>
              <a:rPr lang="en-US" dirty="0"/>
              <a:t>Controlling and Preventing Errors and Pitfalls in Neonatal Care Delivery. 2023</a:t>
            </a:r>
          </a:p>
        </p:txBody>
      </p:sp>
    </p:spTree>
    <p:extLst>
      <p:ext uri="{BB962C8B-B14F-4D97-AF65-F5344CB8AC3E}">
        <p14:creationId xmlns:p14="http://schemas.microsoft.com/office/powerpoint/2010/main" val="38088783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A34CF-747D-57C1-D428-29018DAF2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SA" b="1" dirty="0">
                <a:solidFill>
                  <a:schemeClr val="tx2">
                    <a:lumMod val="60000"/>
                    <a:lumOff val="40000"/>
                  </a:schemeClr>
                </a:solidFill>
                <a:cs typeface="B Titr" panose="00000700000000000000" pitchFamily="2" charset="-78"/>
              </a:rPr>
              <a:t>راهکارهای پیشگیری 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6A2BA-76F4-00D1-D36E-41B6D0C5A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r" rtl="1">
              <a:lnSpc>
                <a:spcPct val="150000"/>
              </a:lnSpc>
            </a:pPr>
            <a:r>
              <a:rPr lang="ar-SA" sz="2800" dirty="0">
                <a:cs typeface="B Nazanin" panose="00000400000000000000" pitchFamily="2" charset="-78"/>
              </a:rPr>
              <a:t>آموزش مستمر پرسنل با استفاده از شبیه‌سازی بالینی</a:t>
            </a:r>
            <a:endParaRPr lang="en-US" sz="2800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dirty="0">
                <a:cs typeface="B Nazanin" panose="00000400000000000000" pitchFamily="2" charset="-78"/>
              </a:rPr>
              <a:t>استفاده از چک‌لیست‌ها و سیستم‌های هشدار هوشمند</a:t>
            </a:r>
            <a:endParaRPr lang="en-US" sz="2800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dirty="0">
                <a:cs typeface="B Nazanin" panose="00000400000000000000" pitchFamily="2" charset="-78"/>
              </a:rPr>
              <a:t>اعتبارسنجی نسخه‌ها توسط داروسازان بالینی</a:t>
            </a:r>
            <a:endParaRPr lang="en-US" sz="2800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dirty="0">
                <a:cs typeface="B Nazanin" panose="00000400000000000000" pitchFamily="2" charset="-78"/>
              </a:rPr>
              <a:t>تقویت فرهنگ ایمنی و گزارش‌دهی بدون تنبیه</a:t>
            </a:r>
            <a:endParaRPr lang="en-US" sz="2800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dirty="0">
                <a:cs typeface="B Nazanin" panose="00000400000000000000" pitchFamily="2" charset="-78"/>
              </a:rPr>
              <a:t>بازبینی فرآیندهای ارتباطی و مستندسازی</a:t>
            </a:r>
            <a:endParaRPr lang="en-US" sz="2800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dirty="0">
                <a:cs typeface="B Nazanin" panose="00000400000000000000" pitchFamily="2" charset="-78"/>
              </a:rPr>
              <a:t>پایش مستمر کیفیت مراقبت و تحلیل داده‌های خطا</a:t>
            </a:r>
            <a:endParaRPr lang="en-US" sz="2800" dirty="0">
              <a:cs typeface="B Nazanin" panose="00000400000000000000" pitchFamily="2" charset="-78"/>
            </a:endParaRPr>
          </a:p>
          <a:p>
            <a:pPr algn="r">
              <a:lnSpc>
                <a:spcPct val="150000"/>
              </a:lnSpc>
            </a:pPr>
            <a:endParaRPr lang="en-US" sz="2800" b="1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D11964-EC67-429E-F58A-063267017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16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FCB82-FA18-21FA-7B7A-0309876A2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</p:spTree>
    <p:extLst>
      <p:ext uri="{BB962C8B-B14F-4D97-AF65-F5344CB8AC3E}">
        <p14:creationId xmlns:p14="http://schemas.microsoft.com/office/powerpoint/2010/main" val="3358731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101C3F3-6DB2-9531-4778-85D4450374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dirty="0">
                <a:cs typeface="B Titr" panose="00000700000000000000" pitchFamily="2" charset="-78"/>
              </a:rPr>
              <a:t>با تشکر از توجه شما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C26138-4788-6D91-13B1-AEAF9FA58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05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A8133-BD19-3F13-9E86-FA22273E2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SA" sz="4000" b="1" dirty="0">
                <a:solidFill>
                  <a:schemeClr val="tx2">
                    <a:lumMod val="60000"/>
                    <a:lumOff val="40000"/>
                  </a:schemeClr>
                </a:solidFill>
                <a:cs typeface="B Titr" panose="00000700000000000000" pitchFamily="2" charset="-78"/>
              </a:rPr>
              <a:t>علل زمینه‌ای خطاها </a:t>
            </a: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7B61A-FC81-51FB-BEE0-5A5B766BE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5508" y="1596541"/>
            <a:ext cx="8347873" cy="5063566"/>
          </a:xfrm>
        </p:spPr>
        <p:txBody>
          <a:bodyPr>
            <a:normAutofit/>
          </a:bodyPr>
          <a:lstStyle/>
          <a:p>
            <a:pPr algn="r" rtl="1"/>
            <a:r>
              <a:rPr lang="ar-SA" sz="2800" dirty="0">
                <a:cs typeface="B Nazanin" panose="00000400000000000000" pitchFamily="2" charset="-78"/>
              </a:rPr>
              <a:t>خطاها معمولاً ناشی از ترکیبی از عوامل انسانی، سازمانی، و سیستمی هستند</a:t>
            </a:r>
            <a:r>
              <a:rPr lang="en-US" sz="2800" dirty="0">
                <a:cs typeface="B Nazanin" panose="00000400000000000000" pitchFamily="2" charset="-78"/>
              </a:rPr>
              <a:t>. </a:t>
            </a:r>
            <a:r>
              <a:rPr lang="ar-SA" sz="2800" dirty="0">
                <a:cs typeface="B Nazanin" panose="00000400000000000000" pitchFamily="2" charset="-78"/>
              </a:rPr>
              <a:t>برخی از علل زمینه‌ای عبارت‌اند از</a:t>
            </a:r>
            <a:r>
              <a:rPr lang="en-US" sz="2800" dirty="0">
                <a:cs typeface="B Nazanin" panose="00000400000000000000" pitchFamily="2" charset="-78"/>
              </a:rPr>
              <a:t>:</a:t>
            </a:r>
            <a:endParaRPr lang="fa-IR" sz="2800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b="1" dirty="0">
                <a:solidFill>
                  <a:srgbClr val="FFFF00"/>
                </a:solidFill>
                <a:cs typeface="B Nazanin" panose="00000400000000000000" pitchFamily="2" charset="-78"/>
              </a:rPr>
              <a:t>لغزش‌ها و سهل‌انگاری‌ها، </a:t>
            </a:r>
            <a:r>
              <a:rPr lang="ar-SA" sz="2800" dirty="0">
                <a:cs typeface="B Nazanin" panose="00000400000000000000" pitchFamily="2" charset="-78"/>
              </a:rPr>
              <a:t>شایع‌ترین علت خطاهای پرستاری هستند. </a:t>
            </a:r>
            <a:endParaRPr lang="fa-IR" sz="2800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dirty="0">
                <a:cs typeface="B Nazanin" panose="00000400000000000000" pitchFamily="2" charset="-78"/>
              </a:rPr>
              <a:t>پیچیدگی مراقبت از نوزادان نارس و چند</a:t>
            </a:r>
            <a:r>
              <a:rPr lang="fa-IR" sz="2800" dirty="0">
                <a:cs typeface="B Nazanin" panose="00000400000000000000" pitchFamily="2" charset="-78"/>
              </a:rPr>
              <a:t> </a:t>
            </a:r>
            <a:r>
              <a:rPr lang="ar-SA" sz="2800" dirty="0">
                <a:cs typeface="B Nazanin" panose="00000400000000000000" pitchFamily="2" charset="-78"/>
              </a:rPr>
              <a:t>بیماری</a:t>
            </a:r>
            <a:endParaRPr lang="en-US" sz="2800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dirty="0">
                <a:cs typeface="B Nazanin" panose="00000400000000000000" pitchFamily="2" charset="-78"/>
              </a:rPr>
              <a:t>نبود پروتکل‌های استاندارد یا عدم اجرای آن‌ها</a:t>
            </a:r>
            <a:endParaRPr lang="en-US" sz="2800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dirty="0">
                <a:cs typeface="B Nazanin" panose="00000400000000000000" pitchFamily="2" charset="-78"/>
              </a:rPr>
              <a:t>ضعف در آموزش پرسنل تازه‌کار</a:t>
            </a:r>
            <a:endParaRPr lang="en-US" sz="2800" dirty="0">
              <a:cs typeface="B Nazanin" panose="00000400000000000000" pitchFamily="2" charset="-78"/>
            </a:endParaRPr>
          </a:p>
          <a:p>
            <a:pPr lvl="0" algn="r" rtl="1"/>
            <a:r>
              <a:rPr lang="ar-SA" sz="2800" dirty="0">
                <a:cs typeface="B Nazanin" panose="00000400000000000000" pitchFamily="2" charset="-78"/>
              </a:rPr>
              <a:t>فشار کاری بالا و خستگی مزمن</a:t>
            </a:r>
            <a:endParaRPr lang="en-US" sz="2800" dirty="0">
              <a:cs typeface="B Nazanin" panose="00000400000000000000" pitchFamily="2" charset="-78"/>
            </a:endParaRPr>
          </a:p>
          <a:p>
            <a:pPr lvl="0" algn="r" rtl="1"/>
            <a:r>
              <a:rPr lang="ar-SA" sz="2800" dirty="0">
                <a:cs typeface="B Nazanin" panose="00000400000000000000" pitchFamily="2" charset="-78"/>
              </a:rPr>
              <a:t>نبود فرهنگ ایمنی و گزارش‌دهی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F59D04-E786-6333-3A7F-04C7D7F71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D9965-5C54-1A20-1B13-563672B18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</p:spTree>
    <p:extLst>
      <p:ext uri="{BB962C8B-B14F-4D97-AF65-F5344CB8AC3E}">
        <p14:creationId xmlns:p14="http://schemas.microsoft.com/office/powerpoint/2010/main" val="678361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EF74C-8328-9F25-1A84-AB615350B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b="1" dirty="0">
                <a:solidFill>
                  <a:schemeClr val="tx2">
                    <a:lumMod val="60000"/>
                    <a:lumOff val="40000"/>
                  </a:schemeClr>
                </a:solidFill>
                <a:cs typeface="B Titr" panose="00000700000000000000" pitchFamily="2" charset="-78"/>
              </a:rPr>
              <a:t>علل زمینه‌ای خطاها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AE1D9-952E-EA0B-EF53-F93A69F2B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ar-SA" sz="2800" dirty="0">
                <a:cs typeface="B Nazanin" panose="00000400000000000000" pitchFamily="2" charset="-78"/>
              </a:rPr>
              <a:t>اشتباهات مبتنی بر دانش نیز در مطالعات مشاهده شده است، کمبود دانش در مورد فرایند بیماری، درک داروهای تجویز شده یا تجهیزات مورد استفاده، و همچنین ناآشنایی با بیمار. </a:t>
            </a:r>
            <a:endParaRPr lang="fa-IR" sz="2800" dirty="0">
              <a:cs typeface="B Nazanin" panose="00000400000000000000" pitchFamily="2" charset="-78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SA" sz="2800" dirty="0">
                <a:cs typeface="B Nazanin" panose="00000400000000000000" pitchFamily="2" charset="-78"/>
              </a:rPr>
              <a:t>فقدان تفکر انتقادی ممکن است مربوط به دانش، عوامل شخصی یا محیطی باشد 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C01AD3-33AE-9D2C-596B-9118A26CC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4E589-C3FD-902A-6F22-F91B080CD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</p:spTree>
    <p:extLst>
      <p:ext uri="{BB962C8B-B14F-4D97-AF65-F5344CB8AC3E}">
        <p14:creationId xmlns:p14="http://schemas.microsoft.com/office/powerpoint/2010/main" val="22417553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F793D-DAAB-22E7-D11A-C59ADF9E0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fa-IR" dirty="0">
                <a:solidFill>
                  <a:schemeClr val="accent1">
                    <a:lumMod val="40000"/>
                    <a:lumOff val="60000"/>
                  </a:schemeClr>
                </a:solidFill>
                <a:cs typeface="B Titr" panose="00000700000000000000" pitchFamily="2" charset="-78"/>
              </a:rPr>
              <a:t>خطاهای دارویی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09BF8-C93A-51A0-79B5-41B10085C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خطاهای دارویی از شایع‌ترین و خطرناک‌ترین خطاها در</a:t>
            </a:r>
            <a:r>
              <a:rPr lang="en-US" sz="2800" b="1" dirty="0">
                <a:cs typeface="B Nazanin" panose="00000400000000000000" pitchFamily="2" charset="-78"/>
              </a:rPr>
              <a:t> NICU </a:t>
            </a:r>
            <a:r>
              <a:rPr lang="ar-SA" sz="2800" b="1" dirty="0">
                <a:cs typeface="B Nazanin" panose="00000400000000000000" pitchFamily="2" charset="-78"/>
              </a:rPr>
              <a:t>هستند</a:t>
            </a:r>
            <a:r>
              <a:rPr lang="en-US" sz="2800" b="1" dirty="0">
                <a:cs typeface="B Nazanin" panose="00000400000000000000" pitchFamily="2" charset="-78"/>
              </a:rPr>
              <a:t>. </a:t>
            </a:r>
            <a:endParaRPr lang="fa-IR" sz="2800" b="1" dirty="0"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در مراقبت‌های ویژه نوزادان هشت برابر بیشتر از بزرگسالان است. </a:t>
            </a:r>
            <a:endParaRPr lang="fa-IR" sz="2800" b="1" dirty="0"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مطالعات نشان می‌دهد که خطاهای دارویی بین 32 تا 94 درصد رخ دهند که 38 درصد از این خطاها به پرستاری نسبت داده می‌شود </a:t>
            </a:r>
            <a:endParaRPr lang="fa-IR" sz="2800" b="1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5CBB6B-7810-41DC-E53D-78F692C0F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20EA-78EB-150E-6673-982503884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</p:spTree>
    <p:extLst>
      <p:ext uri="{BB962C8B-B14F-4D97-AF65-F5344CB8AC3E}">
        <p14:creationId xmlns:p14="http://schemas.microsoft.com/office/powerpoint/2010/main" val="405779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44887-8B94-BC33-F52E-757B2C488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fa-IR" dirty="0">
                <a:solidFill>
                  <a:schemeClr val="accent1">
                    <a:lumMod val="40000"/>
                    <a:lumOff val="60000"/>
                  </a:schemeClr>
                </a:solidFill>
                <a:cs typeface="B Titr" panose="00000700000000000000" pitchFamily="2" charset="-78"/>
              </a:rPr>
              <a:t>خطاهای دارویی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06F31-474E-14C4-972A-D294391D4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نمونه‌هایی از این خطاها</a:t>
            </a:r>
            <a:r>
              <a:rPr lang="en-US" sz="2800" b="1" dirty="0">
                <a:cs typeface="B Nazanin" panose="00000400000000000000" pitchFamily="2" charset="-78"/>
              </a:rPr>
              <a:t>:</a:t>
            </a:r>
          </a:p>
          <a:p>
            <a:pPr lvl="0"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تجویز دوز اشتباه بر اساس وزن یا سن نوزاد</a:t>
            </a:r>
            <a:r>
              <a:rPr lang="fa-IR" sz="2800" b="1" dirty="0">
                <a:cs typeface="B Nazanin" panose="00000400000000000000" pitchFamily="2" charset="-78"/>
              </a:rPr>
              <a:t> (شایع ترین)</a:t>
            </a:r>
            <a:endParaRPr lang="en-US" sz="2800" b="1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رقیق‌سازی نادرست داروها</a:t>
            </a:r>
            <a:endParaRPr lang="en-US" sz="2800" b="1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تزریق از مسیر اشتباه</a:t>
            </a:r>
            <a:r>
              <a:rPr lang="en-US" sz="2800" b="1" dirty="0">
                <a:cs typeface="B Nazanin" panose="00000400000000000000" pitchFamily="2" charset="-78"/>
              </a:rPr>
              <a:t> </a:t>
            </a:r>
            <a:r>
              <a:rPr lang="ar-SA" sz="2800" b="1" dirty="0">
                <a:cs typeface="B Nazanin" panose="00000400000000000000" pitchFamily="2" charset="-78"/>
              </a:rPr>
              <a:t>مثلاً</a:t>
            </a:r>
            <a:r>
              <a:rPr lang="en-US" sz="2800" b="1" dirty="0">
                <a:cs typeface="B Nazanin" panose="00000400000000000000" pitchFamily="2" charset="-78"/>
              </a:rPr>
              <a:t> IV </a:t>
            </a:r>
            <a:r>
              <a:rPr lang="ar-SA" sz="2800" b="1" dirty="0">
                <a:cs typeface="B Nazanin" panose="00000400000000000000" pitchFamily="2" charset="-78"/>
              </a:rPr>
              <a:t>به جای خوراکی</a:t>
            </a:r>
            <a:endParaRPr lang="en-US" sz="2800" b="1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تأخیر در زمان‌بندی یا تجویز داروی نامناسب</a:t>
            </a:r>
            <a:endParaRPr lang="fa-IR" sz="2800" b="1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حذف دارو و داروی اشتباه</a:t>
            </a:r>
            <a:endParaRPr lang="en-US" sz="2800" b="1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4D9D3-ADB4-393F-D4DF-3D3ED7433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CC7B7-2452-9E3A-BFB4-776361338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</p:spTree>
    <p:extLst>
      <p:ext uri="{BB962C8B-B14F-4D97-AF65-F5344CB8AC3E}">
        <p14:creationId xmlns:p14="http://schemas.microsoft.com/office/powerpoint/2010/main" val="90624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9AFB3-7423-000C-9AFF-1D533BDAA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SA" b="1" dirty="0">
                <a:solidFill>
                  <a:schemeClr val="accent1">
                    <a:lumMod val="40000"/>
                    <a:lumOff val="60000"/>
                  </a:schemeClr>
                </a:solidFill>
                <a:cs typeface="B Titr" panose="00000700000000000000" pitchFamily="2" charset="-78"/>
              </a:rPr>
              <a:t>خطاهای مربوط به تجهیزات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66FC1-CB7C-4B7E-F717-AD7B7F066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نوزادان در</a:t>
            </a:r>
            <a:r>
              <a:rPr lang="en-US" sz="2800" b="1" dirty="0">
                <a:cs typeface="B Nazanin" panose="00000400000000000000" pitchFamily="2" charset="-78"/>
              </a:rPr>
              <a:t> NICU </a:t>
            </a:r>
            <a:r>
              <a:rPr lang="ar-SA" sz="2800" b="1" dirty="0">
                <a:cs typeface="B Nazanin" panose="00000400000000000000" pitchFamily="2" charset="-78"/>
              </a:rPr>
              <a:t>به دستگاه‌هایی مانند ونتیلاتور، پمپ انفوزیون، و مانیتورهای حیاتی وابسته‌اند</a:t>
            </a:r>
            <a:r>
              <a:rPr lang="en-US" sz="2800" b="1" dirty="0">
                <a:cs typeface="B Nazanin" panose="00000400000000000000" pitchFamily="2" charset="-78"/>
              </a:rPr>
              <a:t>. </a:t>
            </a:r>
            <a:endParaRPr lang="fa-IR" sz="2800" b="1" dirty="0"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پمپ‌های تزریق داخل وریدی و تجهیزات تنفسی بیشترین ارتباط را با خطاهای تجهیزاتی دارند. </a:t>
            </a:r>
            <a:endParaRPr lang="fa-IR" sz="2800" b="1" dirty="0"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بروز خطاهای مرتبط با این تجهیزات با نرخ </a:t>
            </a:r>
            <a:r>
              <a:rPr lang="fa-IR" sz="2800" b="1" dirty="0">
                <a:cs typeface="B Nazanin" panose="00000400000000000000" pitchFamily="2" charset="-78"/>
              </a:rPr>
              <a:t>۱۰</a:t>
            </a:r>
            <a:r>
              <a:rPr lang="ar-SA" sz="2800" b="1" dirty="0">
                <a:cs typeface="B Nazanin" panose="00000400000000000000" pitchFamily="2" charset="-78"/>
              </a:rPr>
              <a:t> تا </a:t>
            </a:r>
            <a:r>
              <a:rPr lang="fa-IR" sz="2800" b="1" dirty="0">
                <a:cs typeface="B Nazanin" panose="00000400000000000000" pitchFamily="2" charset="-78"/>
              </a:rPr>
              <a:t>۱۵</a:t>
            </a:r>
            <a:r>
              <a:rPr lang="ar-SA" sz="2800" b="1" dirty="0">
                <a:cs typeface="B Nazanin" panose="00000400000000000000" pitchFamily="2" charset="-78"/>
              </a:rPr>
              <a:t> درصد گزارش شده است. </a:t>
            </a:r>
            <a:endParaRPr lang="fa-IR" sz="2800" b="1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46AFE8-27E8-E118-A0A0-FA54F49CD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3400B-A20B-D828-DA9B-CD37CC1D9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</p:spTree>
    <p:extLst>
      <p:ext uri="{BB962C8B-B14F-4D97-AF65-F5344CB8AC3E}">
        <p14:creationId xmlns:p14="http://schemas.microsoft.com/office/powerpoint/2010/main" val="2763259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1CB38-9199-71A1-AA34-91B4A8F9A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SA" sz="4000" b="1" dirty="0">
                <a:solidFill>
                  <a:schemeClr val="accent1">
                    <a:lumMod val="40000"/>
                    <a:lumOff val="60000"/>
                  </a:schemeClr>
                </a:solidFill>
                <a:cs typeface="B Titr" panose="00000700000000000000" pitchFamily="2" charset="-78"/>
              </a:rPr>
              <a:t>خطاهای مربوط به تجهیزات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54407-259A-D696-0011-8B1C80DBB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SA" sz="2800" b="1" dirty="0">
                <a:cs typeface="B Nazanin" panose="00000400000000000000" pitchFamily="2" charset="-78"/>
              </a:rPr>
              <a:t>خطاهای رایج شامل</a:t>
            </a:r>
            <a:r>
              <a:rPr lang="en-US" sz="2800" b="1" dirty="0">
                <a:cs typeface="B Nazanin" panose="00000400000000000000" pitchFamily="2" charset="-78"/>
              </a:rPr>
              <a:t>:</a:t>
            </a:r>
          </a:p>
          <a:p>
            <a:pPr lvl="0"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تنظیمات اشتباه دستگاه‌ها</a:t>
            </a:r>
            <a:endParaRPr lang="en-US" sz="2800" b="1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جابجایی یا خارج شدن لوله‌های تنفسی یا کاتترها</a:t>
            </a:r>
            <a:endParaRPr lang="fa-IR" sz="2800" b="1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عدم پاسخ به هشدارهای دستگاه‌ها</a:t>
            </a:r>
            <a:endParaRPr lang="fa-IR" sz="2800" b="1" dirty="0">
              <a:cs typeface="B Nazanin" panose="00000400000000000000" pitchFamily="2" charset="-78"/>
            </a:endParaRPr>
          </a:p>
          <a:p>
            <a:pPr lvl="0"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 مطالعه‌ای نشان داد که آموزش هدفمند پرسنل در استفاده از تجهیزات، نقش مهمی در کاهش این خطاها دارد</a:t>
            </a:r>
            <a:r>
              <a:rPr lang="en-US" sz="2800" b="1" dirty="0">
                <a:cs typeface="B Nazanin" panose="00000400000000000000" pitchFamily="2" charset="-78"/>
              </a:rPr>
              <a:t>.</a:t>
            </a:r>
            <a:endParaRPr lang="fa-IR" sz="2800" b="1" dirty="0">
              <a:cs typeface="B Nazanin" panose="00000400000000000000" pitchFamily="2" charset="-78"/>
            </a:endParaRPr>
          </a:p>
          <a:p>
            <a:pPr lvl="0" algn="r" rtl="1"/>
            <a:r>
              <a:rPr lang="ar-SA" sz="2800" b="1" dirty="0">
                <a:cs typeface="B Nazanin" panose="00000400000000000000" pitchFamily="2" charset="-78"/>
              </a:rPr>
              <a:t>نقص در تجهیزات پزش</a:t>
            </a:r>
            <a:r>
              <a:rPr lang="fa-IR" sz="2800" b="1" dirty="0">
                <a:cs typeface="B Nazanin" panose="00000400000000000000" pitchFamily="2" charset="-78"/>
              </a:rPr>
              <a:t>کی</a:t>
            </a:r>
            <a:endParaRPr lang="en-US" sz="2800" b="1" dirty="0">
              <a:cs typeface="B Nazanin" panose="00000400000000000000" pitchFamily="2" charset="-78"/>
            </a:endParaRPr>
          </a:p>
          <a:p>
            <a:endParaRPr lang="en-US" sz="28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EB24D-3850-3A95-F4E6-6DA286764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CF381-C4FF-F8F7-63CC-4C3E89F9D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</p:spTree>
    <p:extLst>
      <p:ext uri="{BB962C8B-B14F-4D97-AF65-F5344CB8AC3E}">
        <p14:creationId xmlns:p14="http://schemas.microsoft.com/office/powerpoint/2010/main" val="1307022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BCE6A-463D-22ED-D6CA-2EBC415C5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4000" b="1" dirty="0">
                <a:solidFill>
                  <a:schemeClr val="accent1">
                    <a:lumMod val="40000"/>
                    <a:lumOff val="60000"/>
                  </a:schemeClr>
                </a:solidFill>
                <a:cs typeface="B Titr" panose="00000700000000000000" pitchFamily="2" charset="-78"/>
              </a:rPr>
              <a:t>خطاهای ارتباطی و مستندسازی</a:t>
            </a:r>
            <a:endParaRPr lang="en-US" sz="4000" dirty="0">
              <a:solidFill>
                <a:schemeClr val="accent1">
                  <a:lumMod val="40000"/>
                  <a:lumOff val="6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14330-584B-CDA8-249C-92E044DA1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2800" b="1" dirty="0">
                <a:cs typeface="B Nazanin" panose="00000400000000000000" pitchFamily="2" charset="-78"/>
              </a:rPr>
              <a:t>ارتباط مؤثر بین اعضای تیم درمانی حیاتی است</a:t>
            </a:r>
            <a:r>
              <a:rPr lang="en-US" sz="2800" b="1" dirty="0">
                <a:cs typeface="B Nazanin" panose="00000400000000000000" pitchFamily="2" charset="-78"/>
              </a:rPr>
              <a:t>. </a:t>
            </a:r>
            <a:endParaRPr lang="fa-IR" sz="2800" b="1" dirty="0">
              <a:cs typeface="B Nazanin" panose="00000400000000000000" pitchFamily="2" charset="-78"/>
            </a:endParaRPr>
          </a:p>
          <a:p>
            <a:pPr algn="r" rtl="1"/>
            <a:r>
              <a:rPr lang="ar-SA" sz="2800" b="1" dirty="0">
                <a:cs typeface="B Nazanin" panose="00000400000000000000" pitchFamily="2" charset="-78"/>
              </a:rPr>
              <a:t>نقص در ارتباط، چه به‌صورت کتبی و چه شفاهی، می‌تواند منجر به بروز خطا در مراقبت از نوزادان شود </a:t>
            </a:r>
            <a:endParaRPr lang="fa-IR" sz="2800" b="1" dirty="0">
              <a:cs typeface="B Nazanin" panose="0000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SA" sz="2800" b="1" dirty="0">
                <a:cs typeface="B Nazanin" panose="00000400000000000000" pitchFamily="2" charset="-78"/>
              </a:rPr>
              <a:t>خطاهای رایج</a:t>
            </a:r>
            <a:r>
              <a:rPr lang="en-US" sz="2800" b="1" dirty="0">
                <a:cs typeface="B Nazanin" panose="00000400000000000000" pitchFamily="2" charset="-78"/>
              </a:rPr>
              <a:t>:</a:t>
            </a:r>
          </a:p>
          <a:p>
            <a:pPr lvl="0" algn="r" rtl="1">
              <a:buFont typeface="Wingdings" panose="05000000000000000000" pitchFamily="2" charset="2"/>
              <a:buChar char="ü"/>
            </a:pPr>
            <a:r>
              <a:rPr lang="ar-SA" sz="2800" b="1" dirty="0">
                <a:cs typeface="B Nazanin" panose="00000400000000000000" pitchFamily="2" charset="-78"/>
              </a:rPr>
              <a:t>انتقال ناقص اطلاعات در زمان تحویل شیفت</a:t>
            </a:r>
            <a:endParaRPr lang="en-US" sz="2800" b="1" dirty="0">
              <a:cs typeface="B Nazanin" panose="0000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ü"/>
            </a:pPr>
            <a:r>
              <a:rPr lang="ar-SA" sz="2800" b="1" dirty="0">
                <a:cs typeface="B Nazanin" panose="00000400000000000000" pitchFamily="2" charset="-78"/>
              </a:rPr>
              <a:t>ثبت اشتباه یا ناقص در پرونده</a:t>
            </a:r>
            <a:r>
              <a:rPr lang="fa-IR" sz="2800" b="1" dirty="0">
                <a:cs typeface="B Nazanin" panose="00000400000000000000" pitchFamily="2" charset="-78"/>
              </a:rPr>
              <a:t> بیمار</a:t>
            </a:r>
            <a:endParaRPr lang="en-US" sz="2800" b="1" dirty="0">
              <a:cs typeface="B Nazanin" panose="0000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ü"/>
            </a:pPr>
            <a:r>
              <a:rPr lang="ar-SA" sz="2800" b="1" dirty="0">
                <a:cs typeface="B Nazanin" panose="00000400000000000000" pitchFamily="2" charset="-78"/>
              </a:rPr>
              <a:t>عدم اطلاع‌رسانی به‌موقع تغییرات در وضعیت بیمار </a:t>
            </a:r>
            <a:endParaRPr lang="fa-IR" sz="2800" b="1" dirty="0">
              <a:cs typeface="B Nazanin" panose="0000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ü"/>
            </a:pPr>
            <a:r>
              <a:rPr lang="ar-SA" sz="2800" b="1" dirty="0">
                <a:cs typeface="B Nazanin" panose="00000400000000000000" pitchFamily="2" charset="-78"/>
              </a:rPr>
              <a:t>ارتباط ضعیف عامل بیش از </a:t>
            </a:r>
            <a:r>
              <a:rPr lang="fa-IR" sz="2800" b="1" dirty="0">
                <a:cs typeface="B Nazanin" panose="00000400000000000000" pitchFamily="2" charset="-78"/>
              </a:rPr>
              <a:t>۷۰٪</a:t>
            </a:r>
            <a:r>
              <a:rPr lang="ar-SA" sz="2800" b="1" dirty="0">
                <a:cs typeface="B Nazanin" panose="00000400000000000000" pitchFamily="2" charset="-78"/>
              </a:rPr>
              <a:t> خطاهای بالینی در</a:t>
            </a:r>
            <a:r>
              <a:rPr lang="en-US" sz="2800" b="1" dirty="0">
                <a:cs typeface="B Nazanin" panose="00000400000000000000" pitchFamily="2" charset="-78"/>
              </a:rPr>
              <a:t> NICU </a:t>
            </a:r>
            <a:r>
              <a:rPr lang="ar-SA" sz="2800" b="1" dirty="0">
                <a:cs typeface="B Nazanin" panose="00000400000000000000" pitchFamily="2" charset="-78"/>
              </a:rPr>
              <a:t>است</a:t>
            </a:r>
            <a:r>
              <a:rPr lang="en-US" sz="2800" b="1" dirty="0">
                <a:cs typeface="B Nazanin" panose="00000400000000000000" pitchFamily="2" charset="-78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DDC4B4-D889-C28C-2095-4A8BE5A2A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5C81B-4C3E-A9C8-4907-10A7D9F52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</p:spTree>
    <p:extLst>
      <p:ext uri="{BB962C8B-B14F-4D97-AF65-F5344CB8AC3E}">
        <p14:creationId xmlns:p14="http://schemas.microsoft.com/office/powerpoint/2010/main" val="34848761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AE4DB-B82B-1CCF-775E-CE2152D74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>
                <a:solidFill>
                  <a:schemeClr val="accent1">
                    <a:lumMod val="40000"/>
                    <a:lumOff val="60000"/>
                  </a:schemeClr>
                </a:solidFill>
                <a:cs typeface="B Titr" panose="00000700000000000000" pitchFamily="2" charset="-78"/>
              </a:rPr>
              <a:t>خطاهای ارتباطی و مستندسازی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4B31-F439-634E-3FDB-9DBDCB156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b="1" dirty="0">
                <a:cs typeface="B Nazanin" panose="00000400000000000000" pitchFamily="2" charset="-78"/>
              </a:rPr>
              <a:t>استفاده از</a:t>
            </a:r>
            <a:r>
              <a:rPr lang="ar-SA" sz="2800" b="1" dirty="0">
                <a:cs typeface="B Nazanin" panose="00000400000000000000" pitchFamily="2" charset="-78"/>
              </a:rPr>
              <a:t>ابزارهای مؤثر </a:t>
            </a:r>
            <a:r>
              <a:rPr lang="en-US" sz="2800" b="1" dirty="0">
                <a:cs typeface="B Nazanin" panose="00000400000000000000" pitchFamily="2" charset="-78"/>
              </a:rPr>
              <a:t>SBAR </a:t>
            </a:r>
            <a:r>
              <a:rPr lang="fa-IR" sz="2800" b="1" dirty="0">
                <a:cs typeface="B Nazanin" panose="00000400000000000000" pitchFamily="2" charset="-78"/>
              </a:rPr>
              <a:t> </a:t>
            </a:r>
            <a:r>
              <a:rPr lang="ar-SA" sz="2800" b="1" dirty="0">
                <a:cs typeface="B Nazanin" panose="00000400000000000000" pitchFamily="2" charset="-78"/>
              </a:rPr>
              <a:t>و</a:t>
            </a:r>
            <a:r>
              <a:rPr lang="en-US" sz="2800" b="1" dirty="0">
                <a:cs typeface="B Nazanin" panose="00000400000000000000" pitchFamily="2" charset="-78"/>
              </a:rPr>
              <a:t> I-PASS </a:t>
            </a:r>
            <a:endParaRPr lang="fa-IR" sz="2800" b="1" dirty="0"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2800" b="1" dirty="0">
                <a:cs typeface="B Nazanin" panose="00000400000000000000" pitchFamily="2" charset="-78"/>
              </a:rPr>
              <a:t>گزارش‌دهی کنار تخت با حضور پرستار قبلی، پرستار بعدی و در صورت امکان خانواده، می‌تواند تحویلی شفاهی و بصری فراهم کند که به ارتقای ایمنی بیمار منجر شود </a:t>
            </a:r>
            <a:endParaRPr lang="en-US" sz="2800" b="1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8FD938-2C39-9600-84A2-2B5D4261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A0623-30C3-4243-8151-2959372FA08B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0B896-EF3F-9A67-36E8-F23621A99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Controlling and Preventing Errors and Pitfalls in Neonatal Care Delivery. 2023</a:t>
            </a:r>
          </a:p>
        </p:txBody>
      </p:sp>
    </p:spTree>
    <p:extLst>
      <p:ext uri="{BB962C8B-B14F-4D97-AF65-F5344CB8AC3E}">
        <p14:creationId xmlns:p14="http://schemas.microsoft.com/office/powerpoint/2010/main" val="66521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eme3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31" id="{0B84A728-FEAD-4009-B5AB-591946910646}" vid="{7B456BF3-839F-422F-8F4F-CC5C64EE108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Theme31</Template>
  <TotalTime>348</TotalTime>
  <Words>1091</Words>
  <Application>Microsoft Office PowerPoint</Application>
  <PresentationFormat>Widescreen</PresentationFormat>
  <Paragraphs>139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B Nazanin</vt:lpstr>
      <vt:lpstr>B Titr</vt:lpstr>
      <vt:lpstr>Calibri</vt:lpstr>
      <vt:lpstr>Wingdings</vt:lpstr>
      <vt:lpstr>Theme31</vt:lpstr>
      <vt:lpstr>خطاهای رایج در بخش مراقبت ویژه نوزادان </vt:lpstr>
      <vt:lpstr>علل زمینه‌ای خطاها </vt:lpstr>
      <vt:lpstr>علل زمینه‌ای خطاها </vt:lpstr>
      <vt:lpstr>خطاهای دارویی</vt:lpstr>
      <vt:lpstr>خطاهای دارویی</vt:lpstr>
      <vt:lpstr>خطاهای مربوط به تجهیزات</vt:lpstr>
      <vt:lpstr>خطاهای مربوط به تجهیزات</vt:lpstr>
      <vt:lpstr>خطاهای ارتباطی و مستندسازی</vt:lpstr>
      <vt:lpstr>خطاهای ارتباطی و مستندسازی</vt:lpstr>
      <vt:lpstr>PowerPoint Presentation</vt:lpstr>
      <vt:lpstr>PowerPoint Presentation</vt:lpstr>
      <vt:lpstr>خطاهای کنترل عفونت</vt:lpstr>
      <vt:lpstr>خطاهای انسانی و سیستمی</vt:lpstr>
      <vt:lpstr>خطاهای تشخیصی و پایش</vt:lpstr>
      <vt:lpstr>خطاهای رویه‌ای</vt:lpstr>
      <vt:lpstr>راهکارهای پیشگیری </vt:lpstr>
      <vt:lpstr>با تشکر از توجه شما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Hakimi</dc:creator>
  <cp:lastModifiedBy>Hakimi</cp:lastModifiedBy>
  <cp:revision>16</cp:revision>
  <dcterms:created xsi:type="dcterms:W3CDTF">2025-11-15T18:28:06Z</dcterms:created>
  <dcterms:modified xsi:type="dcterms:W3CDTF">2025-11-19T19:09:27Z</dcterms:modified>
</cp:coreProperties>
</file>