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68" r:id="rId1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24"/>
    <a:srgbClr val="912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24BFCC-D510-962A-6B7E-F6DF4FF32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Amin Daemi</a:t>
            </a:r>
            <a:endParaRPr lang="fa-I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9B059-B7A9-AB71-6125-1DB0E6AE72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FE9991-2C43-4597-B597-29A99EF49856}" type="datetimeFigureOut">
              <a:rPr lang="fa-IR" smtClean="0"/>
              <a:t>24/05/1447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FF5B9-BCF6-F1D9-E128-BAB4E0A66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Iran University of Medical Sciences</a:t>
            </a: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B3E1-C8BE-71BA-7D82-97F58E9DB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AEEC0A2-9F87-4605-B0E2-E6F9D8944C4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167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9C5CC60-DBE6-4C40-AFAF-8B15BB3D3E5D}" type="datetimeFigureOut">
              <a:rPr lang="fa-IR" smtClean="0"/>
              <a:t>24/05/1447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B64800D-B1D0-40E9-BA56-44A1C508E18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605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F271-D5B2-74BA-CD9C-D73CE49B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DED40-DCA2-7EC2-4DBF-12F4BA91F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21804-5BC1-18C7-6AF3-DDAAB4CB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57D-89C3-44A2-83C3-167EDA05571B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92D84-21A8-E7A1-6748-FF898D42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945C-4CA1-337B-9F55-4AC3A309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11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E956-EDE5-6411-9EB3-CF9CED69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E4FAB-F06C-616A-89E4-B5034ACD5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70172-4807-EB7B-2E5C-52485288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873-9CDF-4BD7-9B8F-20D24A284DC3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7B40-2773-EF5C-10D5-5650060B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4746-62EC-5FBE-2C02-1C525179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610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E7629-5601-4EEF-EC66-BC64B3382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F9D7B-20A5-8FCA-09F1-9FFBCE903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6B9A-4A0A-A55B-B11C-F351053B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B27-CE76-4FE6-B55C-0068027100F0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4D067-8EA7-B52E-D625-41F02271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C50C5-0E1C-5DCC-3496-674D4E3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007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5F6068-863F-E91E-C94F-8EC21784B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592"/>
            <a:ext cx="12192000" cy="886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681C2-FE9D-AF3B-080F-72466DD3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20B4-B2A9-B020-E572-9FD0B618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11BB-0F14-6851-73D0-BD60763B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146F-E3F1-4A0F-AFB2-544DA3052FE6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8334E-C539-1CFB-712A-E7C6B0A2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226B3-7BF9-0609-B538-8F8AA6FC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5538998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DA938E42-C1FA-48E8-8E8F-E745B5217CB8}" type="slidenum">
              <a:rPr lang="fa-IR" smtClean="0"/>
              <a:pPr/>
              <a:t>‹#›</a:t>
            </a:fld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463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A6FE-DB62-D1B1-E664-26E38DE4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79DBB-5866-C6B6-0CD8-6BEDFB709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B800-7C4A-64E2-190A-D9E3CB9D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8A8F-881F-4B70-AB9C-D4880A7A5064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A58D9-941B-E200-2DCA-53322181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8B0F9-92E1-2D5A-D3A5-1610E234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60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37B2BC-620B-E49B-879F-406F98DC0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5955134"/>
            <a:ext cx="12192000" cy="886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8B662-69C3-9C99-5D35-35F832CA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09B7C-3216-B025-D96A-6D7538225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46C77-F659-4424-1CDB-7C6474CE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FA19-4138-891C-6FF2-AAFE2F3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9CA3-3A93-430B-B222-2308A1ED0F54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7B42D-F4B3-009C-DCAA-F4CA29C9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28F43-03EF-3C0F-D83E-F88CC1CC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025" y="5522540"/>
            <a:ext cx="2743200" cy="365125"/>
          </a:xfrm>
        </p:spPr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22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405D95-03AB-2429-0661-1B2722FE8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5955134"/>
            <a:ext cx="12192000" cy="886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E5B208-31BC-5FB0-4DE4-B944B1E3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3955A-779F-77B2-B0C5-BE57F2A4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A9E2-19D3-6989-DAF9-B9C8EDABC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40CCD-ACC1-1A7D-6D27-B9C7453DA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37607-316C-FD78-C103-5D77F9D24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FBDD5-5890-C1BD-35E0-A9300399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7FD-B39E-4FB2-B277-976C0DCE9CA3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9ABF4-1845-B411-537D-620EDC06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075E3-8855-A76B-7B6A-23D26024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5506665"/>
            <a:ext cx="2743200" cy="365125"/>
          </a:xfrm>
        </p:spPr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84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9AEC-A68B-02DD-F0C7-C839048D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54F82-0B51-D808-113C-2B15F14D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5541-FB82-4BC1-95C0-AD4849083048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B1EF9-27FB-A8A3-3BDC-D2158F5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F056A-4D1A-C309-60AF-A3ECF125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2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98326-A235-9183-EAE0-4F1F8A3D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7F1C-0A4D-4031-831F-4D421D1B3953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49AA8-B2A6-F519-3CA4-E2BF080C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35B34-1123-1EBE-A4D9-9E9A54C4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319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3CD1-0642-AFE8-1265-D21349F3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A455-23B9-90C2-E230-1C628908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8140-066B-6363-6C49-B4905BE3D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92A1A-D5B0-A63E-4745-F62BD59B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AE2-9041-4C55-8CF5-DD7600E7F9C9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0A2B7-C029-F46D-45B2-91A8B7AF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97F8-009C-C336-FDD4-08ECCFB1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074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314E-216B-D998-F714-0B3AABC4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D3331-4C79-765B-2B68-00A5E82EA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A97F2-3FA7-2C58-47DA-E5B2FF1D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09195-FAD5-1941-7BEB-804F44DD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31FD-9BBB-41F0-87C4-6F60067B0AC4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0E7F5-69F5-EA46-BFF3-6D6FE70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4D4B-267E-A857-2A52-666AF910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111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58694-9DE7-F6F2-10FD-912EDB1F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EDC66-5BC8-8D77-497B-C30023FB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1B4E-7417-697A-10A7-A03D124B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1B23-99DE-4E01-BB38-A534B8D4E264}" type="datetime8">
              <a:rPr lang="fa-IR" smtClean="0"/>
              <a:t>14 نوامبر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AC86-71FE-83C4-A944-EC703DA2E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1D432-C346-F1D1-9667-C10827661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8E42-C1FA-48E8-8E8F-E745B5217C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35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7CE5F-D7DD-B8CD-DA58-9B1943A5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7"/>
          <a:stretch>
            <a:fillRect/>
          </a:stretch>
        </p:blipFill>
        <p:spPr>
          <a:xfrm>
            <a:off x="0" y="-824948"/>
            <a:ext cx="12192000" cy="3697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7FEC7-2AF8-BB91-FC18-62243986B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90824"/>
            <a:ext cx="12192000" cy="17606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5400" b="1" dirty="0">
                <a:ln>
                  <a:solidFill>
                    <a:srgbClr val="ED1B24"/>
                  </a:solidFill>
                </a:ln>
                <a:solidFill>
                  <a:srgbClr val="91268E"/>
                </a:solidFill>
                <a:cs typeface="B Titr" panose="00000700000000000000" pitchFamily="2" charset="-78"/>
              </a:rPr>
              <a:t>چالش‌های اجرای بهینه سطح بندی پریناتال: </a:t>
            </a:r>
            <a:br>
              <a:rPr lang="fa-IR" sz="5400" b="1" dirty="0">
                <a:ln>
                  <a:solidFill>
                    <a:srgbClr val="ED1B24"/>
                  </a:solidFill>
                </a:ln>
                <a:solidFill>
                  <a:srgbClr val="91268E"/>
                </a:solidFill>
                <a:cs typeface="B Titr" panose="00000700000000000000" pitchFamily="2" charset="-78"/>
              </a:rPr>
            </a:br>
            <a:r>
              <a:rPr lang="fa-IR" sz="4800" b="1" dirty="0">
                <a:ln>
                  <a:solidFill>
                    <a:srgbClr val="ED1B24"/>
                  </a:solidFill>
                </a:ln>
                <a:solidFill>
                  <a:srgbClr val="91268E"/>
                </a:solidFill>
                <a:cs typeface="B Titr" panose="00000700000000000000" pitchFamily="2" charset="-78"/>
              </a:rPr>
              <a:t>یک مرور حیطه‌ای</a:t>
            </a:r>
            <a:endParaRPr lang="fa-IR" sz="5400" dirty="0">
              <a:ln>
                <a:solidFill>
                  <a:srgbClr val="ED1B24"/>
                </a:solidFill>
              </a:ln>
              <a:solidFill>
                <a:srgbClr val="91268E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23D52-EC49-3D64-2920-138B2912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57" y="5566673"/>
            <a:ext cx="3521765" cy="546998"/>
          </a:xfrm>
        </p:spPr>
        <p:txBody>
          <a:bodyPr/>
          <a:lstStyle/>
          <a:p>
            <a:r>
              <a:rPr lang="fa-IR" dirty="0">
                <a:ln>
                  <a:solidFill>
                    <a:srgbClr val="ED1B24"/>
                  </a:solidFill>
                </a:ln>
                <a:solidFill>
                  <a:srgbClr val="91268E"/>
                </a:solidFill>
                <a:cs typeface="B Titr" panose="00000700000000000000" pitchFamily="2" charset="-78"/>
              </a:rPr>
              <a:t>امین دائمی</a:t>
            </a:r>
          </a:p>
        </p:txBody>
      </p:sp>
    </p:spTree>
    <p:extLst>
      <p:ext uri="{BB962C8B-B14F-4D97-AF65-F5344CB8AC3E}">
        <p14:creationId xmlns:p14="http://schemas.microsoft.com/office/powerpoint/2010/main" val="375422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465F-34C5-0C64-3AC3-02978FEB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5. چالش های مالی و سازماندهی مراقبت ها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4364-4414-B095-65D0-AB2E8C6D2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راهکارها: 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هماهنگی بین استانی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توزیع منطقی منابع (تجهیزات و نیروی انسانی)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پرداخت بر اساس وخامت بیماری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ترویج انتقال معکوس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0E9EF-C651-AB1A-BC45-5C2514C6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351338"/>
          </a:xfrm>
        </p:spPr>
        <p:txBody>
          <a:bodyPr>
            <a:normAutofit lnSpcReduction="10000"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موانع مرزی ایالتی/استانی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افزایش فناوری و نیروهای تخصصی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مشکلات نیروی انسانی و امکانات در مراکز ارجاع‌دهنده و ارجاع‌گیرنده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انگیزه‌های مالی و بازپرداخت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خطر تمرکزگرایی به </a:t>
            </a: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جای منطقه‌ای سازی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3B490-B6D0-E64A-CF93-C0BB27E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1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D65E-E6C6-3AA9-945E-F527C137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6. چالش های لجستیکی و حمل و نقل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44C7-A2BA-D6D6-596E-4F182FB6EC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dirty="0"/>
              <a:t>راهکارها: 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تامین آمبولانس و تجهیزات به روز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ارتقای مهارت پرسنل اعزام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59953-095B-91DA-AD4B-AB6DCA869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dirty="0"/>
              <a:t>مشکلات تجهیزات انتقال</a:t>
            </a:r>
          </a:p>
          <a:p>
            <a:r>
              <a:rPr lang="fa-IR" dirty="0"/>
              <a:t>مشکلات مهارت نیروی انسانی </a:t>
            </a:r>
          </a:p>
          <a:p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D2B02-565F-D921-7B18-FD3D2EEE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68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40812-BF19-DAC2-2E88-FE6F3B9C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9AEA-D552-333A-5E6E-2780E26A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از توجه تان سپاسگزارم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2FEC46-351A-EB09-583F-8BD70CFEB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35" y="1825625"/>
            <a:ext cx="6024929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E795B-E61A-F3BE-E768-E27A305F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pPr/>
              <a:t>12</a:t>
            </a:fld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0033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EA59-72E1-7667-F195-707B318B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سطح بندی پریناتال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3CE9-F09E-83E7-3523-3AEA587B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منطقه ای سازی مراقبت های حول زایمان </a:t>
            </a:r>
            <a:r>
              <a:rPr lang="en-US" dirty="0"/>
              <a:t>Perinatal Regionalization</a:t>
            </a:r>
          </a:p>
          <a:p>
            <a:pPr>
              <a:lnSpc>
                <a:spcPct val="150000"/>
              </a:lnSpc>
            </a:pPr>
            <a:r>
              <a:rPr lang="fa-IR" dirty="0"/>
              <a:t>در ایران: "سطح بندی" ترجمه شده</a:t>
            </a:r>
          </a:p>
          <a:p>
            <a:pPr>
              <a:lnSpc>
                <a:spcPct val="150000"/>
              </a:lnSpc>
            </a:pPr>
            <a:r>
              <a:rPr lang="fa-IR" dirty="0"/>
              <a:t>شامل مادر و جنین/نوزاد </a:t>
            </a:r>
          </a:p>
          <a:p>
            <a:pPr>
              <a:lnSpc>
                <a:spcPct val="150000"/>
              </a:lnSpc>
            </a:pPr>
            <a:r>
              <a:rPr lang="fa-IR" dirty="0"/>
              <a:t>نه فقط ارائه مراقبت، بلکه آموزش، حمایت و مشاوره تلفنی، نظارت، تحلیل آمار و پایش عملکرد</a:t>
            </a:r>
          </a:p>
          <a:p>
            <a:pPr>
              <a:lnSpc>
                <a:spcPct val="150000"/>
              </a:lnSpc>
            </a:pPr>
            <a:r>
              <a:rPr lang="fa-IR" dirty="0"/>
              <a:t>فرآیندها و مسیرهای تعریف شده برای اعزام مادر، اعزام نوزاد و انتقال معکوس نوزاد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AAB51-983D-E77F-019F-2F929DC0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24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C95C-D346-FF1C-9A37-11B91F6C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تاریخچه و هدف سطح بندی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2D31-8FE6-0B90-13CB-5FE3F7EE7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طراحی در دهه 1970 در کانادا و سپس گسترش به کشورهای دیگر</a:t>
            </a:r>
          </a:p>
          <a:p>
            <a:r>
              <a:rPr lang="fa-IR" dirty="0"/>
              <a:t>بیمارستان ها در سه سطح: سطح 1 زایمان های کم خطر، سطح 3 زایمان های پرخطر</a:t>
            </a:r>
          </a:p>
          <a:p>
            <a:endParaRPr lang="fa-IR" sz="1700" dirty="0"/>
          </a:p>
          <a:p>
            <a:pPr>
              <a:lnSpc>
                <a:spcPct val="100000"/>
              </a:lnSpc>
            </a:pPr>
            <a:r>
              <a:rPr lang="fa-IR" dirty="0"/>
              <a:t>هدف: </a:t>
            </a:r>
          </a:p>
          <a:p>
            <a:pPr marL="854075" indent="-277813">
              <a:lnSpc>
                <a:spcPct val="100000"/>
              </a:lnSpc>
              <a:buFontTx/>
              <a:buChar char="-"/>
            </a:pPr>
            <a:r>
              <a:rPr lang="fa-IR" dirty="0"/>
              <a:t>مراقبت متناسب با ریسک (</a:t>
            </a:r>
            <a:r>
              <a:rPr lang="en-US" sz="2400" dirty="0"/>
              <a:t>risk-appropriate care</a:t>
            </a:r>
            <a:r>
              <a:rPr lang="fa-IR" dirty="0"/>
              <a:t>)</a:t>
            </a:r>
          </a:p>
          <a:p>
            <a:pPr marL="854075" indent="-277813">
              <a:lnSpc>
                <a:spcPct val="100000"/>
              </a:lnSpc>
              <a:buFontTx/>
              <a:buChar char="-"/>
            </a:pPr>
            <a:r>
              <a:rPr lang="fa-IR" dirty="0"/>
              <a:t>ارتقای پیامدهای مادری و نوزادی بارداری (از جمله کاهش مرگ نوزادی)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EC02E-DB32-F088-3FA7-110474C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pPr/>
              <a:t>3</a:t>
            </a:fld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5655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0C54-70EE-AC9A-75F1-70D1EB7B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a-IR" dirty="0"/>
              <a:t>روش کار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D5C1-E72C-932A-546E-7B1C8C9B0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مرور حیطه ای (</a:t>
            </a:r>
            <a:r>
              <a:rPr lang="en-US" dirty="0"/>
              <a:t>Scoping Review</a:t>
            </a:r>
            <a:r>
              <a:rPr lang="fa-IR" dirty="0"/>
              <a:t>)</a:t>
            </a:r>
          </a:p>
          <a:p>
            <a:pPr>
              <a:lnSpc>
                <a:spcPct val="150000"/>
              </a:lnSpc>
            </a:pPr>
            <a:r>
              <a:rPr lang="fa-IR" dirty="0"/>
              <a:t>جستجو در </a:t>
            </a:r>
            <a:r>
              <a:rPr lang="en-US" dirty="0"/>
              <a:t>PubMed, Science Direct, Web of Science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fa-IR" dirty="0"/>
              <a:t>تا </a:t>
            </a:r>
            <a:r>
              <a:rPr lang="en-US" dirty="0"/>
              <a:t> May 2024</a:t>
            </a:r>
          </a:p>
          <a:p>
            <a:pPr>
              <a:lnSpc>
                <a:spcPct val="150000"/>
              </a:lnSpc>
            </a:pPr>
            <a:r>
              <a:rPr lang="fa-IR" dirty="0"/>
              <a:t>معیار ورود: اشاره به حداقل یک چالش یا مانع برای اجرای بهینه سطح بندی پریناتال </a:t>
            </a:r>
          </a:p>
          <a:p>
            <a:pPr>
              <a:lnSpc>
                <a:spcPct val="150000"/>
              </a:lnSpc>
            </a:pPr>
            <a:r>
              <a:rPr lang="fa-IR" dirty="0"/>
              <a:t>معیار خروج: زبان غیرانگلیسی، مقالات بدون متن کامل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D7AF-2252-8B64-046F-FEF35B54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5538998"/>
            <a:ext cx="2743200" cy="365125"/>
          </a:xfrm>
        </p:spPr>
        <p:txBody>
          <a:bodyPr/>
          <a:lstStyle/>
          <a:p>
            <a:fld id="{DA938E42-C1FA-48E8-8E8F-E745B5217CB8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19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B690-1A74-AFEE-495F-32412FBB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یافته ها و بحث: چالش های سطح بندی پریناتال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E2A-2AE1-43D1-2726-B611FD22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74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بالینی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اجتماعی-اقتصادی و جغرافیایی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فرهنگی و مرتبط با بیمار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مرتبط با ارائه کنندگان مراقبت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مالی و سازماندهی مراقبت ها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dirty="0"/>
              <a:t>چالش های لجستیکی و حمل و نقل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F06F-71C0-4412-018B-89FB8CE0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pPr/>
              <a:t>5</a:t>
            </a:fld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8691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3446-3FC6-8666-B9B9-ACEB068A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1. چالش های بالینی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A18D-3823-248D-E3EE-8F75469040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dirty="0"/>
              <a:t>راهکارها: 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استانداردسازی مراقبت ها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شناسایی زودهنگام موارد پرخطر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آموزش مداوم ارائه کنندگان مراقبت ها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1D577-8FF0-FA74-A214-B706BEAB6C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خطا در قضاوت بالینی</a:t>
            </a:r>
          </a:p>
          <a:p>
            <a:pPr>
              <a:lnSpc>
                <a:spcPct val="150000"/>
              </a:lnSpc>
            </a:pPr>
            <a:r>
              <a:rPr lang="fa-IR" dirty="0"/>
              <a:t>دشواری پیش‌بینی نیازهای بالینی</a:t>
            </a:r>
          </a:p>
          <a:p>
            <a:pPr>
              <a:lnSpc>
                <a:spcPct val="150000"/>
              </a:lnSpc>
            </a:pPr>
            <a:r>
              <a:rPr lang="fa-IR" dirty="0"/>
              <a:t>مراقبت‌های ناکافی دوران بارداری</a:t>
            </a:r>
          </a:p>
          <a:p>
            <a:pPr>
              <a:lnSpc>
                <a:spcPct val="150000"/>
              </a:lnSpc>
            </a:pPr>
            <a:r>
              <a:rPr lang="fa-IR" dirty="0"/>
              <a:t>کنترااندیکاسیون های اعزام و قابلیت حیات </a:t>
            </a:r>
          </a:p>
          <a:p>
            <a:pPr>
              <a:lnSpc>
                <a:spcPct val="150000"/>
              </a:lnSpc>
            </a:pPr>
            <a:r>
              <a:rPr lang="fa-IR" dirty="0"/>
              <a:t>چالش‌های بالینی در طول انتقال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3E042-F685-105E-830A-7E3DBA3C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57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C529-8F5E-006D-1304-A1D4E1F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2. چالش های اجتماعی-اقتصادی و جغرافیایی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DE2B-598E-3BBF-D65B-ACF49D37A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dirty="0"/>
              <a:t>راهکارها: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</a:t>
            </a:r>
            <a:r>
              <a:rPr lang="en-US" dirty="0"/>
              <a:t>telemedicine</a:t>
            </a:r>
            <a:r>
              <a:rPr lang="fa-IR" dirty="0"/>
              <a:t> برای تریاژ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fa-IR" dirty="0"/>
              <a:t>پوشش هزینه های اعزام توسط بیمه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E47DD-3A7F-80DE-88A3-EB15379B85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چالش‌های دسترسی جغرافیایی</a:t>
            </a:r>
          </a:p>
          <a:p>
            <a:pPr>
              <a:lnSpc>
                <a:spcPct val="150000"/>
              </a:lnSpc>
            </a:pPr>
            <a:r>
              <a:rPr lang="fa-IR" dirty="0"/>
              <a:t>ریسک های اجتماعی-رفتاری </a:t>
            </a:r>
          </a:p>
          <a:p>
            <a:pPr>
              <a:lnSpc>
                <a:spcPct val="150000"/>
              </a:lnSpc>
            </a:pPr>
            <a:r>
              <a:rPr lang="fa-IR" dirty="0"/>
              <a:t>ضعف پوشش بیمه سلامت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ED9E-1170-5736-4211-024F8431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56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B72C-1375-066A-C879-4E9A82C0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3. چالش های فرهنگی و مرتبط با بیمار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5B82-F6BD-F5C2-D824-384BB1FFC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dirty="0"/>
              <a:t>راهکارها: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توجیه مادر و خانواده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انتقال معکوس نوزادان بهبودیافته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fa-IR" dirty="0"/>
              <a:t>مشارکت والدین در تصمیم گیری 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endParaRPr lang="fa-I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24BD8-CADF-1C73-CE1C-F5F569A29C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از دست رفتن حقوق، ارتباط و ترجیحات بیمار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fa-IR" dirty="0"/>
              <a:t>مقاومت فرهنگی و مخالفت مسئولین محلی با سطح‌بندی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EA3C5-271B-B965-CBE6-D86E1367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45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F1A4-C76C-A1D8-6835-E7536D14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4. چالش های مرتبط با ارائه کنندگان مراقبت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1003-F600-E3A4-F552-E34C3ADF8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dirty="0"/>
              <a:t>راهکارها: </a:t>
            </a:r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تدوین معیارهای دقیق ارزیابی شدت ریسک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ارتقای مستندسازی وضعیت بیمار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حمایت قانونی از ارائه کنندگان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تقویت ارتباطات حرفه ای همکاران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 افزودن سطح بندی پریناتال به کوریکولوم ها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03DC3-ED62-6152-D442-3F4B1B1E9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مسائل مربوط به جایگاه و شأن حرفه‌ای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برداشت از قابلیت حیات 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پیوندهای حرفه‌ای و همکاری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باورهای نادرست ارائه‌دهندگان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الگوهای رفتاری در طبابت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ACEC-89FC-48BE-CBE2-24E5C5FC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8E42-C1FA-48E8-8E8F-E745B5217CB8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1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525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 Titr</vt:lpstr>
      <vt:lpstr>Calibri</vt:lpstr>
      <vt:lpstr>Calibri Light</vt:lpstr>
      <vt:lpstr>Wingdings</vt:lpstr>
      <vt:lpstr>Office Theme</vt:lpstr>
      <vt:lpstr>چالش‌های اجرای بهینه سطح بندی پریناتال:  یک مرور حیطه‌ای</vt:lpstr>
      <vt:lpstr>سطح بندی پریناتال چیست؟</vt:lpstr>
      <vt:lpstr>تاریخچه و هدف سطح بندی</vt:lpstr>
      <vt:lpstr>روش کار</vt:lpstr>
      <vt:lpstr>یافته ها و بحث: چالش های سطح بندی پریناتال</vt:lpstr>
      <vt:lpstr>1. چالش های بالینی</vt:lpstr>
      <vt:lpstr>2. چالش های اجتماعی-اقتصادی و جغرافیایی </vt:lpstr>
      <vt:lpstr>3. چالش های فرهنگی و مرتبط با بیمار</vt:lpstr>
      <vt:lpstr>4. چالش های مرتبط با ارائه کنندگان مراقبت</vt:lpstr>
      <vt:lpstr>5. چالش های مالی و سازماندهی مراقبت ها </vt:lpstr>
      <vt:lpstr>6. چالش های لجستیکی و حمل و نقل</vt:lpstr>
      <vt:lpstr>از توجه تان سپاسگزارم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Amin_Daemi</dc:creator>
  <cp:lastModifiedBy>Amin_Daemi</cp:lastModifiedBy>
  <cp:revision>28</cp:revision>
  <dcterms:created xsi:type="dcterms:W3CDTF">2025-11-14T11:38:12Z</dcterms:created>
  <dcterms:modified xsi:type="dcterms:W3CDTF">2025-11-14T16:05:26Z</dcterms:modified>
</cp:coreProperties>
</file>