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63" r:id="rId4"/>
    <p:sldId id="261" r:id="rId5"/>
    <p:sldId id="262" r:id="rId6"/>
    <p:sldId id="257" r:id="rId7"/>
    <p:sldId id="260" r:id="rId8"/>
    <p:sldId id="259" r:id="rId9"/>
    <p:sldId id="282" r:id="rId10"/>
    <p:sldId id="266" r:id="rId11"/>
    <p:sldId id="269" r:id="rId12"/>
    <p:sldId id="273" r:id="rId13"/>
    <p:sldId id="274" r:id="rId14"/>
    <p:sldId id="275" r:id="rId15"/>
    <p:sldId id="272" r:id="rId16"/>
    <p:sldId id="271" r:id="rId17"/>
    <p:sldId id="270" r:id="rId18"/>
    <p:sldId id="280" r:id="rId19"/>
    <p:sldId id="279" r:id="rId20"/>
    <p:sldId id="278" r:id="rId21"/>
    <p:sldId id="283" r:id="rId22"/>
    <p:sldId id="267" r:id="rId23"/>
    <p:sldId id="281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2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0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84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53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6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7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6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5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9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4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2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0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7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2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0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C45DA1-7A33-458D-8077-AA88ECB53B6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181C83-3323-4174-BA8D-4D4CEC54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0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FC3F0-CD16-D5FC-1094-BD3F310B2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11500" dirty="0">
                <a:latin typeface="IranNastaliq" panose="02020505000000020003" pitchFamily="18" charset="0"/>
                <a:cs typeface="IranNastaliq" panose="02020505000000020003" pitchFamily="18" charset="0"/>
              </a:rPr>
              <a:t>بنام خالق زیباییها</a:t>
            </a:r>
            <a:endParaRPr lang="en-US" sz="115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1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A6CF-D5A9-9E65-29E1-4DD3B2DF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807" y="-8546"/>
            <a:ext cx="5682017" cy="79157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mother in 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A386D-594F-BD6B-E829-1BC0427E7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6807" y="791570"/>
            <a:ext cx="10175194" cy="56092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 rtl="1"/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مراقبت از مادر در بارداریهای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fa-I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بایستی به این نکته توجه داشت که درمانهای مربوط به ناباروری، تنها برای دست یابی مادر و پدر به </a:t>
            </a:r>
            <a:r>
              <a:rPr lang="fa-I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والد شدن 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 باشد و نه درمان ناباروری. </a:t>
            </a:r>
          </a:p>
          <a:p>
            <a:pPr marL="0" indent="0" algn="r" rtl="1"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چه بسا اینکه مادر بخواهد مجددا برای داشتن فرزندان دیگری باردار شود. از اینرو مراقبت و حمایت مادر و پدر بایستی </a:t>
            </a:r>
            <a:r>
              <a:rPr lang="fa-I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مستمر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(continuous supporting)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باشد. </a:t>
            </a:r>
          </a:p>
          <a:p>
            <a:pPr marL="0" indent="0" algn="r" rtl="1"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طرف دیگر نیز به دلیل طولانی بودن دوره های درمانی بارور شدن، ممکن است مادر دچار </a:t>
            </a:r>
            <a:r>
              <a:rPr lang="fa-I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شک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موفقیت درمان و همچنین درجاتی از </a:t>
            </a:r>
            <a:r>
              <a:rPr lang="fa-I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دیسترس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شود.</a:t>
            </a:r>
          </a:p>
          <a:p>
            <a:pPr marL="0" indent="0" algn="r" rtl="1">
              <a:buNone/>
            </a:pPr>
            <a:endParaRPr lang="fa-I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حتی در صورت بارداری موفق، مادر و پدر در مورد سلامتی جنین </a:t>
            </a:r>
            <a:r>
              <a:rPr lang="fa-I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نگران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(anxiety) 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هستند.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3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18F4-1791-C173-9016-E1AF08A6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404"/>
            <a:ext cx="11252579" cy="515984"/>
          </a:xfrm>
        </p:spPr>
        <p:txBody>
          <a:bodyPr>
            <a:normAutofit/>
          </a:bodyPr>
          <a:lstStyle/>
          <a:p>
            <a:pPr algn="r" rtl="1"/>
            <a:r>
              <a:rPr lang="ar-S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 حمایت مادر در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fa-I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بایستی دو اصل مورد توجه قرار گیرد: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CD114-1211-6353-19AC-C4B34B8EA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591" y="2804347"/>
            <a:ext cx="11055409" cy="116006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mother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supporting for psychosocial care</a:t>
            </a:r>
          </a:p>
          <a:p>
            <a:pPr marL="0" marR="0" algn="l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the psychosocial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mother experience across her treatment pathway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7E1A6-4952-08FB-B073-2D92BD838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90" y="6086367"/>
            <a:ext cx="6773220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D4659-4F50-E56C-1C73-0CA36845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200B-5617-04A6-6D6D-CCE30A881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6584" y="0"/>
            <a:ext cx="7087397" cy="4943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mother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supporting for psychosocial care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DD258-8F06-4D3E-DC7D-8DEAA9E2239D}"/>
              </a:ext>
            </a:extLst>
          </p:cNvPr>
          <p:cNvSpPr txBox="1"/>
          <p:nvPr/>
        </p:nvSpPr>
        <p:spPr>
          <a:xfrm>
            <a:off x="1273323" y="2196998"/>
            <a:ext cx="10918677" cy="3553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staff relate to them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 showing understanding and paying attention to the emotional impact of infertility</a:t>
            </a:r>
            <a:r>
              <a:rPr lang="fa-I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both partners are involved in the treatment process</a:t>
            </a:r>
          </a:p>
          <a:p>
            <a:pPr marL="342900" marR="0" lvl="0" indent="-34290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 involved in decision-making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receiving psychosocial care from sensitive and trustworthy staff members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receiving attention to their distinct needs related to their medical history.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69EF6D-DB8E-D21D-3795-BCC1BA10308C}"/>
              </a:ext>
            </a:extLst>
          </p:cNvPr>
          <p:cNvSpPr txBox="1">
            <a:spLocks/>
          </p:cNvSpPr>
          <p:nvPr/>
        </p:nvSpPr>
        <p:spPr>
          <a:xfrm>
            <a:off x="5435793" y="1390329"/>
            <a:ext cx="2200627" cy="494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Font typeface="Arial"/>
              <a:buNone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1.Supporting Staff</a:t>
            </a:r>
          </a:p>
        </p:txBody>
      </p:sp>
    </p:spTree>
    <p:extLst>
      <p:ext uri="{BB962C8B-B14F-4D97-AF65-F5344CB8AC3E}">
        <p14:creationId xmlns:p14="http://schemas.microsoft.com/office/powerpoint/2010/main" val="326874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2D4459-AA1B-32DC-5DE0-07CD87D14D68}"/>
              </a:ext>
            </a:extLst>
          </p:cNvPr>
          <p:cNvSpPr txBox="1"/>
          <p:nvPr/>
        </p:nvSpPr>
        <p:spPr>
          <a:xfrm>
            <a:off x="1102408" y="3017819"/>
            <a:ext cx="11089591" cy="1757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00100" marR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minimal waiting times, not being hurried in medical consultations, and continuity of care.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provision of opportunities for contact with other patients.</a:t>
            </a:r>
          </a:p>
          <a:p>
            <a:pPr marL="800100" marR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Easy accessibility to the medical people.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3CB952-FC65-B612-D994-A4A8C7D3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972" y="0"/>
            <a:ext cx="7067372" cy="478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mother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supporting for psychosocial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8F1C4-BAC4-9E31-60CC-CE2291F257BE}"/>
              </a:ext>
            </a:extLst>
          </p:cNvPr>
          <p:cNvSpPr txBox="1">
            <a:spLocks/>
          </p:cNvSpPr>
          <p:nvPr/>
        </p:nvSpPr>
        <p:spPr>
          <a:xfrm>
            <a:off x="4647489" y="2234760"/>
            <a:ext cx="3231734" cy="580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Font typeface="Arial"/>
              <a:buNone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2.Supporting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25263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D43AB0-8D0D-B49B-8A63-0EC99F7608E4}"/>
              </a:ext>
            </a:extLst>
          </p:cNvPr>
          <p:cNvSpPr txBox="1">
            <a:spLocks/>
          </p:cNvSpPr>
          <p:nvPr/>
        </p:nvSpPr>
        <p:spPr>
          <a:xfrm>
            <a:off x="1589516" y="0"/>
            <a:ext cx="6981915" cy="550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mother 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preferences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supporting for psychosocial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8DB4A-DF3A-D55E-2F41-91051E57C176}"/>
              </a:ext>
            </a:extLst>
          </p:cNvPr>
          <p:cNvSpPr txBox="1"/>
          <p:nvPr/>
        </p:nvSpPr>
        <p:spPr>
          <a:xfrm>
            <a:off x="1367327" y="1470066"/>
            <a:ext cx="10824673" cy="3857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written treatment-relevant information.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explanations about treatment results and treatment options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645910" algn="r"/>
              </a:tabLs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understandable and customized (i.e., personally relevant) treatment information	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645910" algn="r"/>
              </a:tabLs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provision of information about care options (e.g., contact details of support groups, online support options, access to consultant</a:t>
            </a:r>
            <a:r>
              <a:rPr lang="en-US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tabLst>
                <a:tab pos="6210935" algn="l"/>
              </a:tabLst>
            </a:pPr>
            <a:endParaRPr lang="fa-I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tabLst>
                <a:tab pos="6210935" algn="l"/>
              </a:tabLst>
            </a:pPr>
            <a:endParaRPr lang="fa-IR" sz="2000" kern="1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fa-I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نکته: </a:t>
            </a:r>
            <a:r>
              <a:rPr lang="fa-I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مادران تمایل دارند که به صورت حضوری یا تماس تلفنی در خصوص فرایندهای درمانی و یا انتخابهای پیش رو مشاوره بگیرند و حمایت شوند.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1F0C-783B-0811-8B24-9E29D3FCA54C}"/>
              </a:ext>
            </a:extLst>
          </p:cNvPr>
          <p:cNvSpPr txBox="1">
            <a:spLocks/>
          </p:cNvSpPr>
          <p:nvPr/>
        </p:nvSpPr>
        <p:spPr>
          <a:xfrm>
            <a:off x="1878648" y="735033"/>
            <a:ext cx="2146421" cy="550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mother’s Care:</a:t>
            </a:r>
          </a:p>
        </p:txBody>
      </p:sp>
    </p:spTree>
    <p:extLst>
      <p:ext uri="{BB962C8B-B14F-4D97-AF65-F5344CB8AC3E}">
        <p14:creationId xmlns:p14="http://schemas.microsoft.com/office/powerpoint/2010/main" val="141998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00F79-D109-0B52-66D2-811C95B7D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0B09E-EC90-83A5-4A69-821E4D1D0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8062" y="0"/>
            <a:ext cx="9528561" cy="5899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psychosocial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mother experience across her treatment pathway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1090A-02FD-DB90-40C4-FF8210FD3B80}"/>
              </a:ext>
            </a:extLst>
          </p:cNvPr>
          <p:cNvSpPr txBox="1"/>
          <p:nvPr/>
        </p:nvSpPr>
        <p:spPr>
          <a:xfrm>
            <a:off x="1922805" y="2367396"/>
            <a:ext cx="10209374" cy="396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capture the World Health Organization (WHO) multidimensional definition of health, the psychosocial needs of patients were classified according to four different categories: </a:t>
            </a:r>
          </a:p>
          <a:p>
            <a:pPr marL="8001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ehavioral </a:t>
            </a:r>
          </a:p>
          <a:p>
            <a:pPr marL="8001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elational and social </a:t>
            </a:r>
          </a:p>
          <a:p>
            <a:pPr marL="8001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motional</a:t>
            </a:r>
          </a:p>
          <a:p>
            <a:pPr marL="8001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ognitive </a:t>
            </a:r>
          </a:p>
          <a:p>
            <a:pPr marL="457200" marR="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labelled as the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needs.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6A8FD8-B7B3-EBD5-8ABE-FC0F4C6EC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551" y="1605522"/>
            <a:ext cx="2197289" cy="76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41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225D-48CF-CF26-E7D7-7C11E66A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245" y="0"/>
            <a:ext cx="7255381" cy="4946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to detect the needs of mother: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EA164-E1A7-BFE2-644E-C184BF8BC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4531" y="648509"/>
            <a:ext cx="7987469" cy="2891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fa-I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 اساس دوره درمانی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که مادر در آن قرار دارد، ابزارهایی نیز برای شناخت هر یک از این 4 نیاز وجود دارد که در جدول آورده شده است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BD945-D160-BBD6-72E3-8A150549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193" y="1224386"/>
            <a:ext cx="5028350" cy="56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09C0-384C-C5F3-B230-08E86EB0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692" y="0"/>
            <a:ext cx="6165344" cy="57657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Mother’s need for supporting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F6ABC-025E-4DB0-E844-16DE2845D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7233" y="4501537"/>
            <a:ext cx="3291660" cy="9314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fa-I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4 نیاز بایستی در هر 3 دوره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قبل، حین و پس از درمان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شناسایی شود و در هر مرحله درمانی مورد توجه قرار گیرد.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3A463-394F-5869-6205-2CDDE1C18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893" y="711838"/>
            <a:ext cx="8013107" cy="61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6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EEC51E-5AEF-7676-4033-573483028E2E}"/>
              </a:ext>
            </a:extLst>
          </p:cNvPr>
          <p:cNvSpPr txBox="1"/>
          <p:nvPr/>
        </p:nvSpPr>
        <p:spPr>
          <a:xfrm>
            <a:off x="1427148" y="1115068"/>
            <a:ext cx="10764852" cy="3880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rtl="0">
              <a:lnSpc>
                <a:spcPct val="115000"/>
              </a:lnSpc>
              <a:tabLst>
                <a:tab pos="6210935" algn="l"/>
              </a:tabLst>
            </a:pPr>
            <a:r>
              <a:rPr lang="en-US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Cognitive needs</a:t>
            </a:r>
            <a:r>
              <a:rPr lang="fa-I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a-IR" sz="2400" kern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210935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and concerns</a:t>
            </a:r>
            <a:r>
              <a:rPr lang="fa-I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a-IR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l">
              <a:lnSpc>
                <a:spcPct val="115000"/>
              </a:lnSpc>
              <a:buFont typeface="+mj-lt"/>
              <a:buAutoNum type="arabicPeriod"/>
              <a:tabLst>
                <a:tab pos="6210935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about infertility and its treatment that refers to expectations about motherhood(prenatal expectations regarding the infant and the maternal role).</a:t>
            </a:r>
          </a:p>
          <a:p>
            <a:pPr marL="457200" marR="0" lvl="0" indent="-457200" algn="l">
              <a:lnSpc>
                <a:spcPct val="115000"/>
              </a:lnSpc>
              <a:buFont typeface="+mj-lt"/>
              <a:buAutoNum type="arabicPeriod"/>
              <a:tabLst>
                <a:tab pos="6210935" algn="l"/>
              </a:tabLst>
            </a:pP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>
              <a:lnSpc>
                <a:spcPct val="115000"/>
              </a:lnSpc>
              <a:buFont typeface="+mj-lt"/>
              <a:buAutoNum type="arabicPeriod"/>
              <a:tabLst>
                <a:tab pos="6210935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procedural concerns, which included undergoing surgery, side effects from the anesthetics, not having enough information, pain, side effects from hormones and long recovery time; finances; missing work; and chance of achieving the desired result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AFDE9-126A-C7C0-ACEE-3AE1D357330E}"/>
              </a:ext>
            </a:extLst>
          </p:cNvPr>
          <p:cNvSpPr txBox="1">
            <a:spLocks/>
          </p:cNvSpPr>
          <p:nvPr/>
        </p:nvSpPr>
        <p:spPr>
          <a:xfrm>
            <a:off x="1585692" y="0"/>
            <a:ext cx="6165344" cy="576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Mother’s need for supporting</a:t>
            </a:r>
          </a:p>
        </p:txBody>
      </p:sp>
    </p:spTree>
    <p:extLst>
      <p:ext uri="{BB962C8B-B14F-4D97-AF65-F5344CB8AC3E}">
        <p14:creationId xmlns:p14="http://schemas.microsoft.com/office/powerpoint/2010/main" val="220465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B9862-1EE4-0EBF-C99C-85785B2FDD4F}"/>
              </a:ext>
            </a:extLst>
          </p:cNvPr>
          <p:cNvSpPr txBox="1"/>
          <p:nvPr/>
        </p:nvSpPr>
        <p:spPr>
          <a:xfrm>
            <a:off x="1469877" y="854786"/>
            <a:ext cx="10722123" cy="501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rtl="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  <a:tabLst>
                <a:tab pos="6210935" algn="l"/>
              </a:tabLs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needs:</a:t>
            </a:r>
            <a:endParaRPr lang="en-US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 (depressive humor, fatigue, somatic symptoms, libido reduction, and worries about health) </a:t>
            </a:r>
            <a:endParaRPr lang="fa-IR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anxiety(women who had experienced high infertility-related distress were more anxious about pregnancy loss)</a:t>
            </a:r>
            <a:endParaRPr lang="fa-IR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stress/distress (high avoidant coping, low problem-focused coping) </a:t>
            </a:r>
            <a:endParaRPr lang="fa-IR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psychiatric morbidity (nervousness and tension, capacity to maintain attention, sadness, and depression) </a:t>
            </a:r>
            <a:endParaRPr lang="fa-IR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(lower positive affect and higher negative affect) </a:t>
            </a:r>
            <a:endParaRPr lang="fa-IR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Mood</a:t>
            </a:r>
            <a:endParaRPr lang="fa-IR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optimism </a:t>
            </a:r>
            <a:endParaRPr lang="fa-IR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Grief</a:t>
            </a:r>
            <a:endParaRPr lang="fa-IR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self-esteem (high/low self-esteem, feelings of helplessness)</a:t>
            </a:r>
            <a:endParaRPr lang="fa-IR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well-being, quality of life)</a:t>
            </a:r>
            <a:endParaRPr lang="fa-IR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maternal self-efficacy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0272E-3EC2-A209-6646-207EDF010E44}"/>
              </a:ext>
            </a:extLst>
          </p:cNvPr>
          <p:cNvSpPr txBox="1">
            <a:spLocks/>
          </p:cNvSpPr>
          <p:nvPr/>
        </p:nvSpPr>
        <p:spPr>
          <a:xfrm>
            <a:off x="1585692" y="0"/>
            <a:ext cx="6165344" cy="576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Mother’s need for supporting</a:t>
            </a:r>
          </a:p>
        </p:txBody>
      </p:sp>
    </p:spTree>
    <p:extLst>
      <p:ext uri="{BB962C8B-B14F-4D97-AF65-F5344CB8AC3E}">
        <p14:creationId xmlns:p14="http://schemas.microsoft.com/office/powerpoint/2010/main" val="117327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535E-CF61-9F87-9317-2112453E65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4400" b="1" dirty="0">
                <a:cs typeface="B Titr" panose="00000700000000000000" pitchFamily="2" charset="-78"/>
              </a:rPr>
              <a:t>حمایت مادر در بارداریهای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br>
              <a:rPr lang="fa-IR" b="1" dirty="0">
                <a:cs typeface="B Titr" panose="00000700000000000000" pitchFamily="2" charset="-78"/>
              </a:rPr>
            </a:b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A35EC-EF81-FA4F-BADB-69F637940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638" y="5344438"/>
            <a:ext cx="3717421" cy="1358782"/>
          </a:xfrm>
        </p:spPr>
        <p:txBody>
          <a:bodyPr>
            <a:normAutofit/>
          </a:bodyPr>
          <a:lstStyle/>
          <a:p>
            <a:r>
              <a:rPr lang="fa-IR" sz="1400" dirty="0">
                <a:cs typeface="B Titr" panose="00000700000000000000" pitchFamily="2" charset="-78"/>
              </a:rPr>
              <a:t>زهرا اسکندری</a:t>
            </a:r>
          </a:p>
          <a:p>
            <a:r>
              <a:rPr lang="fa-IR" sz="1400" dirty="0">
                <a:cs typeface="B Titr" panose="00000700000000000000" pitchFamily="2" charset="-78"/>
              </a:rPr>
              <a:t>کارشناسی ارشد پرستاری مراقبت ویژه نوزادان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NIDCAP Professional certified</a:t>
            </a:r>
            <a:endParaRPr lang="fa-I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a-IR" sz="1400" dirty="0">
                <a:cs typeface="B Titr" panose="00000700000000000000" pitchFamily="2" charset="-78"/>
              </a:rPr>
              <a:t>دانشگاه علوم پزشکی ایران</a:t>
            </a:r>
            <a:endParaRPr lang="en-US" sz="1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0605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0093E-EF95-82EA-271E-FD3E4DB68319}"/>
              </a:ext>
            </a:extLst>
          </p:cNvPr>
          <p:cNvSpPr txBox="1"/>
          <p:nvPr/>
        </p:nvSpPr>
        <p:spPr>
          <a:xfrm>
            <a:off x="1880075" y="953197"/>
            <a:ext cx="10311925" cy="5305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rtl="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  <a:tabLst>
                <a:tab pos="6210935" algn="l"/>
              </a:tabLst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Relational/social needs:</a:t>
            </a:r>
          </a:p>
          <a:p>
            <a:pPr marL="457200" marR="0" lvl="0" indent="-457200" rtl="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relationship with partner, family, friends and larger social network, and work)</a:t>
            </a:r>
          </a:p>
          <a:p>
            <a:pPr marL="457200" marR="0" lvl="0" indent="-457200" rtl="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Antenatal attachment to the fetus(more intense emotional attachment to their fetus</a:t>
            </a:r>
            <a:r>
              <a:rPr lang="en-US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rtl="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6210935" algn="l"/>
              </a:tabLs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parents relate to their fetus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  <a:tabLst>
                <a:tab pos="6210935" algn="l"/>
              </a:tabLst>
            </a:pP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  <a:tabLst>
                <a:tab pos="6210935" algn="l"/>
              </a:tabLs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(Antenatal Attachment Questionnaire/ Maternal-Fetal Attachment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Scale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(MFAS), in terms of quality of the relationship and time spent thinking about the fetus)</a:t>
            </a:r>
          </a:p>
          <a:p>
            <a:pPr marR="0" lvl="0" rtl="0">
              <a:lnSpc>
                <a:spcPct val="115000"/>
              </a:lnSpc>
              <a:spcAft>
                <a:spcPts val="800"/>
              </a:spcAft>
              <a:tabLst>
                <a:tab pos="6210935" algn="l"/>
              </a:tabLst>
            </a:pPr>
            <a:endParaRPr lang="fa-IR" sz="20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rtl="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  <a:tabLst>
                <a:tab pos="6210935" algn="l"/>
              </a:tabLst>
            </a:pPr>
            <a:endParaRPr lang="fa-IR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rtl="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  <a:tabLst>
                <a:tab pos="6210935" algn="l"/>
              </a:tabLst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 needs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(Life style behavior, Exercise, nutrition and compliance):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use of over-the-counter medications, predominantly nutritional supplements, reflecting high consciousness of fetal health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CDB64-DBF9-9903-0BF1-3971ACD99C6C}"/>
              </a:ext>
            </a:extLst>
          </p:cNvPr>
          <p:cNvSpPr txBox="1">
            <a:spLocks/>
          </p:cNvSpPr>
          <p:nvPr/>
        </p:nvSpPr>
        <p:spPr>
          <a:xfrm>
            <a:off x="1585692" y="0"/>
            <a:ext cx="6165344" cy="576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Mother’s need for supporting</a:t>
            </a:r>
          </a:p>
        </p:txBody>
      </p:sp>
    </p:spTree>
    <p:extLst>
      <p:ext uri="{BB962C8B-B14F-4D97-AF65-F5344CB8AC3E}">
        <p14:creationId xmlns:p14="http://schemas.microsoft.com/office/powerpoint/2010/main" val="2627539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B76BC-96E0-D1D9-E74B-6229BF0ECBFD}"/>
              </a:ext>
            </a:extLst>
          </p:cNvPr>
          <p:cNvSpPr txBox="1"/>
          <p:nvPr/>
        </p:nvSpPr>
        <p:spPr>
          <a:xfrm>
            <a:off x="1512606" y="530142"/>
            <a:ext cx="6423738" cy="5131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Personalized care that focuses on the patient’s experience of illness and health care. The Picker Institute introduced one of the most complete models of patient-centered care in which they divide patient-centered care into eight components: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 for patients’ preferences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co-ordination of care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comfort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support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and continuity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involvement of family and friends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care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information, communication, and education</a:t>
            </a:r>
            <a:endParaRPr lang="fa-IR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47A8A-CC75-976A-FC7B-43AE6448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44" y="3505563"/>
            <a:ext cx="4255656" cy="3352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16292D-8AEA-2BF0-A87C-35E52FB03B84}"/>
              </a:ext>
            </a:extLst>
          </p:cNvPr>
          <p:cNvSpPr txBox="1"/>
          <p:nvPr/>
        </p:nvSpPr>
        <p:spPr>
          <a:xfrm>
            <a:off x="1599638" y="0"/>
            <a:ext cx="233997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Patient-centered care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3A684-4076-C876-2E74-C76D81097C22}"/>
              </a:ext>
            </a:extLst>
          </p:cNvPr>
          <p:cNvSpPr txBox="1"/>
          <p:nvPr/>
        </p:nvSpPr>
        <p:spPr>
          <a:xfrm>
            <a:off x="7936344" y="184666"/>
            <a:ext cx="4257080" cy="146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fa-IR" kern="1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fa-IR" kern="1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بایستی بررسی کرد که در کدام حیطه نیاز به حمایت دارد و به صورت انفرادی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specialized)</a:t>
            </a:r>
            <a:r>
              <a:rPr lang="fa-IR" kern="1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همان حیطه، حمایت شود.</a:t>
            </a:r>
          </a:p>
        </p:txBody>
      </p:sp>
    </p:spTree>
    <p:extLst>
      <p:ext uri="{BB962C8B-B14F-4D97-AF65-F5344CB8AC3E}">
        <p14:creationId xmlns:p14="http://schemas.microsoft.com/office/powerpoint/2010/main" val="290166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E01C0-A1F3-68B0-C5E2-0EDD61B8B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6770" y="3050849"/>
            <a:ext cx="11115230" cy="21772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benefits can be expected because patients’ well-being is associated with their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care. </a:t>
            </a:r>
          </a:p>
          <a:p>
            <a:pPr>
              <a:buClrTx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Moreover, if full compliance with treatment can be achieved, a 15% increase in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pregnancy rates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the first steps of supporting till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full-term child birth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can be expected.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B55287-C821-66A5-E19A-8DCDCA91E86E}"/>
              </a:ext>
            </a:extLst>
          </p:cNvPr>
          <p:cNvSpPr txBox="1">
            <a:spLocks/>
          </p:cNvSpPr>
          <p:nvPr/>
        </p:nvSpPr>
        <p:spPr>
          <a:xfrm>
            <a:off x="1512606" y="564643"/>
            <a:ext cx="10679394" cy="2332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evidence presented in the 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ESHRE guideline 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shows that 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mother 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routine 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psychosocial care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can:</a:t>
            </a:r>
          </a:p>
          <a:p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reduce 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concerns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about medical procedures </a:t>
            </a:r>
          </a:p>
          <a:p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improve 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lifestyle outcomes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patient 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well-being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treatment.</a:t>
            </a:r>
          </a:p>
        </p:txBody>
      </p:sp>
    </p:spTree>
    <p:extLst>
      <p:ext uri="{BB962C8B-B14F-4D97-AF65-F5344CB8AC3E}">
        <p14:creationId xmlns:p14="http://schemas.microsoft.com/office/powerpoint/2010/main" val="336076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731FB-3A7E-8366-0EBD-BD85E682F39B}"/>
              </a:ext>
            </a:extLst>
          </p:cNvPr>
          <p:cNvSpPr txBox="1"/>
          <p:nvPr/>
        </p:nvSpPr>
        <p:spPr>
          <a:xfrm>
            <a:off x="1410056" y="1207411"/>
            <a:ext cx="10557353" cy="941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 rtl="1">
              <a:lnSpc>
                <a:spcPct val="115000"/>
              </a:lnSpc>
              <a:spcAft>
                <a:spcPts val="800"/>
              </a:spcAft>
            </a:pP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همچنین در صورتی که نوزاد زودتر از موعد متولد شود، حمایت خانواده و ارائه مراقبت خانواده محور توسط کلیه تیم درمان می تواند الگویی همه جانبه جهت مراقبت باشد.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E1CBE-205E-A560-B246-322C69599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07" y="3105810"/>
            <a:ext cx="3774393" cy="3752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9BE84-4D12-B11F-3956-9AEBD6B83DE4}"/>
              </a:ext>
            </a:extLst>
          </p:cNvPr>
          <p:cNvSpPr txBox="1"/>
          <p:nvPr/>
        </p:nvSpPr>
        <p:spPr>
          <a:xfrm>
            <a:off x="1597273" y="8864"/>
            <a:ext cx="2229438" cy="410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Family Centered Care:</a:t>
            </a:r>
            <a:endParaRPr lang="fa-I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2553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2E8AD-5459-0154-A0DA-5D8EE86CF5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thanks</a:t>
            </a:r>
          </a:p>
        </p:txBody>
      </p:sp>
    </p:spTree>
    <p:extLst>
      <p:ext uri="{BB962C8B-B14F-4D97-AF65-F5344CB8AC3E}">
        <p14:creationId xmlns:p14="http://schemas.microsoft.com/office/powerpoint/2010/main" val="367738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4324E-FCA2-FAA2-5A30-04181917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899" y="387363"/>
            <a:ext cx="1743318" cy="1276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FA37C-45AE-21AA-DA71-50A23195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00" y="1663891"/>
            <a:ext cx="10677099" cy="4136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066025-DD63-A8D1-086D-7C27711D1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625" y="5800299"/>
            <a:ext cx="4658375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6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8F40BA8-82FD-27FF-B061-73C6D09684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95718" y="3610000"/>
            <a:ext cx="9002907" cy="120209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65E69A-3287-D349-0FFB-39304E099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873" y="599549"/>
            <a:ext cx="7796127" cy="1009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8C98-A1AB-AFB2-4726-2FA5B8B2A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719" y="2895781"/>
            <a:ext cx="9002907" cy="7142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26FC2A-5FBE-9EA7-7DDA-79013ADE1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313" y="599549"/>
            <a:ext cx="2911560" cy="10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5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862DEE-4D9F-BDAA-452A-D1221C7D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48" y="1937000"/>
            <a:ext cx="8363694" cy="1295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2911C4-B6E8-8631-3765-AFEB5F81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229" y="175060"/>
            <a:ext cx="8233971" cy="1325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5796F-4EBB-BC4B-429B-5F039343E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843969"/>
            <a:ext cx="1905712" cy="437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FA7B09-971D-0F2D-ED4D-147B28DAA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242" y="1937001"/>
            <a:ext cx="1935757" cy="132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43E84-76CA-0EEC-42C9-3BADB78C5C4C}"/>
              </a:ext>
            </a:extLst>
          </p:cNvPr>
          <p:cNvSpPr txBox="1"/>
          <p:nvPr/>
        </p:nvSpPr>
        <p:spPr>
          <a:xfrm>
            <a:off x="2511188" y="5272545"/>
            <a:ext cx="9680811" cy="1469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IVF 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 لقاح مصنوعی برای اولین بار در دنیا در سال 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۱۹۷۸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انگلستان توسط دکتر 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"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رابرت ادواردز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"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انجام شد که جایزه نوبل فیزیولوژی و پزشکی را در سال 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۲۰۱۰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برای وی به ارمغان آورد.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لوئیزی براون، کودک حاصل از این لقاح در 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۲۵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ژوئیه 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۱۹۷۸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دنیا آمد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07F65-CC1C-E4FC-67A4-F60FC3E9A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764" y="3406535"/>
            <a:ext cx="1590064" cy="1400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DAA51F-4740-F9EB-4FCD-C1703F908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2828" y="3406535"/>
            <a:ext cx="9469171" cy="140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1887C3-2C78-4710-FE5A-03BAD88EFB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0" y="175060"/>
            <a:ext cx="2385799" cy="1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3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3C74E-71B4-4366-A307-30C02341E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4644" y="884542"/>
            <a:ext cx="2615014" cy="24017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Assisted reproductive Techniques(ART)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A5C8CC-646C-8C29-8E80-03A59BFF3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30" y="1095271"/>
            <a:ext cx="3176694" cy="134939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6CA13-CF01-D127-B53B-F568A8221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656747" y="936835"/>
            <a:ext cx="1254259" cy="232683"/>
          </a:xfrm>
        </p:spPr>
        <p:txBody>
          <a:bodyPr>
            <a:no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fertility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4C15B5A-D515-88F0-B84D-73647BA5E6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89" y="1124721"/>
            <a:ext cx="3253811" cy="1382149"/>
          </a:xfr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2DCEE131-96D2-7DFF-FCEA-59488A97B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07" y="2689773"/>
            <a:ext cx="3200887" cy="1359668"/>
          </a:xfrm>
          <a:prstGeom prst="rect">
            <a:avLst/>
          </a:prstGeom>
        </p:spPr>
      </p:pic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8C32C5AE-31D9-98BD-B53C-435B07E02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5" y="2731086"/>
            <a:ext cx="3200887" cy="13596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53684D-A7DA-E406-AB3B-2EA57CF3C71C}"/>
              </a:ext>
            </a:extLst>
          </p:cNvPr>
          <p:cNvSpPr txBox="1"/>
          <p:nvPr/>
        </p:nvSpPr>
        <p:spPr>
          <a:xfrm>
            <a:off x="4469094" y="4273657"/>
            <a:ext cx="34100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900" b="1" dirty="0">
                <a:cs typeface="B Nazanin" panose="00000400000000000000" pitchFamily="2" charset="-78"/>
              </a:rPr>
              <a:t>بسته به روشی که برای لقاح استفاده می شود دو نوع </a:t>
            </a:r>
            <a:r>
              <a:rPr lang="en-US" sz="900" b="1" dirty="0">
                <a:cs typeface="B Nazanin" panose="00000400000000000000" pitchFamily="2" charset="-78"/>
              </a:rPr>
              <a:t>IVF </a:t>
            </a:r>
            <a:r>
              <a:rPr lang="fa-IR" sz="900" b="1" dirty="0">
                <a:cs typeface="B Nazanin" panose="00000400000000000000" pitchFamily="2" charset="-78"/>
              </a:rPr>
              <a:t>وجود دارد(مرحله4):</a:t>
            </a:r>
            <a:endParaRPr lang="en-US" sz="900" b="1" dirty="0">
              <a:cs typeface="B Nazanin" panose="000004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ABA6BB-B3BC-A18B-D6FA-F4ABB14C9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6" y="4504489"/>
            <a:ext cx="3331108" cy="14149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EF4BCA-5415-D634-ED69-1504B1A1CCD2}"/>
              </a:ext>
            </a:extLst>
          </p:cNvPr>
          <p:cNvSpPr txBox="1"/>
          <p:nvPr/>
        </p:nvSpPr>
        <p:spPr>
          <a:xfrm>
            <a:off x="5686194" y="5788668"/>
            <a:ext cx="21929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 Cytoplasmic Sperm Injection</a:t>
            </a:r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BA1242-40FE-0271-FF5C-FD2D61FC4870}"/>
              </a:ext>
            </a:extLst>
          </p:cNvPr>
          <p:cNvSpPr txBox="1"/>
          <p:nvPr/>
        </p:nvSpPr>
        <p:spPr>
          <a:xfrm>
            <a:off x="1723517" y="2465125"/>
            <a:ext cx="2300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 Uterine Insemination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(IUI)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F0584-3D74-3DD0-F270-480BF5F06A8D}"/>
              </a:ext>
            </a:extLst>
          </p:cNvPr>
          <p:cNvSpPr txBox="1"/>
          <p:nvPr/>
        </p:nvSpPr>
        <p:spPr>
          <a:xfrm>
            <a:off x="4918707" y="2480514"/>
            <a:ext cx="17819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 Fertilization(IVF)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6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D0FBF-561B-7E6C-F563-29E13D3C6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4908" y="2362383"/>
            <a:ext cx="6678842" cy="823912"/>
          </a:xfrm>
        </p:spPr>
        <p:txBody>
          <a:bodyPr/>
          <a:lstStyle/>
          <a:p>
            <a:r>
              <a:rPr lang="en-US" b="1" dirty="0"/>
              <a:t>National ART Surveillance System (NASS)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76CC2E-11EB-1C52-A0B2-A56771467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25" y="0"/>
            <a:ext cx="8233971" cy="1325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E078EB-FC6E-554D-C2B1-23C35B0C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621" y="763500"/>
            <a:ext cx="2099789" cy="4377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F6D709-0A64-7452-BF71-2FA7A85F9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87" y="3186295"/>
            <a:ext cx="2966113" cy="2019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014C08-E866-5515-E052-9437169B4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73" y="3210020"/>
            <a:ext cx="8147714" cy="20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4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DE7E1-760E-B64A-C29A-05576464A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0260" y="5618093"/>
            <a:ext cx="8233972" cy="12784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United States, the percentage of infants born with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birthweight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 preterm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remained higher among ART-conceived infants (18.3% and 26.1%, respectively) than among all infants (8.3% and 10.0%, respectively).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0FBD0-3045-ACFC-1AE8-AE131C989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73591" y="1325563"/>
            <a:ext cx="6375960" cy="1827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Obstetric risks to the mothers from an ART pregnancy include:</a:t>
            </a:r>
          </a:p>
          <a:p>
            <a:pPr>
              <a:buClrTx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higher rates of caesarean delivery </a:t>
            </a:r>
          </a:p>
          <a:p>
            <a:pPr>
              <a:buClrTx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hemorrhage</a:t>
            </a:r>
          </a:p>
          <a:p>
            <a:pPr>
              <a:buClrTx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pregnancy-related hypertension </a:t>
            </a:r>
          </a:p>
          <a:p>
            <a:pPr>
              <a:buClrTx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gestational diabetes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60C4EA-E45C-5896-268B-E1E7E68C9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32" y="5618093"/>
            <a:ext cx="2197768" cy="12399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99468F-E89A-D26A-AB38-A547EA9C3C10}"/>
              </a:ext>
            </a:extLst>
          </p:cNvPr>
          <p:cNvSpPr txBox="1"/>
          <p:nvPr/>
        </p:nvSpPr>
        <p:spPr>
          <a:xfrm>
            <a:off x="1539410" y="3325588"/>
            <a:ext cx="34577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 to the infants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preterm birth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birthweight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defects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for gestational age (SGA)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D4EDD-9F5C-DFCF-AEB4-EB3E0EA79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591" y="0"/>
            <a:ext cx="8233971" cy="1325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32E630-6E6E-F32D-1FE4-965BD2734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361" y="715411"/>
            <a:ext cx="2142699" cy="4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8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7C7A20-318B-BBD3-7E3B-061D5B5FD4BA}"/>
              </a:ext>
            </a:extLst>
          </p:cNvPr>
          <p:cNvSpPr txBox="1"/>
          <p:nvPr/>
        </p:nvSpPr>
        <p:spPr>
          <a:xfrm>
            <a:off x="1528548" y="450918"/>
            <a:ext cx="10663451" cy="3475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یک بارداری که به روش طبیعی صورت می گیرد، مادر برای پذیرش جایگاه جدید خود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(motherhood) </a:t>
            </a:r>
            <a:endParaRPr lang="fa-IR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آماده می شود. در صورتیکه مادر به دلایلی نمی تواند این بارداری طبیعی را تجربه کند و از روشهای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Assisted Reproductive Techniques (ART)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کمک گرفته می شود، نیازمند تطابق مادر با این شرایط جدید است.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15000"/>
              </a:lnSpc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15000"/>
              </a:lnSpc>
              <a:spcAft>
                <a:spcPts val="800"/>
              </a:spcAft>
            </a:pP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نگرش غیرطبیعی بودن بارداری به روش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</a:t>
            </a: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باعث احساس شک و تردید مادر می شود؛ چه بسا مادر در زمان مراجعه برای شروع درمان، ممکن است از انتخاب این روش برای بارداری صرف نظر کند.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A5A91-0735-08C6-4BA7-6B25EB932ED5}"/>
              </a:ext>
            </a:extLst>
          </p:cNvPr>
          <p:cNvSpPr txBox="1"/>
          <p:nvPr/>
        </p:nvSpPr>
        <p:spPr>
          <a:xfrm>
            <a:off x="1897039" y="4834979"/>
            <a:ext cx="10294961" cy="1469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 rtl="1">
              <a:lnSpc>
                <a:spcPct val="115000"/>
              </a:lnSpc>
              <a:spcAft>
                <a:spcPts val="800"/>
              </a:spcAft>
            </a:pP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همچنین زمانیکه بارداری رخ می دهد، مادر ممکن است استرس، افسردگی، اضطراب و نگرانی درخصوص غیرعادی بودن جنین، عدم حفظ بارداری و خاتمه آن یا تولد زودتر از موعد نوزادش را تجربه کند.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15000"/>
              </a:lnSpc>
              <a:spcAft>
                <a:spcPts val="800"/>
              </a:spcAft>
            </a:pPr>
            <a:r>
              <a:rPr lang="fa-I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تجربیات می تواند بر رشد نقش مادری و دلبستگی به نوزاد نیز تاثیر بگذارد.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96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747</TotalTime>
  <Words>1338</Words>
  <Application>Microsoft Office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 Nazanin</vt:lpstr>
      <vt:lpstr>B Titr</vt:lpstr>
      <vt:lpstr>Calibri</vt:lpstr>
      <vt:lpstr>Corbel</vt:lpstr>
      <vt:lpstr>IranNastaliq</vt:lpstr>
      <vt:lpstr>Symbol</vt:lpstr>
      <vt:lpstr>Times New Roman</vt:lpstr>
      <vt:lpstr>Parallax</vt:lpstr>
      <vt:lpstr>PowerPoint Presentation</vt:lpstr>
      <vt:lpstr>حمایت مادر در بارداریهای ART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mother in ART</vt:lpstr>
      <vt:lpstr>در حمایت مادر در ART بایستی دو اصل مورد توجه قرار گیرد:</vt:lpstr>
      <vt:lpstr>PowerPoint Presentation</vt:lpstr>
      <vt:lpstr>PowerPoint Presentation</vt:lpstr>
      <vt:lpstr>PowerPoint Presentation</vt:lpstr>
      <vt:lpstr>PowerPoint Presentation</vt:lpstr>
      <vt:lpstr>Tools to detect the needs of mother:</vt:lpstr>
      <vt:lpstr>Mother’s need for supporting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زهرا اسکندری</dc:creator>
  <cp:lastModifiedBy>زهرا اسکندری</cp:lastModifiedBy>
  <cp:revision>426</cp:revision>
  <dcterms:created xsi:type="dcterms:W3CDTF">2025-11-17T06:27:45Z</dcterms:created>
  <dcterms:modified xsi:type="dcterms:W3CDTF">2025-11-19T07:19:42Z</dcterms:modified>
</cp:coreProperties>
</file>