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301" r:id="rId4"/>
    <p:sldId id="302" r:id="rId5"/>
    <p:sldId id="310" r:id="rId6"/>
    <p:sldId id="303" r:id="rId7"/>
    <p:sldId id="304" r:id="rId8"/>
    <p:sldId id="305" r:id="rId9"/>
    <p:sldId id="306" r:id="rId10"/>
    <p:sldId id="307" r:id="rId11"/>
    <p:sldId id="299" r:id="rId12"/>
    <p:sldId id="308" r:id="rId13"/>
    <p:sldId id="269" r:id="rId14"/>
    <p:sldId id="270" r:id="rId15"/>
    <p:sldId id="309" r:id="rId16"/>
    <p:sldId id="312" r:id="rId17"/>
    <p:sldId id="313" r:id="rId18"/>
    <p:sldId id="311" r:id="rId19"/>
    <p:sldId id="314" r:id="rId20"/>
    <p:sldId id="316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1449" autoAdjust="0"/>
  </p:normalViewPr>
  <p:slideViewPr>
    <p:cSldViewPr snapToGrid="0">
      <p:cViewPr>
        <p:scale>
          <a:sx n="72" d="100"/>
          <a:sy n="72" d="100"/>
        </p:scale>
        <p:origin x="549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03FD8-8514-4A6A-AC42-C2D19E98677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54F33-2872-4DC9-A974-CD6568D52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54F33-2872-4DC9-A974-CD6568D525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2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54E6-A667-AB2B-C56A-AC6DE5B1F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3AB92-67B7-E1DC-D21B-8F097CC0E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B93C-FD07-855B-5E36-200669AE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B7D0-D880-4FB2-A8E9-D570F0BEC401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4E18-6C77-6ED5-10A4-78A06535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BEC28-C856-060E-CEB0-235A2151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33CE-63E6-89B3-2241-0B470375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445A1-59B9-5A03-8323-7DF3678EA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02A14-1513-1488-FDF2-6641945E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5563-C97C-41D5-83CC-790994655C46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202C7-7A6E-7C99-56AB-9DF15CDF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0EFE0-6324-B0E4-0E60-7F481A16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2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7C769-2EC2-D81E-234F-FB319488A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45E67-78B1-5B36-E2D9-F43554739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A13B3-F148-CE0B-B96B-65A9E568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89902-6075-43C2-BBCC-4DB8144F6E58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A2BB6-B9A4-B9DF-9F09-41C5DDD4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CEBF8-705D-4F45-7184-8F2D44F9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8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815F-6500-88C2-A4FB-55180F2F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8EAC-660E-B253-38FF-FA5285662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0335-BF32-8FBB-C5AC-9CF77A0C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E264-8DB4-4B33-AE68-592888845E5A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CC756-8256-2DB6-BBA5-A5537205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82DD-CC26-037D-428E-DD594419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A562-75CE-1FC7-0462-5CBC58F6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FE8DA-33CE-AEA2-A2D0-DA8EE4B63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FD199-D74B-C8AE-A770-940F7306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1465-7F40-47AF-A25E-4069FE1AF55E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8975B-A13B-C6C5-26F5-A38FC5CB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780C-E24A-55FD-FF22-32062FC8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8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D1B8-A469-9C69-65DB-152742F0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82FBF-AA8A-8C81-1220-6103A0645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D1888-297B-D0B2-D413-A5DB9DC36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85373-A18D-7BC5-A77F-443E326F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53B7-A45F-4960-A55B-F8F3CACE86D3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02D4E-BC91-B425-99A7-D2D6AE90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646AB-9A15-A7FA-C4A3-0387599B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7035-4B33-0044-CA2A-09F57B68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F7955-CD1C-4F59-A01F-DA201E3ED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41CAF-4CEB-6F89-781B-57BC1D406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BC16E-2CA0-0E05-E7BF-1F553F7EC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C5282-6E08-E43B-391C-A37C98E9A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F75029-9C6A-1D0A-68DB-7C34D317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27AF5-8313-4E62-A7E8-CB07993B1261}" type="datetime1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06FC7-887D-E4A3-4820-D4F61A46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CCD1F-F140-F9C1-C203-AF1D4001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317E-CFA5-91A2-AB6D-69295750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25D9B-B8FC-BE9D-ED5B-7906F42C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68FA-43AC-4AB5-AB20-FB37A90F3618}" type="datetime1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A9949-A9F8-8A49-B40A-6E3DBFDC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1ECA3-A423-680B-DADD-6BE02DC7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4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6C0DC-855D-5283-2FA6-4D48B92A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4C5D6-E382-4606-92F1-225C905024BB}" type="datetime1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1F442-2D47-0AD0-71CB-6AADB957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441C-3BB0-EE17-1777-1621513B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B3C1-6A0D-533E-3BC8-484B66012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B594F-5DB1-C605-9C3D-B6E00470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38CC4-79A5-BE31-0238-2708ED21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4E32-88F2-A12F-2878-A770EB69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A516-84D2-4CF2-B0F3-14967B5B2411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11ACC-EEE4-161C-E6DC-CE45FC7A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69904-AB50-3660-9941-CD337A4E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0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EA65-9963-62EE-FAC2-75F60BE1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FA788-D62C-0CEB-8FB9-C1710A6EF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31317-13AD-787F-0BA0-3964C1C5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0CFB-794C-F42F-3A0B-7BCF34CE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46284-480A-41C6-AC9A-450DCC051E68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7EDE-F180-F744-9912-1B6423C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D79C2-6B4D-8802-3DE0-1C182EDF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71887-EE37-8128-DD2A-6F70B243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C5182-2C25-F89C-9666-DB560F72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079FB-BCFF-BB20-EAB4-908181B18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4767-B039-4EE2-AD40-6BCD580EFFE7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88EB5-54F2-C3A5-641B-540ADCB26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DD1DF-65D8-88DF-CBF2-C69B93A5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3A991-06E9-4FE3-9503-FA9A2FF0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0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0AAFB-21EE-66A3-63DD-FEBB91E0B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8112"/>
            <a:ext cx="9144000" cy="2387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cs typeface="B Titr" panose="00000700000000000000" pitchFamily="2" charset="-78"/>
              </a:rPr>
              <a:t>مداخلات مراقبت تکاملی </a:t>
            </a:r>
            <a:br>
              <a:rPr lang="en-GB" dirty="0"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زود هنگام در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r>
              <a:rPr lang="en-GB" dirty="0">
                <a:cs typeface="B Titr" panose="00000700000000000000" pitchFamily="2" charset="-78"/>
              </a:rPr>
              <a:t>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EC377-6499-FCCF-C943-9E225F19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802" y="5118808"/>
            <a:ext cx="9144000" cy="1469571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نجمه آجودانیان </a:t>
            </a:r>
          </a:p>
          <a:p>
            <a:r>
              <a:rPr lang="fa-IR" dirty="0">
                <a:cs typeface="B Titr" panose="00000700000000000000" pitchFamily="2" charset="-78"/>
              </a:rPr>
              <a:t>هیئت علمی دانشگاه علوم پزشکی اصفهان 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E0352-B683-EC34-B177-41166CC1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</a:t>
            </a:fld>
            <a:endParaRPr lang="en-US"/>
          </a:p>
        </p:txBody>
      </p:sp>
      <p:pic>
        <p:nvPicPr>
          <p:cNvPr id="1028" name="Picture 4" descr="Observer">
            <a:extLst>
              <a:ext uri="{FF2B5EF4-FFF2-40B4-BE49-F238E27FC236}">
                <a16:creationId xmlns:a16="http://schemas.microsoft.com/office/drawing/2014/main" id="{BA68EA93-4792-19FA-710D-F4E0A563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4" y="269621"/>
            <a:ext cx="3034027" cy="27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690D80FF-A0ED-A03B-A706-68CCB186CC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7970991-5345-BF31-BE06-16D768A100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1C8271A-2C22-0B1C-9CED-DD4B5FB3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02" y="416493"/>
            <a:ext cx="3381783" cy="22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1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8AC2F-436C-1C23-550B-2DB9E2019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E035-7155-6A44-EB5C-06E28515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01" y="185613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rtl="1"/>
            <a:br>
              <a:rPr lang="en-US" sz="4000" dirty="0">
                <a:cs typeface="B Titr" panose="00000700000000000000" pitchFamily="2" charset="-78"/>
              </a:rPr>
            </a:br>
            <a:r>
              <a:rPr lang="en-US" sz="4000" dirty="0" err="1">
                <a:cs typeface="B Titr" panose="00000700000000000000" pitchFamily="2" charset="-78"/>
              </a:rPr>
              <a:t>رطوبت‌دهنده‌های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گرم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با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لوله‌های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دارای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سیم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حرارتی</a:t>
            </a:r>
            <a:br>
              <a:rPr lang="en-GB" b="1" dirty="0"/>
            </a:b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F9603-BA1E-C69E-8B6E-34B94D974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استاندارد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مراقبت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طی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سال‌های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اخیر</a:t>
            </a: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تکنولوژی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سیم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گرم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حفظ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کافی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سطح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راه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هوایی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نوزاد</a:t>
            </a: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تغییرات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ایمنی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به‌منظور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جلوگیری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افزایش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آسیب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راه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هوایی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r>
              <a:rPr lang="en-GB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تنظیمات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ونتیلاسیون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تهاجمی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: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۳۷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درجه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سانتی‌گراد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۴۴ 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تنظیمات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روش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غیرتهاجمی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: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 ۳۱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۳۲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درجه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سانتی‌گراد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۱۸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۳۲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صورت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ایجاد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قطرات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آب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(Rainout)،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تنظیم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موقعیت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حسگر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پارامترها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ضروری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</a:t>
            </a:r>
            <a:r>
              <a:rPr lang="en-US" dirty="0"/>
              <a:t>.</a:t>
            </a:r>
            <a:endParaRPr lang="en-GB" dirty="0"/>
          </a:p>
          <a:p>
            <a:pPr lvl="0" algn="r" rtl="1">
              <a:lnSpc>
                <a:spcPct val="150000"/>
              </a:lnSpc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4080F-10E7-5DB4-1382-54451D7C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1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9F638-1788-4B67-2537-060C5A2EB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9162"/>
            <a:ext cx="7315200" cy="50196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50826-0844-D8D7-1070-405D72DF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C871-C04E-4B04-823F-24B114A8F4B8}" type="datetime1">
              <a:rPr lang="en-US" smtClean="0"/>
              <a:t>11/19/2025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57176-5353-D2EA-D58E-0F4ECC95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52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BF4A-2120-5E27-74F8-51B1F43BC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FF85-52AD-77DA-51E1-171C75E8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dirty="0" err="1">
                <a:cs typeface="B Titr" panose="00000700000000000000" pitchFamily="2" charset="-78"/>
              </a:rPr>
              <a:t>رطوبت‌دهی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راه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هوایی</a:t>
            </a:r>
            <a:br>
              <a:rPr lang="en-GB" b="1" dirty="0"/>
            </a:b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F276-899A-E603-2372-9EC17867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بخش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حیاتی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مراقبت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تنفسی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بررسی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منظم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سطح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آب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تنظیم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دقیق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روشن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بودن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دستگاه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رطوبت‌دهنده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به‌عنوان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اولین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مرحله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تنظیم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تجهیزات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اجتناب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هرگونه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حمایت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تنفسی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بدون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مناسب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خصوصاً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نوزادان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نارس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E71A4-0BB1-8D6D-2223-D256D650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6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E70E-7957-AD05-78E4-54268008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Positioning and Containment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9C282-C550-0A2C-50FC-19524CAD0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Many NICUs have moved to </a:t>
            </a:r>
            <a:r>
              <a:rPr lang="en-US" dirty="0">
                <a:solidFill>
                  <a:srgbClr val="FF0000"/>
                </a:solidFill>
              </a:rPr>
              <a:t>cue-based care</a:t>
            </a:r>
            <a:r>
              <a:rPr lang="en-US" dirty="0"/>
              <a:t>, providing routine care only during times when the infant is awake. Supporting the infant’s body position can also reduce the stressful effects of procedures and other interventions.</a:t>
            </a:r>
          </a:p>
          <a:p>
            <a:pPr algn="just"/>
            <a:r>
              <a:rPr lang="en-US" dirty="0"/>
              <a:t>Swaddling, rolls, and the use of other containment techniques have been shown to improve physiologic and behavioral organization during weighing, suctioning, and heel sticks and provide pain relief.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40984-0072-6B6A-938B-636F53D6B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21" y="4702629"/>
            <a:ext cx="3463662" cy="21553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0745-35E8-4945-E225-4DCB7922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3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DEF2-5D77-38D1-7705-69956315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Positioning and Containment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AE65A-2175-1589-6731-16D874AAA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31" y="1824854"/>
            <a:ext cx="5704715" cy="39425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7D901-C725-395E-0E9D-CC380C1E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1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5D6A-D38C-FCBA-41DA-E5883739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020-5C1E-ACD8-31A0-E64FA180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dirty="0" err="1">
                <a:cs typeface="B Titr" panose="00000700000000000000" pitchFamily="2" charset="-78"/>
              </a:rPr>
              <a:t>خلاصه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B9E27-FE89-EFAA-75B6-AB64CC924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حمایت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تنفسی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صرفاً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یکی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بخش‌های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مراقبت‌های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ضروری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نوزاد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بیمار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جنبه‌های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متعدد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مراقبت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حمایتی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وضعیت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کلی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نتیجه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نهایی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تأثیرگذارند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بازنگری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مداوم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پروتکل‌ها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اجرای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پروژه‌های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بهبود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کیفیت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اهمیت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بالایی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برخوردار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</a:t>
            </a:r>
            <a:r>
              <a:rPr lang="en-US" dirty="0"/>
              <a:t>.</a:t>
            </a:r>
            <a:endParaRPr lang="en-GB" dirty="0"/>
          </a:p>
          <a:p>
            <a:pPr lvl="0" algn="r" rtl="1">
              <a:lnSpc>
                <a:spcPct val="150000"/>
              </a:lnSpc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2D72B-CB3E-442B-82FC-25D3F38C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0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75C0B-E5CC-C6A6-CFC6-3AE0E0BD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E733-0EC8-7AFD-D1CE-56A2F56F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ar-SA" sz="4000" dirty="0">
                <a:cs typeface="B Titr" panose="00000700000000000000" pitchFamily="2" charset="-78"/>
              </a:rPr>
              <a:t>مداخلات کلیدی مراقبت تکاملی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F09A7-2D60-0A67-E25A-EB3950C0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شامل یک مجموعه به هم پیوسته از اقدامات است که در چهار حوزه اصلی قابل دسته‌بندی هستند</a:t>
            </a:r>
            <a:r>
              <a:rPr lang="en-GB" sz="2400" dirty="0">
                <a:latin typeface="+mj-lt"/>
                <a:ea typeface="+mj-ea"/>
                <a:cs typeface="B Titr" panose="00000700000000000000" pitchFamily="2" charset="-78"/>
              </a:rPr>
              <a:t>: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مدیریت محیطی</a:t>
            </a: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حمایت از وضعیت‌دهی</a:t>
            </a: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و مراقبت آغوشی </a:t>
            </a: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مدیریت درد و استرس</a:t>
            </a: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400" dirty="0">
                <a:latin typeface="+mj-lt"/>
                <a:ea typeface="+mj-ea"/>
                <a:cs typeface="B Titr" panose="00000700000000000000" pitchFamily="2" charset="-78"/>
              </a:rPr>
              <a:t>حمایت از تغذیه و رشد</a:t>
            </a: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BD1E7-749B-566E-B5FB-94946F50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6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9C998-1D75-76FC-805A-4704A8AC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99D6-ECFB-8F3F-CAA3-FFA71140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Titr" panose="00000700000000000000" pitchFamily="2" charset="-78"/>
              </a:rPr>
              <a:t> </a:t>
            </a:r>
            <a:r>
              <a:rPr lang="ar-SA" sz="4000" dirty="0">
                <a:cs typeface="B Titr" panose="00000700000000000000" pitchFamily="2" charset="-78"/>
              </a:rPr>
              <a:t>مدیریت محیطی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731A9-44DC-31CA-03BC-80A8D8AB2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50567-E6D9-7071-D29C-F4BC85DA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5F305-8C04-8014-778A-1F75E6622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47" r="-1239" b="38077"/>
          <a:stretch>
            <a:fillRect/>
          </a:stretch>
        </p:blipFill>
        <p:spPr>
          <a:xfrm>
            <a:off x="266831" y="1767092"/>
            <a:ext cx="3317842" cy="185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345A2-2DCA-480B-BA27-90465799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1" y="3829369"/>
            <a:ext cx="3843073" cy="2291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7C6F2-F8DF-A532-56DD-BE2390F8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43" y="1751271"/>
            <a:ext cx="4447066" cy="2628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9C92F-5346-999A-256F-057FA8FBC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5" y="3947398"/>
            <a:ext cx="3691826" cy="24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AA33E-0E35-C924-F933-4E189C9F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8A65-43F1-DED1-DA9A-B5B6CD8C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ar-SA" dirty="0">
                <a:cs typeface="B Titr" panose="00000700000000000000" pitchFamily="2" charset="-78"/>
              </a:rPr>
              <a:t>مدیریت درد و استرس</a:t>
            </a:r>
            <a:br>
              <a:rPr lang="en-GB" b="1" dirty="0"/>
            </a:b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90817-43CC-AE82-A75E-8395C69C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۲۰۲۵۰۶۱۶_۱۸۴۲۳۹">
            <a:hlinkClick r:id="" action="ppaction://media"/>
            <a:extLst>
              <a:ext uri="{FF2B5EF4-FFF2-40B4-BE49-F238E27FC236}">
                <a16:creationId xmlns:a16="http://schemas.microsoft.com/office/drawing/2014/main" id="{AE05628C-3FD4-8947-5BE4-73E772578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715014"/>
            <a:ext cx="3509407" cy="3353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07223-F814-4719-95F4-B3CB0D90A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33947" r="10106" b="23852"/>
          <a:stretch>
            <a:fillRect/>
          </a:stretch>
        </p:blipFill>
        <p:spPr>
          <a:xfrm>
            <a:off x="7483494" y="2430019"/>
            <a:ext cx="4325169" cy="2894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6BE586-9BEA-73BC-D1DD-9730411FF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5073" r="8873" b="12555"/>
          <a:stretch>
            <a:fillRect/>
          </a:stretch>
        </p:blipFill>
        <p:spPr>
          <a:xfrm>
            <a:off x="4532369" y="1777845"/>
            <a:ext cx="2366170" cy="293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1C47B-CF90-F8C3-C057-F6420338E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69" y="4928426"/>
            <a:ext cx="2522558" cy="15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239F-325D-808B-615F-C8674580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AEA54-8743-F1E1-FDE9-90046FCE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 algn="ctr" rtl="1">
              <a:lnSpc>
                <a:spcPct val="150000"/>
              </a:lnSpc>
            </a:pPr>
            <a:r>
              <a:rPr lang="ar-SA" sz="4000" dirty="0">
                <a:cs typeface="B Titr" panose="00000700000000000000" pitchFamily="2" charset="-78"/>
              </a:rPr>
              <a:t>حمایت از وضعیت‌دهی</a:t>
            </a:r>
            <a:r>
              <a:rPr lang="fa-IR" sz="4000" dirty="0">
                <a:cs typeface="B Titr" panose="00000700000000000000" pitchFamily="2" charset="-78"/>
              </a:rPr>
              <a:t> </a:t>
            </a:r>
            <a:r>
              <a:rPr lang="ar-SA" sz="4000" dirty="0">
                <a:cs typeface="B Titr" panose="00000700000000000000" pitchFamily="2" charset="-78"/>
              </a:rPr>
              <a:t>و مراقبت آغوشی </a:t>
            </a:r>
            <a:endParaRPr lang="fa-IR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C0DF4-665A-3FCA-6111-C3AB7B12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6414E-1FBE-5339-284F-B7FFF4F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F0867-3A92-84AA-00FD-9083A462B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46" y="1973813"/>
            <a:ext cx="3463662" cy="2155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5A9730-E485-ED30-AFD6-80DA4596F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48" y="3830051"/>
            <a:ext cx="2030220" cy="25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B35F-D5A9-301C-2709-F226739E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88" y="236100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ar-SA" dirty="0">
                <a:solidFill>
                  <a:srgbClr val="DC0000"/>
                </a:solidFill>
                <a:cs typeface="B Titr" panose="00000700000000000000" pitchFamily="2" charset="-78"/>
              </a:rPr>
              <a:t>مراقبت تکاملی زود هنگام</a:t>
            </a:r>
            <a:endParaRPr lang="en-US" dirty="0">
              <a:solidFill>
                <a:srgbClr val="DC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D8C08-D517-2B34-7474-4937C62F8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algn="just" rtl="1">
              <a:lnSpc>
                <a:spcPct val="150000"/>
              </a:lnSpc>
            </a:pPr>
            <a:r>
              <a:rPr lang="ar-SA" sz="5700" dirty="0">
                <a:latin typeface="+mj-lt"/>
                <a:ea typeface="+mj-ea"/>
                <a:cs typeface="B Titr" panose="00000700000000000000" pitchFamily="2" charset="-78"/>
              </a:rPr>
              <a:t>نوزادان نارس بستری در بخش مراقبت‌های ویژه نوزادان</a:t>
            </a:r>
            <a:r>
              <a:rPr lang="en-GB" sz="5700" dirty="0">
                <a:latin typeface="+mj-lt"/>
                <a:ea typeface="+mj-ea"/>
                <a:cs typeface="B Titr" panose="00000700000000000000" pitchFamily="2" charset="-78"/>
              </a:rPr>
              <a:t> (NICU) </a:t>
            </a:r>
            <a:r>
              <a:rPr lang="ar-SA" sz="5700" dirty="0">
                <a:latin typeface="+mj-lt"/>
                <a:ea typeface="+mj-ea"/>
                <a:cs typeface="B Titr" panose="00000700000000000000" pitchFamily="2" charset="-78"/>
              </a:rPr>
              <a:t>در معرض طیف وسیعی از محرکات استرس‌زای محیطی (مانند صدا، نور و درد) قرار دارند </a:t>
            </a:r>
            <a:endParaRPr lang="fa-IR" sz="57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dirty="0">
              <a:cs typeface="B Titr" panose="000007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5800" dirty="0">
                <a:latin typeface="+mj-lt"/>
                <a:ea typeface="+mj-ea"/>
                <a:cs typeface="B Titr" panose="00000700000000000000" pitchFamily="2" charset="-78"/>
              </a:rPr>
              <a:t>تأثیرات منفی و ماندگاری بر تکامل عصبی</a:t>
            </a:r>
            <a:r>
              <a:rPr lang="fa-IR" sz="5800" dirty="0">
                <a:latin typeface="+mj-lt"/>
                <a:ea typeface="+mj-ea"/>
                <a:cs typeface="B Titr" panose="00000700000000000000" pitchFamily="2" charset="-78"/>
              </a:rPr>
              <a:t> نوراد </a:t>
            </a:r>
            <a:endParaRPr lang="en-GB" sz="58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58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5800" dirty="0">
                <a:latin typeface="+mj-lt"/>
                <a:ea typeface="+mj-ea"/>
                <a:cs typeface="B Titr" panose="00000700000000000000" pitchFamily="2" charset="-78"/>
              </a:rPr>
              <a:t>مراقبت تکاملی زود هنگام</a:t>
            </a:r>
            <a:r>
              <a:rPr lang="en-GB" sz="58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ar-SA" sz="5800" dirty="0">
                <a:latin typeface="+mj-lt"/>
                <a:ea typeface="+mj-ea"/>
                <a:cs typeface="B Titr" panose="00000700000000000000" pitchFamily="2" charset="-78"/>
              </a:rPr>
              <a:t>یک پارادایم مراقبتی مبتنی بر شواهد است که با هدف به حداقل رساندن این استرس‌ها و حمایت از رشد بهینه سیستم عصبی نوزاد طراحی شده است. </a:t>
            </a:r>
            <a:endParaRPr lang="en-US" sz="58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1D640-00DA-B1EF-2153-26E190F4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7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EBA80-84C9-3200-7166-859F472D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BCEB-440F-877D-C50A-5828B62E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ar-SA" sz="4000" dirty="0">
                <a:cs typeface="B Titr" panose="00000700000000000000" pitchFamily="2" charset="-78"/>
              </a:rPr>
              <a:t>حمایت از تغذیه و رشد</a:t>
            </a:r>
            <a:endParaRPr lang="fa-IR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BAA5-5A50-00B0-3727-DB18B3F1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14E5D-1190-430E-C036-CDB39C66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54E967-BD1D-26B7-6534-CDB40BA22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2" r="2797" b="37587"/>
          <a:stretch>
            <a:fillRect/>
          </a:stretch>
        </p:blipFill>
        <p:spPr>
          <a:xfrm>
            <a:off x="3581401" y="4712245"/>
            <a:ext cx="3076696" cy="1750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F2489-7081-1EBD-3A0B-A78F2F66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7" y="1862217"/>
            <a:ext cx="4433868" cy="254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B06CE-B163-0AC1-C794-5F73D692F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3" y="1753798"/>
            <a:ext cx="1992086" cy="35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6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D3D09-7674-E12A-6C30-C9943F572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1" y="857250"/>
            <a:ext cx="6858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88599-C497-B3F8-3C1F-039E6615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5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A59D6-09B5-DD8E-7775-3FDF099DF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9ACA-9C6D-AE36-3C9A-19839F75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88" y="236100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sz="4000" dirty="0" err="1">
                <a:cs typeface="B Titr" panose="00000700000000000000" pitchFamily="2" charset="-78"/>
              </a:rPr>
              <a:t>مراقبت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حمایتی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از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نوزاد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تحت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تهویه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مکانیکی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B889-DDD5-BFB2-169D-9DEA7086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17" y="1561662"/>
            <a:ext cx="10944283" cy="5060237"/>
          </a:xfrm>
        </p:spPr>
        <p:txBody>
          <a:bodyPr>
            <a:normAutofit fontScale="85000" lnSpcReduction="10000"/>
          </a:bodyPr>
          <a:lstStyle/>
          <a:p>
            <a:pPr marL="0" lvl="0" indent="0" algn="r" rtl="1">
              <a:lnSpc>
                <a:spcPct val="170000"/>
              </a:lnSpc>
              <a:buNone/>
            </a:pPr>
            <a:r>
              <a:rPr lang="en-US" dirty="0">
                <a:cs typeface="B Titr" panose="00000700000000000000" pitchFamily="2" charset="-78"/>
              </a:rPr>
              <a:t>• </a:t>
            </a:r>
            <a:r>
              <a:rPr lang="en-US" dirty="0" err="1">
                <a:cs typeface="B Titr" panose="00000700000000000000" pitchFamily="2" charset="-78"/>
              </a:rPr>
              <a:t>نیاز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تهویه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مکانیکی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معمولاً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در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بدحال‌ترین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نوزادان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دیده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می‌شود</a:t>
            </a:r>
            <a:r>
              <a:rPr lang="en-US" dirty="0">
                <a:cs typeface="B Titr" panose="00000700000000000000" pitchFamily="2" charset="-78"/>
              </a:rPr>
              <a:t>.</a:t>
            </a:r>
            <a:endParaRPr lang="en-GB" dirty="0">
              <a:cs typeface="B Titr" panose="00000700000000000000" pitchFamily="2" charset="-78"/>
            </a:endParaRPr>
          </a:p>
          <a:p>
            <a:pPr lvl="0" algn="r" rtl="1">
              <a:lnSpc>
                <a:spcPct val="170000"/>
              </a:lnSpc>
            </a:pP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مراقبت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حمایتی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شامل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تمام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جنبه‌های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مراقبتی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نوزاد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علاوه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مدیریت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تهویه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می‌باشد</a:t>
            </a:r>
            <a:r>
              <a:rPr lang="en-US" dirty="0">
                <a:cs typeface="B Titr" panose="00000700000000000000" pitchFamily="2" charset="-78"/>
              </a:rPr>
              <a:t>.</a:t>
            </a:r>
            <a:endParaRPr lang="en-GB" dirty="0">
              <a:cs typeface="B Titr" panose="00000700000000000000" pitchFamily="2" charset="-78"/>
            </a:endParaRPr>
          </a:p>
          <a:p>
            <a:pPr lvl="0" algn="r" rtl="1">
              <a:lnSpc>
                <a:spcPct val="170000"/>
              </a:lnSpc>
            </a:pP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ارائه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مراقبت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حمایتی</a:t>
            </a:r>
            <a:r>
              <a:rPr lang="en-US" dirty="0">
                <a:cs typeface="B Titr" panose="00000700000000000000" pitchFamily="2" charset="-78"/>
              </a:rPr>
              <a:t> مناسب و </a:t>
            </a:r>
            <a:r>
              <a:rPr lang="en-US" dirty="0" err="1">
                <a:cs typeface="B Titr" panose="00000700000000000000" pitchFamily="2" charset="-78"/>
              </a:rPr>
              <a:t>در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نظر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گرفتن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وضعیت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کلی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نوزاد</a:t>
            </a:r>
            <a:r>
              <a:rPr lang="en-US" dirty="0">
                <a:cs typeface="B Titr" panose="00000700000000000000" pitchFamily="2" charset="-78"/>
              </a:rPr>
              <a:t>، </a:t>
            </a:r>
            <a:r>
              <a:rPr lang="en-US" dirty="0" err="1">
                <a:cs typeface="B Titr" panose="00000700000000000000" pitchFamily="2" charset="-78"/>
              </a:rPr>
              <a:t>برای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رسیدن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پیامد</a:t>
            </a:r>
            <a:r>
              <a:rPr lang="en-US" dirty="0">
                <a:cs typeface="B Titr" panose="00000700000000000000" pitchFamily="2" charset="-78"/>
              </a:rPr>
              <a:t> مناسب </a:t>
            </a:r>
            <a:r>
              <a:rPr lang="en-US" dirty="0" err="1">
                <a:cs typeface="B Titr" panose="00000700000000000000" pitchFamily="2" charset="-78"/>
              </a:rPr>
              <a:t>کوتاه‌مدت</a:t>
            </a:r>
            <a:r>
              <a:rPr lang="en-US" dirty="0">
                <a:cs typeface="B Titr" panose="00000700000000000000" pitchFamily="2" charset="-78"/>
              </a:rPr>
              <a:t> و </a:t>
            </a:r>
            <a:r>
              <a:rPr lang="en-US" dirty="0" err="1">
                <a:cs typeface="B Titr" panose="00000700000000000000" pitchFamily="2" charset="-78"/>
              </a:rPr>
              <a:t>بلندمدت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ضروری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است</a:t>
            </a:r>
            <a:r>
              <a:rPr lang="en-US" dirty="0">
                <a:cs typeface="B Titr" panose="00000700000000000000" pitchFamily="2" charset="-78"/>
              </a:rPr>
              <a:t>.</a:t>
            </a:r>
            <a:endParaRPr lang="en-GB" dirty="0">
              <a:cs typeface="B Titr" panose="00000700000000000000" pitchFamily="2" charset="-78"/>
            </a:endParaRPr>
          </a:p>
          <a:p>
            <a:pPr lvl="0" algn="r" rtl="1">
              <a:lnSpc>
                <a:spcPct val="170000"/>
              </a:lnSpc>
            </a:pP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نتایج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بخش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مراقبت‌های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ویژه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نوزادان</a:t>
            </a:r>
            <a:r>
              <a:rPr lang="en-US" dirty="0">
                <a:cs typeface="B Titr" panose="00000700000000000000" pitchFamily="2" charset="-78"/>
              </a:rPr>
              <a:t>(NICU) </a:t>
            </a:r>
            <a:r>
              <a:rPr lang="en-US" dirty="0" err="1">
                <a:cs typeface="B Titr" panose="00000700000000000000" pitchFamily="2" charset="-78"/>
              </a:rPr>
              <a:t>به‌طور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قابل‌توجهی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وابسته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مراقبت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پرستاری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عالی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است</a:t>
            </a:r>
            <a:r>
              <a:rPr lang="en-US" dirty="0">
                <a:cs typeface="B Titr" panose="00000700000000000000" pitchFamily="2" charset="-78"/>
              </a:rPr>
              <a:t>.</a:t>
            </a:r>
            <a:endParaRPr lang="en-GB" dirty="0">
              <a:cs typeface="B Titr" panose="00000700000000000000" pitchFamily="2" charset="-78"/>
            </a:endParaRPr>
          </a:p>
          <a:p>
            <a:pPr marL="0" lvl="0" indent="0" algn="r" rtl="1">
              <a:lnSpc>
                <a:spcPct val="170000"/>
              </a:lnSpc>
              <a:buNone/>
            </a:pPr>
            <a:r>
              <a:rPr lang="en-US" dirty="0">
                <a:cs typeface="B Titr" panose="00000700000000000000" pitchFamily="2" charset="-78"/>
              </a:rPr>
              <a:t>• تأمین تعداد مناسب </a:t>
            </a:r>
            <a:r>
              <a:rPr lang="en-US" dirty="0" err="1">
                <a:cs typeface="B Titr" panose="00000700000000000000" pitchFamily="2" charset="-78"/>
              </a:rPr>
              <a:t>پرسنل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نسبت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به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ظرفیت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پذیرش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بسیار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حیاتی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en-US" dirty="0" err="1">
                <a:cs typeface="B Titr" panose="00000700000000000000" pitchFamily="2" charset="-78"/>
              </a:rPr>
              <a:t>است</a:t>
            </a:r>
            <a:r>
              <a:rPr lang="en-US" dirty="0">
                <a:cs typeface="B Titr" panose="00000700000000000000" pitchFamily="2" charset="-78"/>
              </a:rPr>
              <a:t>.</a:t>
            </a:r>
            <a:endParaRPr lang="en-GB" dirty="0">
              <a:cs typeface="B Titr" panose="00000700000000000000" pitchFamily="2" charset="-78"/>
            </a:endParaRPr>
          </a:p>
          <a:p>
            <a:pPr algn="just" rtl="1">
              <a:lnSpc>
                <a:spcPct val="170000"/>
              </a:lnSpc>
            </a:pPr>
            <a:r>
              <a:rPr lang="en-GB" sz="1000" dirty="0">
                <a:cs typeface="B Titr" panose="00000700000000000000" pitchFamily="2" charset="-78"/>
              </a:rPr>
              <a:t> </a:t>
            </a:r>
            <a:endParaRPr lang="en-US" sz="1000" dirty="0"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F43C9-85F8-FCE3-03E1-56E9515C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3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8C551506-EE14-3C83-189A-8C908CC542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903" y="633909"/>
            <a:ext cx="10725968" cy="571183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CBBD-77DF-2E28-174B-BB577B29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E264-8DB4-4B33-AE68-592888845E5A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958A4-543C-380E-C3D4-2D00F51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_20251117_173332_423">
            <a:hlinkClick r:id="" action="ppaction://media"/>
            <a:extLst>
              <a:ext uri="{FF2B5EF4-FFF2-40B4-BE49-F238E27FC236}">
                <a16:creationId xmlns:a16="http://schemas.microsoft.com/office/drawing/2014/main" id="{86F72F6F-15A3-1FAB-AAF9-012F2002DA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381" y="727074"/>
            <a:ext cx="7943499" cy="58118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146E2-7769-E90A-DB91-2CC22057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11E7A-FF35-1AF9-260A-43221CE8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CEAC-1DB7-FC93-83AC-26153CA2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88" y="236100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sz="4000" dirty="0" err="1">
                <a:cs typeface="B Titr" panose="00000700000000000000" pitchFamily="2" charset="-78"/>
              </a:rPr>
              <a:t>مراقبت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حمایتی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کلی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EC80A-85ED-F2D5-2E72-2BFBF6748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ویژگی‌های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مناسب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: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فضای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کافی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تجهیزات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مناسب و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خدمات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پشتیبان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</a:p>
          <a:p>
            <a:pPr algn="r" rtl="1"/>
            <a:endParaRPr lang="en-GB" sz="36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ویژگی‌های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تیم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درمان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: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حضور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پزشکان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با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تجربه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جهت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هدایت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تیم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جوان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تیم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پرستاری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متعهد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علاقه‌مند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به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یادگیری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رویکرد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مبتنی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بر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ایمنی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کیفیت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آموزش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مداوم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همراه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با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بازنگری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پس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36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600" dirty="0" err="1">
                <a:latin typeface="+mj-lt"/>
                <a:ea typeface="+mj-ea"/>
                <a:cs typeface="B Titr" panose="00000700000000000000" pitchFamily="2" charset="-78"/>
              </a:rPr>
              <a:t>رخدادها</a:t>
            </a:r>
            <a:endParaRPr lang="en-US" sz="36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C01A0-41BD-A67B-9DA9-A427991A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9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4F8B-7C1D-0785-FE96-A1ABB5399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0C1F-40C7-6985-094C-DAA83FFF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88" y="236100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sz="4000" dirty="0" err="1">
                <a:cs typeface="B Titr" panose="00000700000000000000" pitchFamily="2" charset="-78"/>
              </a:rPr>
              <a:t>کنترل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عفونت</a:t>
            </a:r>
            <a:r>
              <a:rPr lang="en-US" sz="4000" dirty="0">
                <a:cs typeface="B Titr" panose="00000700000000000000" pitchFamily="2" charset="-78"/>
              </a:rPr>
              <a:t> و </a:t>
            </a:r>
            <a:r>
              <a:rPr lang="en-US" sz="4000" dirty="0" err="1">
                <a:cs typeface="B Titr" panose="00000700000000000000" pitchFamily="2" charset="-78"/>
              </a:rPr>
              <a:t>پیشگیری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از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VAP</a:t>
            </a:r>
            <a:br>
              <a:rPr lang="en-GB" b="1" dirty="0"/>
            </a:b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CD71-738E-5DCD-C4A3-294C699A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endParaRPr lang="en-US" sz="32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مهم‌ترین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بخش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مراقبت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NICU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برای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دستیابی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به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نتایج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مطلوب</a:t>
            </a:r>
            <a:endParaRPr lang="en-US" sz="32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بهبود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پایش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بهداشت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دست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طریق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پروژه‌های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ارتقای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کیفیت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32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خطر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عفونت‌های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مرتبط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با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ونتیلاتور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طریق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بسته‌های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مراقبتی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3200" dirty="0" err="1">
                <a:latin typeface="+mj-lt"/>
                <a:ea typeface="+mj-ea"/>
                <a:cs typeface="B Titr" panose="00000700000000000000" pitchFamily="2" charset="-78"/>
              </a:rPr>
              <a:t>استاندارد</a:t>
            </a:r>
            <a:r>
              <a:rPr lang="en-US" sz="32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32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GB" sz="32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F1AAC-6E7E-6A38-CE50-392AC5DB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6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11EAF-A71F-DB4E-2720-1F93C4AFA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6520-A1A5-404B-4997-AD34387C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sz="4000" dirty="0" err="1">
                <a:cs typeface="B Titr" panose="00000700000000000000" pitchFamily="2" charset="-78"/>
              </a:rPr>
              <a:t>داروها</a:t>
            </a:r>
            <a:r>
              <a:rPr lang="en-US" sz="4000" dirty="0">
                <a:cs typeface="B Titr" panose="00000700000000000000" pitchFamily="2" charset="-78"/>
              </a:rPr>
              <a:t> و </a:t>
            </a:r>
            <a:r>
              <a:rPr lang="en-US" sz="4000" dirty="0" err="1">
                <a:cs typeface="B Titr" panose="00000700000000000000" pitchFamily="2" charset="-78"/>
              </a:rPr>
              <a:t>مداخلات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مرتبط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با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مدیریت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بیماری‌های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ریوی</a:t>
            </a: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997D-EC02-BAB3-B39B-89F0F3260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 fontScale="92500" lnSpcReduction="20000"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استروئیدهای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داخل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رحمی</a:t>
            </a: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تأخیر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قطع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ناف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یا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دوشیدن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ناف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احیای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مبتنی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پروتکل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تیم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آموزش‌دیده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(NRP).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رعایت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اصول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ساعت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طلایی</a:t>
            </a: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اجرای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بسته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پیشگیری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IVH </a:t>
            </a: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وضعیت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مناسب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گردن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تأخیر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کلمپ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احتیاط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تهویه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ساکشن</a:t>
            </a: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تجویز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به‌موقع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سورفکتانت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تجویز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به‌موقع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کافئین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استفاده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مبتنی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شواهد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استروئیدهای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بعد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تولد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—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پرهیز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مصرف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بیش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دیورتیک‌ها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تشخیص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درمان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سریع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عفونت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EB4A3-BC29-DC2C-078A-F46CA98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4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DAEF-E8CE-E73C-F8DD-7CBFF349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7F87-7B16-16F0-B823-855A9273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5" y="236101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en-US" sz="4000" dirty="0" err="1">
                <a:cs typeface="B Titr" panose="00000700000000000000" pitchFamily="2" charset="-78"/>
              </a:rPr>
              <a:t>اهمیت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  <a:r>
              <a:rPr lang="en-US" sz="4000" dirty="0" err="1">
                <a:cs typeface="B Titr" panose="00000700000000000000" pitchFamily="2" charset="-78"/>
              </a:rPr>
              <a:t>رطوبت‌دهی</a:t>
            </a:r>
            <a:br>
              <a:rPr lang="en-GB" b="1" dirty="0"/>
            </a:br>
            <a:endParaRPr lang="en-GB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FCAA-F0CF-9AAF-FBF4-5AB5CCCF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7" y="1561662"/>
            <a:ext cx="11275263" cy="50602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گازهای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منبع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دیواری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دارای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بسیار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پایین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تنها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۲٪</a:t>
            </a: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)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هستند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استفاده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کانولای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بینی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جریان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بالا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همراه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گرمایش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(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HFNC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)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برای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نوزادانی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بیش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۲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لیتر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دقیقه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نیاز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دارند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ضروری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است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در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نوزادانی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بدو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تولد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نیازمند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حمایت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تنفسی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هستند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،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از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سیستم‌های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جریان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پایین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(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که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فاقد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گرما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و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رطوبت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کافی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هستند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اجتناب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 </a:t>
            </a:r>
            <a:r>
              <a:rPr lang="en-US" sz="2400" dirty="0" err="1">
                <a:latin typeface="+mj-lt"/>
                <a:ea typeface="+mj-ea"/>
                <a:cs typeface="B Titr" panose="00000700000000000000" pitchFamily="2" charset="-78"/>
              </a:rPr>
              <a:t>شود</a:t>
            </a:r>
            <a:r>
              <a:rPr lang="en-US" sz="2400" dirty="0">
                <a:latin typeface="+mj-lt"/>
                <a:ea typeface="+mj-ea"/>
                <a:cs typeface="B Titr" panose="00000700000000000000" pitchFamily="2" charset="-78"/>
              </a:rPr>
              <a:t>.</a:t>
            </a:r>
            <a:endParaRPr lang="en-GB" sz="2400" dirty="0">
              <a:latin typeface="+mj-lt"/>
              <a:ea typeface="+mj-ea"/>
              <a:cs typeface="B Titr" panose="000007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58D48-6113-2CB0-A853-11BEE70E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A991-06E9-4FE3-9503-FA9A2FF09C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1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757</Words>
  <Application>Microsoft Office PowerPoint</Application>
  <PresentationFormat>Widescreen</PresentationFormat>
  <Paragraphs>97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 Titr</vt:lpstr>
      <vt:lpstr>Calibri</vt:lpstr>
      <vt:lpstr>Calibri Light</vt:lpstr>
      <vt:lpstr>Times New Roman</vt:lpstr>
      <vt:lpstr>Wingdings</vt:lpstr>
      <vt:lpstr>Office Theme</vt:lpstr>
      <vt:lpstr>مداخلات مراقبت تکاملی  زود هنگام در NICU </vt:lpstr>
      <vt:lpstr>مراقبت تکاملی زود هنگام</vt:lpstr>
      <vt:lpstr>مراقبت حمایتی از نوزاد تحت تهویه مکانیکی</vt:lpstr>
      <vt:lpstr>PowerPoint Presentation</vt:lpstr>
      <vt:lpstr>PowerPoint Presentation</vt:lpstr>
      <vt:lpstr>مراقبت حمایتی کلی</vt:lpstr>
      <vt:lpstr>کنترل عفونت و پیشگیری از VAP </vt:lpstr>
      <vt:lpstr>داروها و مداخلات مرتبط با مدیریت بیماری‌های ریوی</vt:lpstr>
      <vt:lpstr>اهمیت رطوبت‌دهی </vt:lpstr>
      <vt:lpstr> رطوبت‌دهنده‌های گرم با لوله‌های دارای سیم حرارتی </vt:lpstr>
      <vt:lpstr>PowerPoint Presentation</vt:lpstr>
      <vt:lpstr>رطوبت‌دهی راه هوایی </vt:lpstr>
      <vt:lpstr>Positioning and Containment</vt:lpstr>
      <vt:lpstr>Positioning and Containment</vt:lpstr>
      <vt:lpstr>خلاصه</vt:lpstr>
      <vt:lpstr>مداخلات کلیدی مراقبت تکاملی</vt:lpstr>
      <vt:lpstr> مدیریت محیطی</vt:lpstr>
      <vt:lpstr>مدیریت درد و استرس </vt:lpstr>
      <vt:lpstr>حمایت از وضعیت‌دهی و مراقبت آغوشی </vt:lpstr>
      <vt:lpstr>حمایت از تغذیه و رشد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Ali.nicu vafaee</dc:creator>
  <cp:lastModifiedBy>Microsoft</cp:lastModifiedBy>
  <cp:revision>22</cp:revision>
  <dcterms:created xsi:type="dcterms:W3CDTF">2024-09-17T11:17:43Z</dcterms:created>
  <dcterms:modified xsi:type="dcterms:W3CDTF">2025-11-19T09:13:13Z</dcterms:modified>
</cp:coreProperties>
</file>