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92" r:id="rId5"/>
    <p:sldId id="293" r:id="rId6"/>
    <p:sldId id="294" r:id="rId7"/>
    <p:sldId id="295" r:id="rId8"/>
    <p:sldId id="264" r:id="rId9"/>
    <p:sldId id="260" r:id="rId10"/>
    <p:sldId id="304" r:id="rId11"/>
    <p:sldId id="296" r:id="rId12"/>
    <p:sldId id="297" r:id="rId13"/>
    <p:sldId id="298" r:id="rId14"/>
    <p:sldId id="305" r:id="rId15"/>
    <p:sldId id="306" r:id="rId16"/>
    <p:sldId id="307" r:id="rId17"/>
    <p:sldId id="308" r:id="rId18"/>
    <p:sldId id="309" r:id="rId19"/>
    <p:sldId id="310" r:id="rId20"/>
    <p:sldId id="303" r:id="rId21"/>
    <p:sldId id="31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EB7-21B6-4E1B-BCE6-6B868BC011A6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176C9-5595-4267-9EE0-013BC62B4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05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D80C3-D4ED-8B50-3EEF-01514AE84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B5DCC-4F8D-9DC0-40C0-268D26370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07EC7-4D2A-1475-765F-85464DC7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69D07-93A3-03B3-DCBE-4AF3C866C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93121-EF4D-51CA-C987-0C06E4D0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4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32290-C784-5F06-F984-2FE7842E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DACCD-9CE1-F2FB-0093-FD108F8E3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E77AC-3C25-89CA-6F30-972DB7239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ECC6-E4F5-A59A-DE9D-AF6F99E5E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71122-C4A8-9E36-6EDB-1E8122E4E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3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6B58E0-A159-C806-19BC-0E8455E27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BB6375-504A-77F2-54B9-BC919521A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077B2-9C15-EF5D-F78D-97DEAC85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E3815-A1C3-9D49-7435-B909403C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5E81D-2E13-96A0-AB3C-E3923E47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6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A8355-6621-55D1-50B0-634AF78AD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71FB7-2E47-5A69-A438-0B555A0DE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48864-FC4E-5DA3-3101-252089AC2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BCB42-6189-D756-76FB-EC398D11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E4C10-0FC5-202A-3E50-EEA4F621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8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C500E-404A-3E4A-6817-3CF9265E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BF0FE-5202-967A-0D78-70662BB88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960BD-BAD8-BEE1-0DDB-AE78D00B4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FF29B-49BF-4362-C9B5-256D7EBB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63E14-AF74-8B35-FF01-DA5597AD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1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821D-CB84-E90E-00DF-4025A1B4B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1B94-8A0C-FAE1-A876-DF3D9AC99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9025F3-258C-933B-2048-FB9B1C89D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F3108-F1E4-6EDD-EA9A-1F650846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92CA7-05E8-601D-02F0-76885D1F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97A29-C0FD-D4B4-53E1-4C87420BB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8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0C61-D38D-70E4-2168-67E429E00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11706-9D3F-BAE9-240D-2B256A166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C3592-D160-0F0D-7B1B-6AAAAC22B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645F-B87A-4354-AD3C-90EC4D33C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7111C-59A8-20BF-6973-E7F5ECA75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E3D2B-9AE7-F6CD-FA0A-54DC4E87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70F0F7-0C80-196A-104E-18902C41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A7D72-CAE7-07D8-B1D8-61139ABD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6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3A980-55D6-4D5A-06E5-0743D2DD1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2759FD-02DE-5804-FD63-A4A2E49D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670742-6518-8DAF-6B62-23151C2B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16247-2975-638F-06CF-7516B923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63E4B-02BC-C263-624B-112EBB05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EFFA3-9B44-472C-1476-73EA1E94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FD3BB-7799-B0BF-2128-88390B1D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1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FA9F0-EC78-EA0B-8A4D-5CD1BC30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1B1FB-B5BA-226C-93E7-26E87CC1A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2C617-C73D-BF4F-FC72-DD3FCA193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92990-7C40-3747-B956-6BD2E05A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9681E-F189-BAC1-C1D9-19685A429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2E25F-97B2-11C1-2D6D-74392B332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CFCC0-AD87-2602-67C6-D2C58BF23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50551F-CF58-48E3-B04C-19C3000AA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45AD1-7644-3462-E393-1E2D7505C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2A00E-438E-76F8-CA2B-0F65533EE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23D82-2067-341A-A3CA-6BCF2E12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AEDF3-E078-267E-B69A-90BFA59F8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8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F9A05C-6075-534D-3978-3A79AE46A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D721C-5084-442F-6AAE-F8F94141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92D3C-F38A-718F-F9E8-88F874737C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9C41E-1B28-47DC-92AD-33E2EE5BBE91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B9C1E-3017-07EA-B193-6D8401119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47A0A-30AD-C06F-32F1-B6F6436D7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888C9-6D38-490E-82E2-E4C1F2C56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0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9668D-2266-2D8E-E031-42731321D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306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>
                <a:cs typeface="Arial" panose="020B0604020202020204" pitchFamily="34" charset="0"/>
              </a:rPr>
              <a:t>Vafaee-Shahi. M; MD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cs typeface="Arial" panose="020B0604020202020204" pitchFamily="34" charset="0"/>
              </a:rPr>
              <a:t>     Associate Professor of Pediatric Neurology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cs typeface="Arial" panose="020B0604020202020204" pitchFamily="34" charset="0"/>
              </a:rPr>
              <a:t>     Pediatric growth and development research center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cs typeface="Arial" panose="020B0604020202020204" pitchFamily="34" charset="0"/>
              </a:rPr>
              <a:t>     Iran University of Medical Sciences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4D33FFE-2DE0-7934-8F86-AE442EC03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1" y="815974"/>
            <a:ext cx="10515600" cy="1325563"/>
          </a:xfrm>
        </p:spPr>
        <p:txBody>
          <a:bodyPr/>
          <a:lstStyle/>
          <a:p>
            <a:r>
              <a:rPr lang="en-US" dirty="0"/>
              <a:t>                  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NEONATAL HYPOTONIA</a:t>
            </a:r>
          </a:p>
        </p:txBody>
      </p:sp>
    </p:spTree>
    <p:extLst>
      <p:ext uri="{BB962C8B-B14F-4D97-AF65-F5344CB8AC3E}">
        <p14:creationId xmlns:p14="http://schemas.microsoft.com/office/powerpoint/2010/main" val="3675240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453122-97BE-E4FF-CF75-8647F18F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2D808-69E6-53DC-2923-586001909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474"/>
            <a:ext cx="10515600" cy="676553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Central hypotonia (60%–80%) is more common than peripheral hypotonia (15%–30%)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Genetic testing reveals a diagnosis in approximately 30% of cases</a:t>
            </a:r>
            <a:endParaRPr lang="en-US" sz="26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en-US" sz="26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rgbClr val="C00000"/>
                </a:solidFill>
                <a:cs typeface="Arial" panose="020B0604020202020204" pitchFamily="34" charset="0"/>
              </a:rPr>
              <a:t>Clues to Cerebral Hypotonia                    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• Abnormalities of other brain functions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 • Dysmorphic features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 • Fisting of the hands</a:t>
            </a:r>
          </a:p>
          <a:p>
            <a:pPr>
              <a:lnSpc>
                <a:spcPct val="16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Micro or Macrocephaly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2600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EF6DF2-2819-FFD2-934C-802C0F714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1554" y="3385296"/>
            <a:ext cx="4755292" cy="248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5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EAAAD8-343C-CF17-490D-D3191050C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3262D-D197-5913-45FF-A12353A54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184" y="720563"/>
            <a:ext cx="10515600" cy="75574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Clues to Motor Unit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FB015-0512-31D0-8CA5-7BDCA7E3E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951" y="1810214"/>
            <a:ext cx="10515600" cy="45905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Absent or depressed tendon reflexes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 Failure of movement on postural reflexes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 Fasciculations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 Muscle atrophy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 No abnormalities of other organs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992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D68B60-6D2D-03FD-F569-5FE79D56E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28BB1-C8B2-73DC-3A3D-7D93FFB53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732" y="192426"/>
            <a:ext cx="10515600" cy="75989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Combined Cerebral and Motor Unit Hypotonia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DCF09-72D3-1610-5055-F90D84E2A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3417"/>
            <a:ext cx="10515600" cy="561286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Acid maltase deficiency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Familial dysautonomia/Riley-Day syndrome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Giant axonal neuropathy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Hypoxic-ischemic </a:t>
            </a:r>
            <a:r>
              <a:rPr lang="en-US" sz="26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encephalomyopathy</a:t>
            </a:r>
            <a:endParaRPr lang="en-US" sz="26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Infantile neuronal degeneration (Infantile Neuroaxonal Dystrophy)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Lipid storage diseases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Mitochondrial (respiratory chain) disorders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Neonatal myotonic dystrophy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Perinatal asphyxia secondary to motor unit disease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32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136A92-992A-85D4-3CA6-78647DDA1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FE123-9A60-2581-AAB3-0680F2C70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64" y="261937"/>
            <a:ext cx="10515600" cy="666749"/>
          </a:xfrm>
        </p:spPr>
        <p:txBody>
          <a:bodyPr>
            <a:normAutofit/>
          </a:bodyPr>
          <a:lstStyle/>
          <a:p>
            <a:r>
              <a:rPr lang="en-US" sz="4000" dirty="0"/>
              <a:t>                             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C5B89-6493-0B27-68D5-20F89B2F0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782" y="1003283"/>
            <a:ext cx="10151510" cy="55054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9C5D2-EA10-D828-5360-650EC4FF8FC7}"/>
              </a:ext>
            </a:extLst>
          </p:cNvPr>
          <p:cNvSpPr txBox="1"/>
          <p:nvPr/>
        </p:nvSpPr>
        <p:spPr>
          <a:xfrm>
            <a:off x="764782" y="683114"/>
            <a:ext cx="10151510" cy="48363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solidFill>
                  <a:srgbClr val="C00000"/>
                </a:solidFill>
                <a:cs typeface="Arial" panose="020B0604020202020204" pitchFamily="34" charset="0"/>
              </a:rPr>
              <a:t>Assessment of hypotonic infant should include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Three-generation pedigree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History of drug or teratogen exposure (alcohol, solvents, drugs)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Breech presentation, reduced fetal movements, history of polyhydramnios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Family history of recurrent infantile deaths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Parental age, consanguinity, perinatal asphyxia, Apgar scores 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History of neuromuscular disease, dysmorphism, arthrogryposis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DTRs, and fasciculations</a:t>
            </a:r>
          </a:p>
        </p:txBody>
      </p:sp>
    </p:spTree>
    <p:extLst>
      <p:ext uri="{BB962C8B-B14F-4D97-AF65-F5344CB8AC3E}">
        <p14:creationId xmlns:p14="http://schemas.microsoft.com/office/powerpoint/2010/main" val="136042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697A8-D4D9-B9EC-ED9B-316E4F5A4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13FE3-1429-2ACA-17E9-BFDE18C3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64" y="261937"/>
            <a:ext cx="10515600" cy="666749"/>
          </a:xfrm>
        </p:spPr>
        <p:txBody>
          <a:bodyPr>
            <a:normAutofit/>
          </a:bodyPr>
          <a:lstStyle/>
          <a:p>
            <a:r>
              <a:rPr lang="en-US" sz="4000" dirty="0"/>
              <a:t>                             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505A1-CB9E-0CF5-F0F0-732C84EB7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392" y="928686"/>
            <a:ext cx="10748963" cy="64059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C00000"/>
                </a:solidFill>
                <a:cs typeface="Arial" panose="020B0604020202020204" pitchFamily="34" charset="0"/>
              </a:rPr>
              <a:t>Testing of hypotonic infant include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Brain imaging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Metabolic testing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Chromosomal microarray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Microarray and exome sequencing have highest yield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058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A50CE2-26AC-BA10-0AC6-FC66FA7A2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6222-B75D-F842-D0D8-69843B3C3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64" y="261937"/>
            <a:ext cx="10515600" cy="666749"/>
          </a:xfrm>
        </p:spPr>
        <p:txBody>
          <a:bodyPr>
            <a:normAutofit/>
          </a:bodyPr>
          <a:lstStyle/>
          <a:p>
            <a:r>
              <a:rPr lang="en-US" sz="4000" dirty="0"/>
              <a:t>                             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FFEAE-733D-50EE-03FC-BF8013EB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09" y="726037"/>
            <a:ext cx="10748963" cy="60550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Cerebral hypotonia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Prader-Willi syndrome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Trisomy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Benign congenital hypotonia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Chromosome disorders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chemeClr val="accent2"/>
                </a:solidFill>
                <a:cs typeface="Arial" panose="020B0604020202020204" pitchFamily="34" charset="0"/>
              </a:rPr>
              <a:t>Chronic nonprogressive encephalopathy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Cerebral malformation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Perinatal distress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• Postnatal disorders</a:t>
            </a:r>
            <a:endParaRPr lang="en-US" sz="2400" dirty="0"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7B94DE-45A2-BE95-9D18-1A61E738310B}"/>
              </a:ext>
            </a:extLst>
          </p:cNvPr>
          <p:cNvSpPr txBox="1"/>
          <p:nvPr/>
        </p:nvSpPr>
        <p:spPr>
          <a:xfrm>
            <a:off x="520130" y="187428"/>
            <a:ext cx="104269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cs typeface="Arial" panose="020B0604020202020204" pitchFamily="34" charset="0"/>
              </a:rPr>
              <a:t>Differential Diagnosis of Infantile Hypotonia 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4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50865E-DC10-4552-D239-138BCB7F9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D6382-A79D-8E11-C0D6-892CA4DB3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64" y="261937"/>
            <a:ext cx="10515600" cy="666749"/>
          </a:xfrm>
        </p:spPr>
        <p:txBody>
          <a:bodyPr>
            <a:normAutofit/>
          </a:bodyPr>
          <a:lstStyle/>
          <a:p>
            <a:r>
              <a:rPr lang="en-US" sz="4000" dirty="0"/>
              <a:t>                             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55879-A7E7-1EB1-649C-F4C04BA3A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254" y="928684"/>
            <a:ext cx="10748963" cy="55054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 </a:t>
            </a: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Peroxisomal disorders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• Cerebrohepatorenal syndrome (Zellweger syndrome)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• Neonatal adrenoleukodystrophy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Other genetic defects</a:t>
            </a:r>
            <a:r>
              <a:rPr lang="en-US" sz="2400" dirty="0"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Familial dysautonomia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</a:t>
            </a:r>
            <a:r>
              <a:rPr lang="en-US" sz="2400" dirty="0" err="1">
                <a:solidFill>
                  <a:schemeClr val="accent1"/>
                </a:solidFill>
                <a:cs typeface="Arial" panose="020B0604020202020204" pitchFamily="34" charset="0"/>
              </a:rPr>
              <a:t>Oculocerebrorenal</a:t>
            </a: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 syndrome (Lowe syndrome)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Other metabolic defects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Acid maltase deficiency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AF58F-4A33-D8DF-923A-8FB15E7F1D64}"/>
              </a:ext>
            </a:extLst>
          </p:cNvPr>
          <p:cNvSpPr txBox="1"/>
          <p:nvPr/>
        </p:nvSpPr>
        <p:spPr>
          <a:xfrm>
            <a:off x="678254" y="364478"/>
            <a:ext cx="84781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cs typeface="Arial" panose="020B0604020202020204" pitchFamily="34" charset="0"/>
              </a:rPr>
              <a:t>Differential Diagnosis of Infantile Hypotonia </a:t>
            </a:r>
          </a:p>
        </p:txBody>
      </p:sp>
    </p:spTree>
    <p:extLst>
      <p:ext uri="{BB962C8B-B14F-4D97-AF65-F5344CB8AC3E}">
        <p14:creationId xmlns:p14="http://schemas.microsoft.com/office/powerpoint/2010/main" val="857521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D84805-4F28-8A8F-2395-C546F76D4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DF009-5B8C-D506-4C0B-901B34C7E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264" y="261937"/>
            <a:ext cx="10515600" cy="666749"/>
          </a:xfrm>
        </p:spPr>
        <p:txBody>
          <a:bodyPr>
            <a:normAutofit/>
          </a:bodyPr>
          <a:lstStyle/>
          <a:p>
            <a:r>
              <a:rPr lang="en-US" sz="4000" dirty="0"/>
              <a:t>                             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9A7B8-BE16-8E22-05DF-8FC96A209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254" y="1090613"/>
            <a:ext cx="10748963" cy="55054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739E78-47C7-4E43-999D-AF56E89DA41C}"/>
              </a:ext>
            </a:extLst>
          </p:cNvPr>
          <p:cNvSpPr txBox="1"/>
          <p:nvPr/>
        </p:nvSpPr>
        <p:spPr>
          <a:xfrm>
            <a:off x="842480" y="1143639"/>
            <a:ext cx="8587912" cy="5009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Infantile GM1 gangliosidosis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Pyruvate carboxylase deficiency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 Spinal cord disorders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Spinal muscular atrophies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Acute infantile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Chronic infantile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2060"/>
                </a:solidFill>
                <a:cs typeface="Arial" panose="020B0604020202020204" pitchFamily="34" charset="0"/>
              </a:rPr>
              <a:t>  Autosomal dominant. Autosomal recessive. Congenital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2060"/>
                </a:solidFill>
                <a:cs typeface="Arial" panose="020B0604020202020204" pitchFamily="34" charset="0"/>
              </a:rPr>
              <a:t>  cervical spinal muscular atrophy. Infantile neuronal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2060"/>
                </a:solidFill>
                <a:cs typeface="Arial" panose="020B0604020202020204" pitchFamily="34" charset="0"/>
              </a:rPr>
              <a:t>  degeneration. Neurogenic arthrogryposis</a:t>
            </a:r>
            <a:endParaRPr lang="en-US" sz="24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8CBBC9-E1F8-2A4D-6606-0A1A715E68E1}"/>
              </a:ext>
            </a:extLst>
          </p:cNvPr>
          <p:cNvSpPr txBox="1"/>
          <p:nvPr/>
        </p:nvSpPr>
        <p:spPr>
          <a:xfrm>
            <a:off x="621587" y="343911"/>
            <a:ext cx="105946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cs typeface="Arial" panose="020B0604020202020204" pitchFamily="34" charset="0"/>
              </a:rPr>
              <a:t>Differential Diagnosis of Infantile Hypotonia</a:t>
            </a:r>
            <a:endParaRPr lang="en-US" sz="3200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47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94F3BF-5072-DFDC-2E8A-35F3B9BC3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EE6E4-ED8F-BACC-FF68-D9BFA2DE4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23" y="349267"/>
            <a:ext cx="11155754" cy="66674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Differential Diagnosis of Infantile Hypotonia</a:t>
            </a:r>
            <a:r>
              <a:rPr lang="en-US" sz="3200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              </a:t>
            </a:r>
            <a:endParaRPr lang="en-US" sz="3200" b="1" dirty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35904-7371-F24D-2907-2BEEC277B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254" y="1090613"/>
            <a:ext cx="10748963" cy="55054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Polyneuropathies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• Congenital </a:t>
            </a:r>
            <a:r>
              <a:rPr lang="en-US" sz="2400" dirty="0" err="1">
                <a:solidFill>
                  <a:schemeClr val="accent2"/>
                </a:solidFill>
                <a:cs typeface="Arial" panose="020B0604020202020204" pitchFamily="34" charset="0"/>
              </a:rPr>
              <a:t>hypomyelinating</a:t>
            </a:r>
            <a:r>
              <a:rPr 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 neuropathy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• Giant axonal neuropathy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• Hereditary motor-sensory neuropathies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Disorders of neuromuscular transmission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Familial infantile myasthenia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Infantile botulism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cs typeface="Arial" panose="020B0604020202020204" pitchFamily="34" charset="0"/>
              </a:rPr>
              <a:t>• Transitory myasthenia gravis</a:t>
            </a:r>
            <a:endParaRPr lang="en-US" sz="24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38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690D53-1CE0-8470-8426-553982BCC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8E78A-A70E-E73A-978D-ADAD9E38C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276" y="200738"/>
            <a:ext cx="10515600" cy="898596"/>
          </a:xfrm>
        </p:spPr>
        <p:txBody>
          <a:bodyPr>
            <a:normAutofit/>
          </a:bodyPr>
          <a:lstStyle/>
          <a:p>
            <a:r>
              <a:rPr lang="en-US" dirty="0"/>
              <a:t>  </a:t>
            </a:r>
            <a:r>
              <a:rPr lang="en-US" sz="36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Differential Diagnosis of Infantile Hypotonia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82902-7BA3-7A8A-0582-7160F2E0F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334"/>
            <a:ext cx="10515600" cy="575866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Myopathies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  Congenital fiber-type disproportion myopathy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  Centronuclear myopathy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  Nemaline (rod) myopathy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  Core myopathies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>
                <a:solidFill>
                  <a:schemeClr val="accent1"/>
                </a:solidFill>
                <a:cs typeface="Arial" panose="020B0604020202020204" pitchFamily="34" charset="0"/>
              </a:rPr>
              <a:t>• Central core disease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400" dirty="0">
                <a:solidFill>
                  <a:schemeClr val="accent1"/>
                </a:solidFill>
                <a:cs typeface="Arial" panose="020B0604020202020204" pitchFamily="34" charset="0"/>
              </a:rPr>
              <a:t>• Multiminicore myopathy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2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cs typeface="Arial" panose="020B0604020202020204" pitchFamily="34" charset="0"/>
              </a:rPr>
              <a:t>Metabolic myopathies</a:t>
            </a:r>
            <a:endParaRPr 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876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A595C-07FA-F0EA-D75F-3B06F13E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240" y="333910"/>
            <a:ext cx="10515600" cy="75574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What is hypotonia?</a:t>
            </a:r>
            <a:br>
              <a:rPr lang="en-US" sz="40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</a:br>
            <a:r>
              <a:rPr lang="en-US" dirty="0"/>
              <a:t>                          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B1012-6C91-965E-47DC-FDD72A7A9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877" y="1075612"/>
            <a:ext cx="10515600" cy="54484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endParaRPr lang="en-US" sz="96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9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 kinds of tones: </a:t>
            </a:r>
            <a:r>
              <a:rPr lang="en-US" sz="9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phasic and postural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Phasic tone: </a:t>
            </a:r>
            <a:r>
              <a:rPr lang="en-US" sz="9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rapid contraction in response to a high-intensity stretch (DTRs)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Definition:</a:t>
            </a:r>
            <a:r>
              <a:rPr lang="en-US" sz="9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Reduced resistance to passive movement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Distinguish from Weakness: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Hypotonia and weakness are symptoms, not a disease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Hypotonia: can exist with or without weakness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9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Clinical Impact:</a:t>
            </a:r>
            <a:r>
              <a:rPr lang="en-US" sz="96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affect feeding, respiration and motor milestones</a:t>
            </a:r>
            <a:r>
              <a:rPr lang="en-US" sz="96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11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59381-CBFB-F85A-E3E1-54A9CA097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80" y="498294"/>
            <a:ext cx="10515600" cy="610285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600" dirty="0">
                <a:solidFill>
                  <a:schemeClr val="accent1"/>
                </a:solidFill>
                <a:cs typeface="Arial" panose="020B0604020202020204" pitchFamily="34" charset="0"/>
              </a:rPr>
              <a:t>Acid maltase deficiency/Pompe disease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chemeClr val="accent1"/>
                </a:solidFill>
                <a:cs typeface="Arial" panose="020B0604020202020204" pitchFamily="34" charset="0"/>
              </a:rPr>
              <a:t>• Cytochrome-c oxidase deficiency</a:t>
            </a:r>
            <a:endParaRPr lang="en-US" sz="26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chemeClr val="accent2"/>
                </a:solidFill>
                <a:cs typeface="Arial" panose="020B0604020202020204" pitchFamily="34" charset="0"/>
              </a:rPr>
              <a:t>Congenital </a:t>
            </a:r>
            <a:r>
              <a:rPr lang="en-US" sz="2600" b="1" dirty="0" err="1">
                <a:solidFill>
                  <a:schemeClr val="accent2"/>
                </a:solidFill>
                <a:cs typeface="Arial" panose="020B0604020202020204" pitchFamily="34" charset="0"/>
              </a:rPr>
              <a:t>dystrophinopathy</a:t>
            </a:r>
            <a:r>
              <a:rPr lang="en-US" sz="2600" dirty="0"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chemeClr val="accent1"/>
                </a:solidFill>
                <a:cs typeface="Arial" panose="020B0604020202020204" pitchFamily="34" charset="0"/>
              </a:rPr>
              <a:t>Congenital myotonic dystrophy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solidFill>
                  <a:srgbClr val="FF0000"/>
                </a:solidFill>
                <a:cs typeface="Arial" panose="020B0604020202020204" pitchFamily="34" charset="0"/>
              </a:rPr>
              <a:t>Congenital Muscular dystrophies</a:t>
            </a:r>
          </a:p>
          <a:p>
            <a:pPr>
              <a:lnSpc>
                <a:spcPct val="150000"/>
              </a:lnSpc>
            </a:pPr>
            <a:r>
              <a:rPr lang="en-US" sz="2600" i="1" dirty="0"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rgbClr val="7030A0"/>
                </a:solidFill>
                <a:cs typeface="Arial" panose="020B0604020202020204" pitchFamily="34" charset="0"/>
              </a:rPr>
              <a:t>Dystroglycanopathies/</a:t>
            </a:r>
            <a:r>
              <a:rPr lang="en-US" sz="2600" dirty="0" err="1">
                <a:solidFill>
                  <a:srgbClr val="7030A0"/>
                </a:solidFill>
                <a:cs typeface="Arial" panose="020B0604020202020204" pitchFamily="34" charset="0"/>
              </a:rPr>
              <a:t>tubulinopathies</a:t>
            </a:r>
            <a:r>
              <a:rPr lang="en-US" sz="2600" dirty="0">
                <a:solidFill>
                  <a:srgbClr val="7030A0"/>
                </a:solidFill>
                <a:cs typeface="Arial" panose="020B0604020202020204" pitchFamily="34" charset="0"/>
              </a:rPr>
              <a:t> (Fukuyama muscular dystrophy, Walker-Warburg syndrome, Muscle-eye-brain disease)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7030A0"/>
                </a:solidFill>
                <a:cs typeface="Arial" panose="020B0604020202020204" pitchFamily="34" charset="0"/>
              </a:rPr>
              <a:t>LAMA2-related muscular dystrophies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solidFill>
                  <a:schemeClr val="accent2"/>
                </a:solidFill>
                <a:cs typeface="Arial" panose="020B0604020202020204" pitchFamily="34" charset="0"/>
              </a:rPr>
              <a:t>Collagen VI–related muscular dystrophies 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chemeClr val="accent1"/>
                </a:solidFill>
                <a:cs typeface="Arial" panose="020B0604020202020204" pitchFamily="34" charset="0"/>
              </a:rPr>
              <a:t>Ullrich congenital muscular dystrophy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4864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B83B96-332E-0B17-E52A-897F00169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4244E-432E-6B9A-2F94-A31EA0A8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10" y="261937"/>
            <a:ext cx="11155754" cy="66674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Thanks for your attention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D15516-A57D-A3B6-31D6-236CCE2314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144" y="1147121"/>
            <a:ext cx="8255595" cy="5505450"/>
          </a:xfrm>
        </p:spPr>
      </p:pic>
    </p:spTree>
    <p:extLst>
      <p:ext uri="{BB962C8B-B14F-4D97-AF65-F5344CB8AC3E}">
        <p14:creationId xmlns:p14="http://schemas.microsoft.com/office/powerpoint/2010/main" val="74001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CFDD-3BD5-E931-CD4D-FC5F4A59F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16" y="262384"/>
            <a:ext cx="10515600" cy="759895"/>
          </a:xfrm>
        </p:spPr>
        <p:txBody>
          <a:bodyPr/>
          <a:lstStyle/>
          <a:p>
            <a:r>
              <a:rPr lang="en-US" sz="3600" b="1" dirty="0">
                <a:solidFill>
                  <a:srgbClr val="C00000"/>
                </a:solidFill>
                <a:latin typeface="+mn-lt"/>
              </a:rPr>
              <a:t>Pathophysiology                          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C401A-57BB-125A-8C3A-B832B0A0F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08" y="2398002"/>
            <a:ext cx="11009616" cy="444063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F1DF55-C502-B7B8-ECAD-974635AC3139}"/>
              </a:ext>
            </a:extLst>
          </p:cNvPr>
          <p:cNvSpPr txBox="1"/>
          <p:nvPr/>
        </p:nvSpPr>
        <p:spPr>
          <a:xfrm>
            <a:off x="924674" y="1202076"/>
            <a:ext cx="6827178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When postural tone depressed, trunk and limbs cannot maintain themselves against gravity  and infant appears hypotonic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Maintenance of normal tone requires intact central and peripheral nervous system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Hypotonia is a common symptom of neurological dysfunction and occurs in diseases of brain, spinal cord, nerves, and muscles</a:t>
            </a:r>
          </a:p>
        </p:txBody>
      </p:sp>
    </p:spTree>
    <p:extLst>
      <p:ext uri="{BB962C8B-B14F-4D97-AF65-F5344CB8AC3E}">
        <p14:creationId xmlns:p14="http://schemas.microsoft.com/office/powerpoint/2010/main" val="329833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6B0602-7BA2-13D3-3FA2-4766B2DBC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4C9-1AC3-D463-33DC-435DE161E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137" y="113016"/>
            <a:ext cx="10515600" cy="66674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Appearance </a:t>
            </a:r>
            <a:r>
              <a:rPr lang="en-US" sz="3600" b="1" dirty="0" err="1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oF</a:t>
            </a:r>
            <a:r>
              <a:rPr lang="en-US" sz="3600" b="1" dirty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 Hypotonia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C7247-9713-6F5D-CBCA-22AEFF39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233" y="779765"/>
            <a:ext cx="10748963" cy="568519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Spontaneous movement may be decreased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Full abduction of legs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Arms lie either extended at sides of body or flexed at elbow with hands beside head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Pectus excavatum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Flattening of occiput and loss of hair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In sitting posture, head falls forward, shoulders droop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Common feature of </a:t>
            </a:r>
            <a:r>
              <a:rPr lang="en-US" sz="2600" dirty="0">
                <a:solidFill>
                  <a:srgbClr val="FF0000"/>
                </a:solidFill>
                <a:cs typeface="Arial" panose="020B0604020202020204" pitchFamily="34" charset="0"/>
              </a:rPr>
              <a:t>intrauterine</a:t>
            </a:r>
            <a:r>
              <a:rPr lang="en-US" sz="2600" dirty="0">
                <a:solidFill>
                  <a:srgbClr val="002060"/>
                </a:solidFill>
                <a:cs typeface="Arial" panose="020B0604020202020204" pitchFamily="34" charset="0"/>
              </a:rPr>
              <a:t> hypotonia: Simian Crease, Hip dislocation and arthrogryposis Varies in severity from isolated clubfoot (most common manifestation) to symmetric flexion deformities of all limb joints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62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E5AD26-B579-07ED-8731-FE6472EFC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070AD-2EFC-85F5-AD83-FE64EC3D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169"/>
            <a:ext cx="10515600" cy="755740"/>
          </a:xfrm>
        </p:spPr>
        <p:txBody>
          <a:bodyPr/>
          <a:lstStyle/>
          <a:p>
            <a:r>
              <a:rPr lang="en-US" dirty="0"/>
              <a:t>                                   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17BF80-0F51-BA80-52C5-D3670C067F0E}"/>
              </a:ext>
            </a:extLst>
          </p:cNvPr>
          <p:cNvSpPr txBox="1"/>
          <p:nvPr/>
        </p:nvSpPr>
        <p:spPr>
          <a:xfrm>
            <a:off x="2899453" y="986909"/>
            <a:ext cx="6095144" cy="4455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rule, newborns with arthrogryposis who require respiratory assistance do not survive </a:t>
            </a:r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extubation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unless  underlying disorder is myasthenia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Traction response, vertical suspension, and horizontal suspension further evaluate tone in infants who appear hypotonic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67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4A065-1F33-ACF5-222D-BA3F78BF8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35CC9-30B7-544F-44E8-1B75F614A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496" y="972189"/>
            <a:ext cx="7048446" cy="53245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>
                <a:solidFill>
                  <a:srgbClr val="C00000"/>
                </a:solidFill>
                <a:cs typeface="Calibri" panose="020F0502020204030204" pitchFamily="34" charset="0"/>
              </a:rPr>
              <a:t>Normal Traction Response 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rgbClr val="002060"/>
                </a:solidFill>
                <a:cs typeface="Calibri" panose="020F0502020204030204" pitchFamily="34" charset="0"/>
              </a:rPr>
              <a:t>Lift of head is almost parallel to body and there is flexion in all limb joints 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rgbClr val="002060"/>
                </a:solidFill>
                <a:cs typeface="Calibri" panose="020F0502020204030204" pitchFamily="34" charset="0"/>
              </a:rPr>
              <a:t>Traction response is </a:t>
            </a:r>
            <a:r>
              <a:rPr lang="en-US" sz="2600" dirty="0">
                <a:solidFill>
                  <a:srgbClr val="FF0000"/>
                </a:solidFill>
                <a:cs typeface="Calibri" panose="020F0502020204030204" pitchFamily="34" charset="0"/>
              </a:rPr>
              <a:t>most</a:t>
            </a:r>
            <a:r>
              <a:rPr lang="en-US" sz="2600" dirty="0">
                <a:solidFill>
                  <a:srgbClr val="002060"/>
                </a:solidFill>
                <a:cs typeface="Calibri" panose="020F0502020204030204" pitchFamily="34" charset="0"/>
              </a:rPr>
              <a:t> sensitive measure of postural tone, and is not present in premature newborns of less than </a:t>
            </a:r>
            <a:r>
              <a:rPr lang="en-US" sz="2600" dirty="0">
                <a:solidFill>
                  <a:srgbClr val="FF0000"/>
                </a:solidFill>
                <a:cs typeface="Calibri" panose="020F0502020204030204" pitchFamily="34" charset="0"/>
              </a:rPr>
              <a:t>33</a:t>
            </a:r>
            <a:r>
              <a:rPr lang="en-US" sz="2600" dirty="0">
                <a:solidFill>
                  <a:srgbClr val="002060"/>
                </a:solidFill>
                <a:cs typeface="Calibri" panose="020F0502020204030204" pitchFamily="34" charset="0"/>
              </a:rPr>
              <a:t> weeks gestation</a:t>
            </a:r>
          </a:p>
          <a:p>
            <a:pPr>
              <a:lnSpc>
                <a:spcPct val="170000"/>
              </a:lnSpc>
            </a:pPr>
            <a:r>
              <a:rPr lang="en-US" sz="2600" dirty="0">
                <a:solidFill>
                  <a:srgbClr val="002060"/>
                </a:solidFill>
                <a:cs typeface="Calibri" panose="020F0502020204030204" pitchFamily="34" charset="0"/>
              </a:rPr>
              <a:t>Presence of more than minimal head lag in term newborn is abnormal and indicates hypotonia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7E0C0D-A1E9-B984-9AF2-8C657755B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969" y="1422969"/>
            <a:ext cx="3952875" cy="442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6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D60EBF-EE54-82A9-A20B-8073CAE69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D74A8-EC7A-40EB-A1A8-C5BF8E05A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36" y="816795"/>
            <a:ext cx="8539268" cy="5779268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Normal Vertical Suspension </a:t>
            </a:r>
          </a:p>
          <a:p>
            <a:pPr>
              <a:lnSpc>
                <a:spcPct val="170000"/>
              </a:lnSpc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help prop infant against examiners hands, and legs flex against gravity</a:t>
            </a:r>
          </a:p>
          <a:p>
            <a:pPr>
              <a:lnSpc>
                <a:spcPct val="170000"/>
              </a:lnSpc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and shoulder fail to provide support, and legs do not resist gravity</a:t>
            </a:r>
          </a:p>
          <a:p>
            <a:pPr>
              <a:lnSpc>
                <a:spcPct val="170000"/>
              </a:lnSpc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suspending a hypotonic infant vertically, head falls forward, legs dangle, and infant may slip through examiners hands because of weakness in shoulder muscles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B441BC-D606-89AF-2FC8-1068563CB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073" y="1505164"/>
            <a:ext cx="3362805" cy="40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752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D8265-5C32-54AA-04AB-F1F61872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305" y="1635553"/>
            <a:ext cx="710372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Normal Horizontal Suspension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rises intermittently and head and limbs resist gravity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Hypotonic and weak newborns and infants drape over the examiner hands, with head and legs hanging limply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05B2C0-1362-7172-7BD0-CA062A578ECC}"/>
              </a:ext>
            </a:extLst>
          </p:cNvPr>
          <p:cNvSpPr txBox="1"/>
          <p:nvPr/>
        </p:nvSpPr>
        <p:spPr>
          <a:xfrm>
            <a:off x="3590413" y="449763"/>
            <a:ext cx="6095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Horizontal Suspension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DA5524-3921-C5A2-7794-C375CA8EF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370" y="1969310"/>
            <a:ext cx="3221758" cy="388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1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BBAA4-ED31-0B76-AF67-34D1276B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103" y="1135293"/>
            <a:ext cx="9816101" cy="4885364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Hypotonia is nonspecific symptom in neonates with </a:t>
            </a:r>
            <a:r>
              <a:rPr lang="en-US" sz="2400" dirty="0">
                <a:solidFill>
                  <a:srgbClr val="FF0000"/>
                </a:solidFill>
                <a:cs typeface="Arial" panose="020B0604020202020204" pitchFamily="34" charset="0"/>
              </a:rPr>
              <a:t>critical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illnesses Sepsis, hypothyroidism, genetic disorders, and substance exposures can all cause   low tone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Females who receive magnesium for preeclampsia often give birth infants with hypotonia that resolves over hours to days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2400" dirty="0">
                <a:solidFill>
                  <a:srgbClr val="FF0000"/>
                </a:solidFill>
                <a:cs typeface="Arial" panose="020B0604020202020204" pitchFamily="34" charset="0"/>
              </a:rPr>
              <a:t>First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step in diagnosis is determine that location is in brain, spine, or motor unit. More than one site may be involved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91111F-4688-C2EC-B0C3-B19D8DFB939D}"/>
              </a:ext>
            </a:extLst>
          </p:cNvPr>
          <p:cNvSpPr txBox="1"/>
          <p:nvPr/>
        </p:nvSpPr>
        <p:spPr>
          <a:xfrm>
            <a:off x="838199" y="449763"/>
            <a:ext cx="6095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cs typeface="Arial" panose="020B0604020202020204" pitchFamily="34" charset="0"/>
              </a:rPr>
              <a:t>APPROACH TO DIAGNOSIS</a:t>
            </a:r>
          </a:p>
        </p:txBody>
      </p:sp>
    </p:spTree>
    <p:extLst>
      <p:ext uri="{BB962C8B-B14F-4D97-AF65-F5344CB8AC3E}">
        <p14:creationId xmlns:p14="http://schemas.microsoft.com/office/powerpoint/2010/main" val="83269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4615</TotalTime>
  <Words>942</Words>
  <Application>Microsoft Office PowerPoint</Application>
  <PresentationFormat>Widescreen</PresentationFormat>
  <Paragraphs>152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                  NEONATAL HYPOTONIA</vt:lpstr>
      <vt:lpstr>             What is hypotonia?                           </vt:lpstr>
      <vt:lpstr>Pathophysiology                          </vt:lpstr>
      <vt:lpstr>Appearance oF Hypotonia</vt:lpstr>
      <vt:lpstr>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Clues to Motor Unit Disorders</vt:lpstr>
      <vt:lpstr>Combined Cerebral and Motor Unit Hypotonia</vt:lpstr>
      <vt:lpstr>                              </vt:lpstr>
      <vt:lpstr>                              </vt:lpstr>
      <vt:lpstr>                              </vt:lpstr>
      <vt:lpstr>                              </vt:lpstr>
      <vt:lpstr>                              </vt:lpstr>
      <vt:lpstr>Differential Diagnosis of Infantile Hypotonia              </vt:lpstr>
      <vt:lpstr>  Differential Diagnosis of Infantile Hypotonia</vt:lpstr>
      <vt:lpstr>PowerPoint Presentation</vt:lpstr>
      <vt:lpstr>                       Thanks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mohammad vafaeeshahi</dc:creator>
  <cp:lastModifiedBy>mohammad vafaeeshahi</cp:lastModifiedBy>
  <cp:revision>144</cp:revision>
  <dcterms:created xsi:type="dcterms:W3CDTF">2025-11-07T21:38:33Z</dcterms:created>
  <dcterms:modified xsi:type="dcterms:W3CDTF">2025-11-19T23:41:11Z</dcterms:modified>
</cp:coreProperties>
</file>