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4" r:id="rId2"/>
    <p:sldId id="269" r:id="rId3"/>
    <p:sldId id="261" r:id="rId4"/>
    <p:sldId id="288" r:id="rId5"/>
    <p:sldId id="289" r:id="rId6"/>
    <p:sldId id="257" r:id="rId7"/>
    <p:sldId id="263" r:id="rId8"/>
    <p:sldId id="286" r:id="rId9"/>
    <p:sldId id="287" r:id="rId10"/>
    <p:sldId id="290" r:id="rId11"/>
    <p:sldId id="312" r:id="rId12"/>
    <p:sldId id="283" r:id="rId13"/>
    <p:sldId id="292" r:id="rId14"/>
    <p:sldId id="313" r:id="rId15"/>
    <p:sldId id="293" r:id="rId16"/>
    <p:sldId id="315" r:id="rId17"/>
    <p:sldId id="296" r:id="rId18"/>
    <p:sldId id="297" r:id="rId19"/>
    <p:sldId id="298" r:id="rId20"/>
    <p:sldId id="301" r:id="rId21"/>
    <p:sldId id="302" r:id="rId22"/>
    <p:sldId id="304" r:id="rId23"/>
    <p:sldId id="303" r:id="rId24"/>
    <p:sldId id="305" r:id="rId25"/>
    <p:sldId id="306" r:id="rId26"/>
    <p:sldId id="307" r:id="rId27"/>
    <p:sldId id="310" r:id="rId28"/>
    <p:sldId id="311" r:id="rId29"/>
    <p:sldId id="320"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28" autoAdjust="0"/>
    <p:restoredTop sz="94660"/>
  </p:normalViewPr>
  <p:slideViewPr>
    <p:cSldViewPr snapToGrid="0">
      <p:cViewPr varScale="1">
        <p:scale>
          <a:sx n="103" d="100"/>
          <a:sy n="103" d="100"/>
        </p:scale>
        <p:origin x="144"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6E95-A6E4-4B74-97B5-5EF21B84659A}"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C478C-D8E6-4031-9791-66D74DDD45C9}" type="slidenum">
              <a:rPr lang="en-US" smtClean="0"/>
              <a:t>‹#›</a:t>
            </a:fld>
            <a:endParaRPr lang="en-US"/>
          </a:p>
        </p:txBody>
      </p:sp>
    </p:spTree>
    <p:extLst>
      <p:ext uri="{BB962C8B-B14F-4D97-AF65-F5344CB8AC3E}">
        <p14:creationId xmlns:p14="http://schemas.microsoft.com/office/powerpoint/2010/main" val="313767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2439460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412169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33379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05705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95226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655378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888994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031422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3874827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265117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287754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D50EF2-CA94-41DF-AA26-1D858FB01DD5}"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527746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50EF2-CA94-41DF-AA26-1D858FB01DD5}"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253810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50EF2-CA94-41DF-AA26-1D858FB01DD5}"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2505049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txBody>
          <a:bodyPr/>
          <a:lstStyle/>
          <a:p>
            <a:endParaRPr lang="en-US"/>
          </a:p>
        </p:txBody>
      </p:sp>
      <p:sp>
        <p:nvSpPr>
          <p:cNvPr id="3" name="Shape 1"/>
          <p:cNvSpPr/>
          <p:nvPr/>
        </p:nvSpPr>
        <p:spPr>
          <a:xfrm>
            <a:off x="0" y="0"/>
            <a:ext cx="12192000" cy="6858000"/>
          </a:xfrm>
          <a:prstGeom prst="rect">
            <a:avLst/>
          </a:prstGeom>
          <a:solidFill>
            <a:srgbClr val="FBFAFF"/>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30758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95010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167365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8727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89639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F1F8"/>
          </a:solidFill>
          <a:ln/>
        </p:spPr>
      </p:sp>
      <p:sp>
        <p:nvSpPr>
          <p:cNvPr id="3" name="Shape 1"/>
          <p:cNvSpPr/>
          <p:nvPr/>
        </p:nvSpPr>
        <p:spPr>
          <a:xfrm>
            <a:off x="0" y="0"/>
            <a:ext cx="12192000" cy="68580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991747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F1F8"/>
          </a:solidFill>
          <a:ln/>
        </p:spPr>
      </p:sp>
      <p:sp>
        <p:nvSpPr>
          <p:cNvPr id="3" name="Shape 1"/>
          <p:cNvSpPr/>
          <p:nvPr/>
        </p:nvSpPr>
        <p:spPr>
          <a:xfrm>
            <a:off x="0" y="0"/>
            <a:ext cx="12192000" cy="6858000"/>
          </a:xfrm>
          <a:prstGeom prst="rect">
            <a:avLst/>
          </a:prstGeom>
          <a:solidFill>
            <a:srgbClr val="FBFCFE"/>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775800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45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50EF2-CA94-41DF-AA26-1D858FB01DD5}"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107249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D50EF2-CA94-41DF-AA26-1D858FB01DD5}"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336005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50EF2-CA94-41DF-AA26-1D858FB01DD5}"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289367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50EF2-CA94-41DF-AA26-1D858FB01DD5}" type="datetimeFigureOut">
              <a:rPr lang="en-US" smtClean="0"/>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185287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50EF2-CA94-41DF-AA26-1D858FB01DD5}" type="datetimeFigureOut">
              <a:rPr lang="en-US" smtClean="0"/>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137809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50EF2-CA94-41DF-AA26-1D858FB01DD5}" type="datetimeFigureOut">
              <a:rPr lang="en-US" smtClean="0"/>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2279204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D50EF2-CA94-41DF-AA26-1D858FB01DD5}"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365136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D50EF2-CA94-41DF-AA26-1D858FB01DD5}"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AE9E4-9D43-44CC-9022-8A5829B8524A}" type="slidenum">
              <a:rPr lang="en-US" smtClean="0"/>
              <a:t>‹#›</a:t>
            </a:fld>
            <a:endParaRPr lang="en-US"/>
          </a:p>
        </p:txBody>
      </p:sp>
    </p:spTree>
    <p:extLst>
      <p:ext uri="{BB962C8B-B14F-4D97-AF65-F5344CB8AC3E}">
        <p14:creationId xmlns:p14="http://schemas.microsoft.com/office/powerpoint/2010/main" val="3789817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0EF2-CA94-41DF-AA26-1D858FB01DD5}" type="datetimeFigureOut">
              <a:rPr lang="en-US" smtClean="0"/>
              <a:t>11/20/2025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AE9E4-9D43-44CC-9022-8A5829B8524A}" type="slidenum">
              <a:rPr lang="en-US" smtClean="0"/>
              <a:t>‹#›</a:t>
            </a:fld>
            <a:endParaRPr lang="en-US"/>
          </a:p>
        </p:txBody>
      </p:sp>
    </p:spTree>
    <p:extLst>
      <p:ext uri="{BB962C8B-B14F-4D97-AF65-F5344CB8AC3E}">
        <p14:creationId xmlns:p14="http://schemas.microsoft.com/office/powerpoint/2010/main" val="3382820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 id="2147483667" r:id="rId17"/>
    <p:sldLayoutId id="2147483668" r:id="rId18"/>
    <p:sldLayoutId id="214748366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652075" y="0"/>
            <a:ext cx="3603585" cy="6858000"/>
          </a:xfrm>
          <a:prstGeom prst="rect">
            <a:avLst/>
          </a:prstGeom>
        </p:spPr>
      </p:pic>
      <p:sp>
        <p:nvSpPr>
          <p:cNvPr id="3" name="Text 0"/>
          <p:cNvSpPr/>
          <p:nvPr/>
        </p:nvSpPr>
        <p:spPr>
          <a:xfrm>
            <a:off x="806251" y="770137"/>
            <a:ext cx="6297018" cy="1771948"/>
          </a:xfrm>
          <a:prstGeom prst="rect">
            <a:avLst/>
          </a:prstGeom>
          <a:noFill/>
          <a:ln/>
        </p:spPr>
        <p:txBody>
          <a:bodyPr wrap="square" lIns="0" tIns="0" rIns="0" bIns="0" rtlCol="0" anchor="t"/>
          <a:lstStyle/>
          <a:p>
            <a:pPr>
              <a:lnSpc>
                <a:spcPts val="4625"/>
              </a:lnSpc>
            </a:pPr>
            <a:r>
              <a:rPr lang="en-US" sz="3708" dirty="0">
                <a:solidFill>
                  <a:srgbClr val="403CCF"/>
                </a:solidFill>
                <a:latin typeface="Libre Baskerville" pitchFamily="34" charset="0"/>
                <a:ea typeface="Libre Baskerville" pitchFamily="34" charset="-122"/>
                <a:cs typeface="Libre Baskerville" pitchFamily="34" charset="-120"/>
              </a:rPr>
              <a:t>Neonatal Healthcare-Associated Infections (HAIs)</a:t>
            </a:r>
            <a:endParaRPr lang="en-US" sz="3708" dirty="0"/>
          </a:p>
        </p:txBody>
      </p:sp>
      <p:sp>
        <p:nvSpPr>
          <p:cNvPr id="4" name="Text 1"/>
          <p:cNvSpPr/>
          <p:nvPr/>
        </p:nvSpPr>
        <p:spPr>
          <a:xfrm>
            <a:off x="661492" y="4154289"/>
            <a:ext cx="6297018" cy="604838"/>
          </a:xfrm>
          <a:prstGeom prst="rect">
            <a:avLst/>
          </a:prstGeom>
          <a:noFill/>
          <a:ln/>
        </p:spPr>
        <p:txBody>
          <a:bodyPr wrap="square" lIns="0" tIns="0" rIns="0" bIns="0" rtlCol="0" anchor="t"/>
          <a:lstStyle/>
          <a:p>
            <a:pPr>
              <a:lnSpc>
                <a:spcPts val="2375"/>
              </a:lnSpc>
            </a:pPr>
            <a:endParaRPr lang="en-US" sz="1458" dirty="0"/>
          </a:p>
        </p:txBody>
      </p:sp>
      <p:sp>
        <p:nvSpPr>
          <p:cNvPr id="5" name="Rectangle 4"/>
          <p:cNvSpPr/>
          <p:nvPr/>
        </p:nvSpPr>
        <p:spPr>
          <a:xfrm>
            <a:off x="806251" y="3066188"/>
            <a:ext cx="8923537" cy="1938992"/>
          </a:xfrm>
          <a:prstGeom prst="rect">
            <a:avLst/>
          </a:prstGeom>
        </p:spPr>
        <p:txBody>
          <a:bodyPr wrap="square">
            <a:spAutoFit/>
          </a:bodyPr>
          <a:lstStyle/>
          <a:p>
            <a:r>
              <a:rPr lang="en-US" sz="2000" dirty="0">
                <a:solidFill>
                  <a:srgbClr val="000000"/>
                </a:solidFill>
                <a:latin typeface="Cambria" panose="02040503050406030204" pitchFamily="18" charset="0"/>
              </a:rPr>
              <a:t>Healthcare-associated infections (HAIs), also known as</a:t>
            </a:r>
            <a:br>
              <a:rPr lang="en-US" sz="2000" dirty="0">
                <a:solidFill>
                  <a:srgbClr val="000000"/>
                </a:solidFill>
                <a:latin typeface="Cambria" panose="02040503050406030204" pitchFamily="18" charset="0"/>
              </a:rPr>
            </a:br>
            <a:r>
              <a:rPr lang="en-US" sz="2000" dirty="0">
                <a:solidFill>
                  <a:srgbClr val="000000"/>
                </a:solidFill>
                <a:latin typeface="Cambria" panose="02040503050406030204" pitchFamily="18" charset="0"/>
              </a:rPr>
              <a:t>nosocomial infections, occur within medical settings when</a:t>
            </a:r>
            <a:br>
              <a:rPr lang="en-US" sz="2000" dirty="0">
                <a:solidFill>
                  <a:srgbClr val="000000"/>
                </a:solidFill>
                <a:latin typeface="Cambria" panose="02040503050406030204" pitchFamily="18" charset="0"/>
              </a:rPr>
            </a:br>
            <a:r>
              <a:rPr lang="en-US" sz="2000" dirty="0">
                <a:solidFill>
                  <a:srgbClr val="000000"/>
                </a:solidFill>
                <a:latin typeface="Cambria" panose="02040503050406030204" pitchFamily="18" charset="0"/>
              </a:rPr>
              <a:t>infectious agents such as bacteria, viruses, fungi, or</a:t>
            </a:r>
            <a:br>
              <a:rPr lang="en-US" sz="2000" dirty="0">
                <a:solidFill>
                  <a:srgbClr val="000000"/>
                </a:solidFill>
                <a:latin typeface="Cambria" panose="02040503050406030204" pitchFamily="18" charset="0"/>
              </a:rPr>
            </a:br>
            <a:r>
              <a:rPr lang="en-US" sz="2000" dirty="0">
                <a:solidFill>
                  <a:srgbClr val="000000"/>
                </a:solidFill>
                <a:latin typeface="Cambria" panose="02040503050406030204" pitchFamily="18" charset="0"/>
              </a:rPr>
              <a:t>parasites affects susceptible hosts, leading to disease after</a:t>
            </a:r>
            <a:br>
              <a:rPr lang="en-US" sz="2000" dirty="0">
                <a:solidFill>
                  <a:srgbClr val="000000"/>
                </a:solidFill>
                <a:latin typeface="Cambria" panose="02040503050406030204" pitchFamily="18" charset="0"/>
              </a:rPr>
            </a:br>
            <a:r>
              <a:rPr lang="en-US" sz="2000" dirty="0">
                <a:solidFill>
                  <a:srgbClr val="000000"/>
                </a:solidFill>
                <a:latin typeface="Cambria" panose="02040503050406030204" pitchFamily="18" charset="0"/>
              </a:rPr>
              <a:t>48hours of hospital stay. </a:t>
            </a:r>
            <a:br>
              <a:rPr lang="en-US" sz="2000" dirty="0"/>
            </a:br>
            <a:endParaRPr lang="en-US" sz="2000" dirty="0"/>
          </a:p>
        </p:txBody>
      </p:sp>
    </p:spTree>
    <p:extLst>
      <p:ext uri="{BB962C8B-B14F-4D97-AF65-F5344CB8AC3E}">
        <p14:creationId xmlns:p14="http://schemas.microsoft.com/office/powerpoint/2010/main" val="323599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1365" y="472480"/>
            <a:ext cx="6662738" cy="536972"/>
          </a:xfrm>
          <a:prstGeom prst="rect">
            <a:avLst/>
          </a:prstGeom>
          <a:noFill/>
          <a:ln/>
        </p:spPr>
        <p:txBody>
          <a:bodyPr wrap="none" lIns="0" tIns="0" rIns="0" bIns="0" rtlCol="0" anchor="t"/>
          <a:lstStyle/>
          <a:p>
            <a:pPr>
              <a:lnSpc>
                <a:spcPts val="4208"/>
              </a:lnSpc>
            </a:pPr>
            <a:endParaRPr lang="en-US" sz="3375" dirty="0"/>
          </a:p>
        </p:txBody>
      </p:sp>
      <p:sp>
        <p:nvSpPr>
          <p:cNvPr id="3" name="Text 1"/>
          <p:cNvSpPr/>
          <p:nvPr/>
        </p:nvSpPr>
        <p:spPr>
          <a:xfrm>
            <a:off x="472748" y="1002318"/>
            <a:ext cx="6408402" cy="549870"/>
          </a:xfrm>
          <a:prstGeom prst="rect">
            <a:avLst/>
          </a:prstGeom>
          <a:noFill/>
          <a:ln/>
        </p:spPr>
        <p:txBody>
          <a:bodyPr wrap="square" lIns="0" tIns="0" rIns="0" bIns="0" rtlCol="0" anchor="t"/>
          <a:lstStyle/>
          <a:p>
            <a:pPr>
              <a:lnSpc>
                <a:spcPts val="2125"/>
              </a:lnSpc>
            </a:pPr>
            <a:r>
              <a:rPr lang="en-US" dirty="0">
                <a:solidFill>
                  <a:srgbClr val="000000"/>
                </a:solidFill>
                <a:latin typeface="Andalus" panose="02020603050405020304" pitchFamily="18" charset="-78"/>
                <a:cs typeface="Andalus" panose="02020603050405020304" pitchFamily="18" charset="-78"/>
              </a:rPr>
              <a:t>The sterile in-utero environment gives way to colonization after birth, forming "normal flora."</a:t>
            </a:r>
          </a:p>
        </p:txBody>
      </p:sp>
      <p:sp>
        <p:nvSpPr>
          <p:cNvPr id="4" name="Text 2"/>
          <p:cNvSpPr/>
          <p:nvPr/>
        </p:nvSpPr>
        <p:spPr>
          <a:xfrm>
            <a:off x="601365" y="2126159"/>
            <a:ext cx="5285085" cy="824806"/>
          </a:xfrm>
          <a:prstGeom prst="rect">
            <a:avLst/>
          </a:prstGeom>
          <a:noFill/>
          <a:ln/>
        </p:spPr>
        <p:txBody>
          <a:bodyPr wrap="square" lIns="0" tIns="0" rIns="0" bIns="0" rtlCol="0" anchor="t"/>
          <a:lstStyle/>
          <a:p>
            <a:pPr>
              <a:lnSpc>
                <a:spcPts val="2125"/>
              </a:lnSpc>
            </a:pPr>
            <a:endParaRPr lang="en-US" sz="1333" dirty="0"/>
          </a:p>
        </p:txBody>
      </p:sp>
      <p:sp>
        <p:nvSpPr>
          <p:cNvPr id="5" name="Text 3"/>
          <p:cNvSpPr/>
          <p:nvPr/>
        </p:nvSpPr>
        <p:spPr>
          <a:xfrm>
            <a:off x="601365" y="3105547"/>
            <a:ext cx="5285085" cy="549870"/>
          </a:xfrm>
          <a:prstGeom prst="rect">
            <a:avLst/>
          </a:prstGeom>
          <a:noFill/>
          <a:ln/>
        </p:spPr>
        <p:txBody>
          <a:bodyPr wrap="square" lIns="0" tIns="0" rIns="0" bIns="0" rtlCol="0" anchor="t"/>
          <a:lstStyle/>
          <a:p>
            <a:pPr>
              <a:lnSpc>
                <a:spcPts val="2125"/>
              </a:lnSpc>
            </a:pPr>
            <a:endParaRPr lang="en-US" sz="1333" dirty="0"/>
          </a:p>
        </p:txBody>
      </p:sp>
      <p:sp>
        <p:nvSpPr>
          <p:cNvPr id="7" name="Rectangle 6"/>
          <p:cNvSpPr/>
          <p:nvPr/>
        </p:nvSpPr>
        <p:spPr>
          <a:xfrm>
            <a:off x="373036" y="2122442"/>
            <a:ext cx="7196805" cy="2862322"/>
          </a:xfrm>
          <a:prstGeom prst="rect">
            <a:avLst/>
          </a:prstGeom>
        </p:spPr>
        <p:txBody>
          <a:bodyPr wrap="square">
            <a:spAutoFit/>
          </a:bodyPr>
          <a:lstStyle/>
          <a:p>
            <a:r>
              <a:rPr lang="en-US" dirty="0">
                <a:solidFill>
                  <a:srgbClr val="FF0000"/>
                </a:solidFill>
                <a:latin typeface="Andalus" panose="02020603050405020304" pitchFamily="18" charset="-78"/>
                <a:cs typeface="Andalus" panose="02020603050405020304" pitchFamily="18" charset="-78"/>
              </a:rPr>
              <a:t>Most neonatal HAIs are caused by the infant’s own flora.</a:t>
            </a:r>
            <a:br>
              <a:rPr lang="en-US" dirty="0">
                <a:solidFill>
                  <a:srgbClr val="FF0000"/>
                </a:solidFill>
                <a:latin typeface="Andalus" panose="02020603050405020304" pitchFamily="18" charset="-78"/>
                <a:cs typeface="Andalus" panose="02020603050405020304" pitchFamily="18" charset="-78"/>
              </a:rPr>
            </a:br>
            <a:r>
              <a:rPr lang="en-US" dirty="0">
                <a:solidFill>
                  <a:srgbClr val="000000"/>
                </a:solidFill>
                <a:latin typeface="Andalus" panose="02020603050405020304" pitchFamily="18" charset="-78"/>
                <a:cs typeface="Andalus" panose="02020603050405020304" pitchFamily="18" charset="-78"/>
              </a:rPr>
              <a:t>The “abnormal flora” of the neonate residing in the NICU is</a:t>
            </a:r>
            <a:br>
              <a:rPr lang="en-US" dirty="0">
                <a:solidFill>
                  <a:srgbClr val="000000"/>
                </a:solidFill>
                <a:latin typeface="Andalus" panose="02020603050405020304" pitchFamily="18" charset="-78"/>
                <a:cs typeface="Andalus" panose="02020603050405020304" pitchFamily="18" charset="-78"/>
              </a:rPr>
            </a:br>
            <a:r>
              <a:rPr lang="en-US" dirty="0">
                <a:solidFill>
                  <a:srgbClr val="000000"/>
                </a:solidFill>
                <a:latin typeface="Andalus" panose="02020603050405020304" pitchFamily="18" charset="-78"/>
                <a:cs typeface="Andalus" panose="02020603050405020304" pitchFamily="18" charset="-78"/>
              </a:rPr>
              <a:t>determined at least in part by the NICU environment and</a:t>
            </a:r>
            <a:br>
              <a:rPr lang="en-US" dirty="0">
                <a:solidFill>
                  <a:srgbClr val="000000"/>
                </a:solidFill>
                <a:latin typeface="Andalus" panose="02020603050405020304" pitchFamily="18" charset="-78"/>
                <a:cs typeface="Andalus" panose="02020603050405020304" pitchFamily="18" charset="-78"/>
              </a:rPr>
            </a:br>
            <a:r>
              <a:rPr lang="en-US" dirty="0">
                <a:solidFill>
                  <a:srgbClr val="000000"/>
                </a:solidFill>
                <a:latin typeface="Andalus" panose="02020603050405020304" pitchFamily="18" charset="-78"/>
                <a:cs typeface="Andalus" panose="02020603050405020304" pitchFamily="18" charset="-78"/>
              </a:rPr>
              <a:t>the hands of health care workers. </a:t>
            </a:r>
          </a:p>
          <a:p>
            <a:endParaRPr lang="en-US" dirty="0">
              <a:solidFill>
                <a:srgbClr val="000000"/>
              </a:solidFill>
              <a:latin typeface="Andalus" panose="02020603050405020304" pitchFamily="18" charset="-78"/>
              <a:cs typeface="Andalus" panose="02020603050405020304" pitchFamily="18" charset="-78"/>
            </a:endParaRPr>
          </a:p>
          <a:p>
            <a:r>
              <a:rPr lang="en-US" dirty="0">
                <a:solidFill>
                  <a:srgbClr val="000000"/>
                </a:solidFill>
                <a:latin typeface="Andalus" panose="02020603050405020304" pitchFamily="18" charset="-78"/>
                <a:cs typeface="Andalus" panose="02020603050405020304" pitchFamily="18" charset="-78"/>
              </a:rPr>
              <a:t>It’s important to note that </a:t>
            </a:r>
            <a:r>
              <a:rPr lang="en-US" dirty="0">
                <a:solidFill>
                  <a:srgbClr val="FF0000"/>
                </a:solidFill>
                <a:latin typeface="Andalus" panose="02020603050405020304" pitchFamily="18" charset="-78"/>
                <a:cs typeface="Andalus" panose="02020603050405020304" pitchFamily="18" charset="-78"/>
              </a:rPr>
              <a:t>contact transmission </a:t>
            </a:r>
            <a:r>
              <a:rPr lang="en-US" dirty="0">
                <a:solidFill>
                  <a:srgbClr val="000000"/>
                </a:solidFill>
                <a:latin typeface="Andalus" panose="02020603050405020304" pitchFamily="18" charset="-78"/>
                <a:cs typeface="Andalus" panose="02020603050405020304" pitchFamily="18" charset="-78"/>
              </a:rPr>
              <a:t>of bacteria, viruses, and fungi through the hands of healthcare workers is arguably the </a:t>
            </a:r>
            <a:r>
              <a:rPr lang="en-US" dirty="0">
                <a:solidFill>
                  <a:srgbClr val="FF0000"/>
                </a:solidFill>
                <a:latin typeface="Andalus" panose="02020603050405020304" pitchFamily="18" charset="-78"/>
                <a:cs typeface="Andalus" panose="02020603050405020304" pitchFamily="18" charset="-78"/>
              </a:rPr>
              <a:t>most significant but also potentially the most preventable </a:t>
            </a:r>
            <a:r>
              <a:rPr lang="en-US" dirty="0">
                <a:solidFill>
                  <a:srgbClr val="000000"/>
                </a:solidFill>
                <a:latin typeface="Andalus" panose="02020603050405020304" pitchFamily="18" charset="-78"/>
                <a:cs typeface="Andalus" panose="02020603050405020304" pitchFamily="18" charset="-78"/>
              </a:rPr>
              <a:t>means by which potentially harmful microorganisms are disseminated. </a:t>
            </a:r>
            <a:br>
              <a:rPr lang="en-US" dirty="0">
                <a:latin typeface="Andalus" panose="02020603050405020304" pitchFamily="18" charset="-78"/>
                <a:cs typeface="Andalus" panose="02020603050405020304" pitchFamily="18" charset="-78"/>
              </a:rPr>
            </a:br>
            <a:endParaRPr lang="en-US" dirty="0">
              <a:latin typeface="Andalus" panose="02020603050405020304" pitchFamily="18" charset="-78"/>
              <a:cs typeface="Andalus" panose="02020603050405020304" pitchFamily="18" charset="-78"/>
            </a:endParaRPr>
          </a:p>
        </p:txBody>
      </p:sp>
      <p:sp>
        <p:nvSpPr>
          <p:cNvPr id="8" name="Rectangle 7"/>
          <p:cNvSpPr/>
          <p:nvPr/>
        </p:nvSpPr>
        <p:spPr>
          <a:xfrm>
            <a:off x="373036" y="5135631"/>
            <a:ext cx="7382001" cy="923330"/>
          </a:xfrm>
          <a:prstGeom prst="rect">
            <a:avLst/>
          </a:prstGeom>
        </p:spPr>
        <p:txBody>
          <a:bodyPr wrap="square">
            <a:spAutoFit/>
          </a:bodyPr>
          <a:lstStyle/>
          <a:p>
            <a:r>
              <a:rPr lang="en-US" dirty="0">
                <a:solidFill>
                  <a:srgbClr val="000000"/>
                </a:solidFill>
                <a:latin typeface="ArialMT"/>
              </a:rPr>
              <a:t>Poor compliance with hand hygiene has repeatedly been shown as a cause of outbreaks and transmission of resistant microorganisms.</a:t>
            </a:r>
            <a:r>
              <a:rPr lang="en-US" dirty="0"/>
              <a:t> </a:t>
            </a:r>
            <a:br>
              <a:rPr lang="en-US" dirty="0"/>
            </a:br>
            <a:endParaRPr lang="en-US" dirty="0"/>
          </a:p>
        </p:txBody>
      </p:sp>
    </p:spTree>
    <p:extLst>
      <p:ext uri="{BB962C8B-B14F-4D97-AF65-F5344CB8AC3E}">
        <p14:creationId xmlns:p14="http://schemas.microsoft.com/office/powerpoint/2010/main" val="368098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540" y="862260"/>
            <a:ext cx="10793299" cy="5787396"/>
          </a:xfrm>
          <a:prstGeom prst="rect">
            <a:avLst/>
          </a:prstGeom>
        </p:spPr>
      </p:pic>
      <p:sp>
        <p:nvSpPr>
          <p:cNvPr id="3" name="Rectangle 2"/>
          <p:cNvSpPr/>
          <p:nvPr/>
        </p:nvSpPr>
        <p:spPr>
          <a:xfrm>
            <a:off x="335665" y="195199"/>
            <a:ext cx="10978587" cy="830997"/>
          </a:xfrm>
          <a:prstGeom prst="rect">
            <a:avLst/>
          </a:prstGeom>
        </p:spPr>
        <p:txBody>
          <a:bodyPr wrap="square">
            <a:spAutoFit/>
          </a:bodyPr>
          <a:lstStyle/>
          <a:p>
            <a:r>
              <a:rPr lang="en-US" sz="2400" dirty="0">
                <a:solidFill>
                  <a:srgbClr val="FF0000"/>
                </a:solidFill>
                <a:latin typeface="ArialMT"/>
              </a:rPr>
              <a:t>Most Common Nosocomial Pathogens in Neonatal Intensive Care Unit Patients</a:t>
            </a:r>
            <a:r>
              <a:rPr lang="en-US" sz="2400" dirty="0">
                <a:solidFill>
                  <a:srgbClr val="FF0000"/>
                </a:solidFill>
              </a:rPr>
              <a:t> </a:t>
            </a:r>
            <a:br>
              <a:rPr lang="en-US" sz="2400" dirty="0">
                <a:solidFill>
                  <a:srgbClr val="FF0000"/>
                </a:solidFill>
              </a:rPr>
            </a:br>
            <a:endParaRPr lang="en-US" sz="2400" dirty="0">
              <a:solidFill>
                <a:srgbClr val="FF0000"/>
              </a:solidFill>
            </a:endParaRPr>
          </a:p>
        </p:txBody>
      </p:sp>
    </p:spTree>
    <p:extLst>
      <p:ext uri="{BB962C8B-B14F-4D97-AF65-F5344CB8AC3E}">
        <p14:creationId xmlns:p14="http://schemas.microsoft.com/office/powerpoint/2010/main" val="2336847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7772" y="203853"/>
            <a:ext cx="11524776" cy="6482686"/>
          </a:xfrm>
          <a:prstGeom prst="rect">
            <a:avLst/>
          </a:prstGeom>
        </p:spPr>
      </p:pic>
    </p:spTree>
    <p:extLst>
      <p:ext uri="{BB962C8B-B14F-4D97-AF65-F5344CB8AC3E}">
        <p14:creationId xmlns:p14="http://schemas.microsoft.com/office/powerpoint/2010/main" val="66261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772" y="-1"/>
            <a:ext cx="11890212" cy="6660107"/>
          </a:xfrm>
          <a:prstGeom prst="rect">
            <a:avLst/>
          </a:prstGeom>
        </p:spPr>
      </p:pic>
    </p:spTree>
    <p:extLst>
      <p:ext uri="{BB962C8B-B14F-4D97-AF65-F5344CB8AC3E}">
        <p14:creationId xmlns:p14="http://schemas.microsoft.com/office/powerpoint/2010/main" val="201072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9433" y="1659793"/>
            <a:ext cx="9635925" cy="1569660"/>
          </a:xfrm>
          <a:prstGeom prst="rect">
            <a:avLst/>
          </a:prstGeom>
        </p:spPr>
        <p:txBody>
          <a:bodyPr wrap="square">
            <a:spAutoFit/>
          </a:bodyPr>
          <a:lstStyle/>
          <a:p>
            <a:r>
              <a:rPr lang="en-US" sz="2400" dirty="0" err="1">
                <a:solidFill>
                  <a:srgbClr val="000000"/>
                </a:solidFill>
                <a:latin typeface="ArialMT"/>
              </a:rPr>
              <a:t>Akey</a:t>
            </a:r>
            <a:r>
              <a:rPr lang="en-US" sz="2400" dirty="0">
                <a:solidFill>
                  <a:srgbClr val="000000"/>
                </a:solidFill>
                <a:latin typeface="ArialMT"/>
              </a:rPr>
              <a:t> strategy to minimize the risk of catheter-associated</a:t>
            </a:r>
            <a:br>
              <a:rPr lang="en-US" sz="2400" dirty="0">
                <a:solidFill>
                  <a:srgbClr val="000000"/>
                </a:solidFill>
                <a:latin typeface="ArialMT"/>
              </a:rPr>
            </a:br>
            <a:r>
              <a:rPr lang="en-US" sz="2400" dirty="0">
                <a:solidFill>
                  <a:srgbClr val="000000"/>
                </a:solidFill>
                <a:latin typeface="ArialMT"/>
              </a:rPr>
              <a:t>bloodstream infections is the prompt removal of indwelling</a:t>
            </a:r>
            <a:br>
              <a:rPr lang="en-US" sz="2400" dirty="0">
                <a:solidFill>
                  <a:srgbClr val="000000"/>
                </a:solidFill>
                <a:latin typeface="ArialMT"/>
              </a:rPr>
            </a:br>
            <a:r>
              <a:rPr lang="en-US" sz="2400" dirty="0">
                <a:solidFill>
                  <a:srgbClr val="000000"/>
                </a:solidFill>
                <a:latin typeface="ArialMT"/>
              </a:rPr>
              <a:t>catheters when no longer medically necessary. </a:t>
            </a:r>
            <a:br>
              <a:rPr lang="en-US" sz="2400" dirty="0"/>
            </a:br>
            <a:endParaRPr lang="en-US" sz="2400" dirty="0"/>
          </a:p>
        </p:txBody>
      </p:sp>
    </p:spTree>
    <p:extLst>
      <p:ext uri="{BB962C8B-B14F-4D97-AF65-F5344CB8AC3E}">
        <p14:creationId xmlns:p14="http://schemas.microsoft.com/office/powerpoint/2010/main" val="2244442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490" y="2213376"/>
            <a:ext cx="11709779" cy="4528618"/>
          </a:xfrm>
          <a:prstGeom prst="rect">
            <a:avLst/>
          </a:prstGeom>
        </p:spPr>
      </p:pic>
      <p:sp>
        <p:nvSpPr>
          <p:cNvPr id="3" name="Title 2"/>
          <p:cNvSpPr>
            <a:spLocks noGrp="1"/>
          </p:cNvSpPr>
          <p:nvPr>
            <p:ph type="title" idx="4294967295"/>
          </p:nvPr>
        </p:nvSpPr>
        <p:spPr>
          <a:xfrm>
            <a:off x="1337480" y="365125"/>
            <a:ext cx="9178119" cy="1325563"/>
          </a:xfrm>
        </p:spPr>
        <p:txBody>
          <a:bodyPr>
            <a:normAutofit fontScale="90000"/>
          </a:bodyPr>
          <a:lstStyle/>
          <a:p>
            <a:r>
              <a:rPr lang="en-US" sz="3200" b="1" i="1" dirty="0">
                <a:solidFill>
                  <a:srgbClr val="FF0000"/>
                </a:solidFill>
              </a:rPr>
              <a:t>Checklist for Clinicians in the Prevention of Central Line—Associated Bloodstream Infections </a:t>
            </a:r>
            <a:br>
              <a:rPr lang="en-US" sz="3200" b="1" i="1" dirty="0">
                <a:solidFill>
                  <a:srgbClr val="FF0000"/>
                </a:solidFill>
              </a:rPr>
            </a:br>
            <a:endParaRPr lang="en-US" sz="3200" b="1" i="1" dirty="0">
              <a:solidFill>
                <a:srgbClr val="FF0000"/>
              </a:solidFill>
            </a:endParaRPr>
          </a:p>
        </p:txBody>
      </p:sp>
    </p:spTree>
    <p:extLst>
      <p:ext uri="{BB962C8B-B14F-4D97-AF65-F5344CB8AC3E}">
        <p14:creationId xmlns:p14="http://schemas.microsoft.com/office/powerpoint/2010/main" val="120339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849" y="2274425"/>
            <a:ext cx="10411426" cy="3139321"/>
          </a:xfrm>
          <a:prstGeom prst="rect">
            <a:avLst/>
          </a:prstGeom>
        </p:spPr>
        <p:txBody>
          <a:bodyPr wrap="square">
            <a:spAutoFit/>
          </a:bodyPr>
          <a:lstStyle/>
          <a:p>
            <a:r>
              <a:rPr lang="en-US" dirty="0">
                <a:solidFill>
                  <a:srgbClr val="FF0000"/>
                </a:solidFill>
                <a:latin typeface="AdvOTf9433e2d"/>
              </a:rPr>
              <a:t>Ventilator-associated pneumonia (VAP</a:t>
            </a:r>
          </a:p>
          <a:p>
            <a:endParaRPr lang="en-US" dirty="0">
              <a:solidFill>
                <a:srgbClr val="FF0000"/>
              </a:solidFill>
              <a:latin typeface="AdvOTf9433e2d"/>
            </a:endParaRPr>
          </a:p>
          <a:p>
            <a:r>
              <a:rPr lang="en-US" dirty="0">
                <a:solidFill>
                  <a:srgbClr val="000000"/>
                </a:solidFill>
                <a:latin typeface="AdvOTf9433e2d"/>
              </a:rPr>
              <a:t> An episode of pneumonia diagnosed in patients undergoing</a:t>
            </a:r>
            <a:br>
              <a:rPr lang="en-US" dirty="0">
                <a:solidFill>
                  <a:srgbClr val="000000"/>
                </a:solidFill>
                <a:latin typeface="AdvOTf9433e2d"/>
              </a:rPr>
            </a:br>
            <a:r>
              <a:rPr lang="en-US" dirty="0">
                <a:solidFill>
                  <a:srgbClr val="000000"/>
                </a:solidFill>
                <a:latin typeface="AdvOTf9433e2d"/>
              </a:rPr>
              <a:t>mechanical ventilation (MV) for </a:t>
            </a:r>
            <a:r>
              <a:rPr lang="en-US" dirty="0">
                <a:solidFill>
                  <a:srgbClr val="000000"/>
                </a:solidFill>
                <a:latin typeface="AdvOTf9433e2d+22"/>
              </a:rPr>
              <a:t>≥</a:t>
            </a:r>
            <a:r>
              <a:rPr lang="en-US" dirty="0">
                <a:solidFill>
                  <a:srgbClr val="000000"/>
                </a:solidFill>
                <a:latin typeface="AdvOTf9433e2d"/>
              </a:rPr>
              <a:t>48 h</a:t>
            </a:r>
          </a:p>
          <a:p>
            <a:endParaRPr lang="en-US" dirty="0">
              <a:solidFill>
                <a:srgbClr val="000000"/>
              </a:solidFill>
              <a:latin typeface="AdvOTf9433e2d"/>
            </a:endParaRPr>
          </a:p>
          <a:p>
            <a:r>
              <a:rPr lang="en-US" dirty="0">
                <a:solidFill>
                  <a:srgbClr val="000000"/>
                </a:solidFill>
                <a:latin typeface="AdvOTf9433e2d"/>
              </a:rPr>
              <a:t>The second most common healthcare-associated infection</a:t>
            </a:r>
            <a:br>
              <a:rPr lang="en-US" dirty="0">
                <a:solidFill>
                  <a:srgbClr val="000000"/>
                </a:solidFill>
                <a:latin typeface="AdvOTf9433e2d"/>
              </a:rPr>
            </a:br>
            <a:r>
              <a:rPr lang="en-US" dirty="0">
                <a:solidFill>
                  <a:srgbClr val="000000"/>
                </a:solidFill>
                <a:latin typeface="AdvOTf9433e2d"/>
              </a:rPr>
              <a:t>among infants</a:t>
            </a:r>
          </a:p>
          <a:p>
            <a:endParaRPr lang="en-US" dirty="0">
              <a:solidFill>
                <a:srgbClr val="000000"/>
              </a:solidFill>
              <a:latin typeface="AdvOTf9433e2d"/>
            </a:endParaRPr>
          </a:p>
          <a:p>
            <a:r>
              <a:rPr lang="en-US" dirty="0">
                <a:solidFill>
                  <a:srgbClr val="000000"/>
                </a:solidFill>
                <a:latin typeface="AdvOTf9433e2d"/>
              </a:rPr>
              <a:t>Rates that range from 2.7 to 10.9 episodes per 1000 days of MV in the neonatal intensive care</a:t>
            </a:r>
            <a:br>
              <a:rPr lang="en-US" dirty="0">
                <a:solidFill>
                  <a:srgbClr val="000000"/>
                </a:solidFill>
                <a:latin typeface="AdvOTf9433e2d"/>
              </a:rPr>
            </a:br>
            <a:r>
              <a:rPr lang="en-US" dirty="0">
                <a:solidFill>
                  <a:srgbClr val="000000"/>
                </a:solidFill>
                <a:latin typeface="AdvOTf9433e2d"/>
              </a:rPr>
              <a:t>units (NICU) in high-income countries </a:t>
            </a:r>
            <a:br>
              <a:rPr lang="en-US" dirty="0"/>
            </a:br>
            <a:endParaRPr lang="en-US" dirty="0"/>
          </a:p>
        </p:txBody>
      </p:sp>
    </p:spTree>
    <p:extLst>
      <p:ext uri="{BB962C8B-B14F-4D97-AF65-F5344CB8AC3E}">
        <p14:creationId xmlns:p14="http://schemas.microsoft.com/office/powerpoint/2010/main" val="944874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501" y="1788616"/>
            <a:ext cx="10058400" cy="4708981"/>
          </a:xfrm>
          <a:prstGeom prst="rect">
            <a:avLst/>
          </a:prstGeom>
        </p:spPr>
        <p:txBody>
          <a:bodyPr wrap="square">
            <a:spAutoFit/>
          </a:bodyPr>
          <a:lstStyle/>
          <a:p>
            <a:pPr>
              <a:lnSpc>
                <a:spcPct val="150000"/>
              </a:lnSpc>
            </a:pPr>
            <a:r>
              <a:rPr lang="en-US" sz="2000" dirty="0">
                <a:solidFill>
                  <a:srgbClr val="000000"/>
                </a:solidFill>
                <a:latin typeface="ArialMT"/>
              </a:rPr>
              <a:t>Avoid intubation if possible: use noninvasive positive pressure</a:t>
            </a:r>
            <a:br>
              <a:rPr lang="en-US" sz="2000" dirty="0">
                <a:solidFill>
                  <a:srgbClr val="000000"/>
                </a:solidFill>
                <a:latin typeface="ArialMT"/>
              </a:rPr>
            </a:br>
            <a:r>
              <a:rPr lang="en-US" sz="2000" dirty="0">
                <a:solidFill>
                  <a:srgbClr val="000000"/>
                </a:solidFill>
                <a:latin typeface="ArialMT"/>
              </a:rPr>
              <a:t>ventilation in selected populations.</a:t>
            </a:r>
            <a:br>
              <a:rPr lang="en-US" sz="2000" dirty="0">
                <a:solidFill>
                  <a:srgbClr val="000000"/>
                </a:solidFill>
                <a:latin typeface="ArialMT"/>
              </a:rPr>
            </a:br>
            <a:r>
              <a:rPr lang="en-US" sz="2000" dirty="0">
                <a:solidFill>
                  <a:srgbClr val="000000"/>
                </a:solidFill>
                <a:latin typeface="ArialMT"/>
              </a:rPr>
              <a:t> Minimize the duration of mechanical ventilation.</a:t>
            </a:r>
            <a:br>
              <a:rPr lang="en-US" sz="2000" dirty="0">
                <a:solidFill>
                  <a:srgbClr val="000000"/>
                </a:solidFill>
                <a:latin typeface="ArialMT"/>
              </a:rPr>
            </a:br>
            <a:r>
              <a:rPr lang="en-US" sz="2000" dirty="0">
                <a:solidFill>
                  <a:srgbClr val="000000"/>
                </a:solidFill>
                <a:latin typeface="ArialMT"/>
              </a:rPr>
              <a:t> Manage patients without sedation whenever possible.</a:t>
            </a:r>
            <a:br>
              <a:rPr lang="en-US" sz="2000" dirty="0">
                <a:solidFill>
                  <a:srgbClr val="000000"/>
                </a:solidFill>
                <a:latin typeface="ArialMT"/>
              </a:rPr>
            </a:br>
            <a:r>
              <a:rPr lang="en-US" sz="2000" dirty="0">
                <a:solidFill>
                  <a:srgbClr val="000000"/>
                </a:solidFill>
                <a:latin typeface="ArialMT"/>
              </a:rPr>
              <a:t> Avoid unplanned </a:t>
            </a:r>
            <a:r>
              <a:rPr lang="en-US" sz="2000" dirty="0" err="1">
                <a:solidFill>
                  <a:srgbClr val="000000"/>
                </a:solidFill>
                <a:latin typeface="ArialMT"/>
              </a:rPr>
              <a:t>extubation</a:t>
            </a:r>
            <a:r>
              <a:rPr lang="en-US" sz="2000" dirty="0">
                <a:solidFill>
                  <a:srgbClr val="000000"/>
                </a:solidFill>
                <a:latin typeface="ArialMT"/>
              </a:rPr>
              <a:t>.</a:t>
            </a:r>
            <a:br>
              <a:rPr lang="en-US" sz="2000" dirty="0">
                <a:solidFill>
                  <a:srgbClr val="000000"/>
                </a:solidFill>
                <a:latin typeface="ArialMT"/>
              </a:rPr>
            </a:br>
            <a:r>
              <a:rPr lang="en-US" sz="2000" dirty="0">
                <a:solidFill>
                  <a:srgbClr val="000000"/>
                </a:solidFill>
                <a:latin typeface="ArialMT"/>
              </a:rPr>
              <a:t> Provide regular oral care with sterile water.</a:t>
            </a:r>
          </a:p>
          <a:p>
            <a:pPr>
              <a:lnSpc>
                <a:spcPct val="150000"/>
              </a:lnSpc>
            </a:pPr>
            <a:r>
              <a:rPr lang="en-US" sz="2000" dirty="0">
                <a:solidFill>
                  <a:srgbClr val="000000"/>
                </a:solidFill>
                <a:latin typeface="ArialMT"/>
              </a:rPr>
              <a:t>Minimize breaks in the ventilator circuit.</a:t>
            </a:r>
            <a:br>
              <a:rPr lang="en-US" sz="2000" dirty="0">
                <a:solidFill>
                  <a:srgbClr val="000000"/>
                </a:solidFill>
                <a:latin typeface="ArialMT"/>
              </a:rPr>
            </a:br>
            <a:r>
              <a:rPr lang="en-US" sz="2000" dirty="0">
                <a:solidFill>
                  <a:srgbClr val="000000"/>
                </a:solidFill>
                <a:latin typeface="ArialMT"/>
              </a:rPr>
              <a:t> Change the ventilator circuit only if visibly soiled or</a:t>
            </a:r>
            <a:br>
              <a:rPr lang="en-US" sz="2000" dirty="0">
                <a:solidFill>
                  <a:srgbClr val="000000"/>
                </a:solidFill>
                <a:latin typeface="ArialMT"/>
              </a:rPr>
            </a:br>
            <a:r>
              <a:rPr lang="en-US" sz="2000" dirty="0">
                <a:solidFill>
                  <a:srgbClr val="000000"/>
                </a:solidFill>
                <a:latin typeface="ArialMT"/>
              </a:rPr>
              <a:t>malfunctioning</a:t>
            </a:r>
            <a:r>
              <a:rPr lang="en-US" sz="2000" dirty="0"/>
              <a:t> </a:t>
            </a:r>
            <a:br>
              <a:rPr lang="en-US" sz="2000" dirty="0"/>
            </a:br>
            <a:endParaRPr lang="en-US" sz="2000" dirty="0"/>
          </a:p>
        </p:txBody>
      </p:sp>
      <p:sp>
        <p:nvSpPr>
          <p:cNvPr id="3" name="Rectangle 2"/>
          <p:cNvSpPr/>
          <p:nvPr/>
        </p:nvSpPr>
        <p:spPr>
          <a:xfrm>
            <a:off x="600501" y="321691"/>
            <a:ext cx="7942998" cy="1077218"/>
          </a:xfrm>
          <a:prstGeom prst="rect">
            <a:avLst/>
          </a:prstGeom>
        </p:spPr>
        <p:txBody>
          <a:bodyPr wrap="square">
            <a:spAutoFit/>
          </a:bodyPr>
          <a:lstStyle/>
          <a:p>
            <a:r>
              <a:rPr lang="en-US" sz="3200" dirty="0">
                <a:solidFill>
                  <a:srgbClr val="FF0000"/>
                </a:solidFill>
                <a:latin typeface="ArialMT"/>
              </a:rPr>
              <a:t>Basic Strategies to Prevent</a:t>
            </a:r>
            <a:br>
              <a:rPr lang="en-US" sz="3200" dirty="0">
                <a:solidFill>
                  <a:srgbClr val="FF0000"/>
                </a:solidFill>
                <a:latin typeface="ArialMT"/>
              </a:rPr>
            </a:br>
            <a:r>
              <a:rPr lang="en-US" sz="3200" dirty="0">
                <a:solidFill>
                  <a:srgbClr val="FF0000"/>
                </a:solidFill>
                <a:latin typeface="ArialMT"/>
              </a:rPr>
              <a:t>Ventilator-Associated Pneumonia</a:t>
            </a:r>
            <a:r>
              <a:rPr lang="en-US" sz="3200" dirty="0">
                <a:solidFill>
                  <a:srgbClr val="FF0000"/>
                </a:solidFill>
              </a:rPr>
              <a:t> </a:t>
            </a:r>
            <a:endParaRPr lang="en-US" sz="3200" dirty="0"/>
          </a:p>
        </p:txBody>
      </p:sp>
    </p:spTree>
    <p:extLst>
      <p:ext uri="{BB962C8B-B14F-4D97-AF65-F5344CB8AC3E}">
        <p14:creationId xmlns:p14="http://schemas.microsoft.com/office/powerpoint/2010/main" val="597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43" y="382137"/>
            <a:ext cx="12160657" cy="6475863"/>
          </a:xfrm>
          <a:prstGeom prst="rect">
            <a:avLst/>
          </a:prstGeom>
        </p:spPr>
      </p:pic>
    </p:spTree>
    <p:extLst>
      <p:ext uri="{BB962C8B-B14F-4D97-AF65-F5344CB8AC3E}">
        <p14:creationId xmlns:p14="http://schemas.microsoft.com/office/powerpoint/2010/main" val="19904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182" y="68097"/>
            <a:ext cx="12094936" cy="6789903"/>
          </a:xfrm>
          <a:prstGeom prst="rect">
            <a:avLst/>
          </a:prstGeom>
        </p:spPr>
      </p:pic>
    </p:spTree>
    <p:extLst>
      <p:ext uri="{BB962C8B-B14F-4D97-AF65-F5344CB8AC3E}">
        <p14:creationId xmlns:p14="http://schemas.microsoft.com/office/powerpoint/2010/main" val="76708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036" y="736979"/>
            <a:ext cx="10617958" cy="5693866"/>
          </a:xfrm>
          <a:prstGeom prst="rect">
            <a:avLst/>
          </a:prstGeom>
        </p:spPr>
        <p:txBody>
          <a:bodyPr wrap="square">
            <a:spAutoFit/>
          </a:bodyPr>
          <a:lstStyle/>
          <a:p>
            <a:r>
              <a:rPr lang="en-US" sz="2800" dirty="0">
                <a:solidFill>
                  <a:srgbClr val="000000"/>
                </a:solidFill>
                <a:latin typeface="Cambria" panose="02040503050406030204" pitchFamily="18" charset="0"/>
                <a:cs typeface="Andalus" panose="02020603050405020304" pitchFamily="18" charset="-78"/>
              </a:rPr>
              <a:t>Differentiating maternally acquired and hospital-acquired</a:t>
            </a:r>
            <a:br>
              <a:rPr lang="en-US" sz="2800" dirty="0">
                <a:solidFill>
                  <a:srgbClr val="000000"/>
                </a:solidFill>
                <a:latin typeface="Cambria" panose="02040503050406030204" pitchFamily="18" charset="0"/>
                <a:cs typeface="Andalus" panose="02020603050405020304" pitchFamily="18" charset="-78"/>
              </a:rPr>
            </a:br>
            <a:r>
              <a:rPr lang="en-US" sz="2800" dirty="0">
                <a:solidFill>
                  <a:srgbClr val="000000"/>
                </a:solidFill>
                <a:latin typeface="Cambria" panose="02040503050406030204" pitchFamily="18" charset="0"/>
                <a:cs typeface="Andalus" panose="02020603050405020304" pitchFamily="18" charset="-78"/>
              </a:rPr>
              <a:t>infections can be difficult.</a:t>
            </a:r>
          </a:p>
          <a:p>
            <a:r>
              <a:rPr lang="en-US" sz="2800" dirty="0">
                <a:solidFill>
                  <a:srgbClr val="000000"/>
                </a:solidFill>
                <a:latin typeface="Cambria" panose="02040503050406030204" pitchFamily="18" charset="0"/>
                <a:cs typeface="Andalus" panose="02020603050405020304" pitchFamily="18" charset="-78"/>
              </a:rPr>
              <a:t> Surveillance definitions typically describe nosocomial infections as infections that arise 2 or more days after initial admission to a nursery or NICU.</a:t>
            </a:r>
          </a:p>
          <a:p>
            <a:r>
              <a:rPr lang="en-US" sz="2800" dirty="0">
                <a:solidFill>
                  <a:srgbClr val="FF0000"/>
                </a:solidFill>
                <a:latin typeface="Cambria" panose="02040503050406030204" pitchFamily="18" charset="0"/>
                <a:cs typeface="Andalus" panose="02020603050405020304" pitchFamily="18" charset="-78"/>
              </a:rPr>
              <a:t> No precise time point, laboratory test, or clinical definition</a:t>
            </a:r>
            <a:br>
              <a:rPr lang="en-US" sz="2800" dirty="0">
                <a:solidFill>
                  <a:srgbClr val="FF0000"/>
                </a:solidFill>
                <a:latin typeface="Cambria" panose="02040503050406030204" pitchFamily="18" charset="0"/>
                <a:cs typeface="Andalus" panose="02020603050405020304" pitchFamily="18" charset="-78"/>
              </a:rPr>
            </a:br>
            <a:r>
              <a:rPr lang="en-US" sz="2800" dirty="0">
                <a:solidFill>
                  <a:srgbClr val="FF0000"/>
                </a:solidFill>
                <a:latin typeface="Cambria" panose="02040503050406030204" pitchFamily="18" charset="0"/>
                <a:cs typeface="Andalus" panose="02020603050405020304" pitchFamily="18" charset="-78"/>
              </a:rPr>
              <a:t>perfectly discriminates between infections that were likely</a:t>
            </a:r>
            <a:br>
              <a:rPr lang="en-US" sz="2800" dirty="0">
                <a:solidFill>
                  <a:srgbClr val="FF0000"/>
                </a:solidFill>
                <a:latin typeface="Cambria" panose="02040503050406030204" pitchFamily="18" charset="0"/>
                <a:cs typeface="Andalus" panose="02020603050405020304" pitchFamily="18" charset="-78"/>
              </a:rPr>
            </a:br>
            <a:r>
              <a:rPr lang="en-US" sz="2800" dirty="0">
                <a:solidFill>
                  <a:srgbClr val="FF0000"/>
                </a:solidFill>
                <a:latin typeface="Cambria" panose="02040503050406030204" pitchFamily="18" charset="0"/>
                <a:cs typeface="Andalus" panose="02020603050405020304" pitchFamily="18" charset="-78"/>
              </a:rPr>
              <a:t>attributable to vertical transmission from infections transmitted within the NICU.</a:t>
            </a:r>
            <a:r>
              <a:rPr lang="en-US" sz="2800" dirty="0">
                <a:latin typeface="Cambria" panose="02040503050406030204" pitchFamily="18" charset="0"/>
                <a:cs typeface="Andalus" panose="02020603050405020304" pitchFamily="18" charset="-78"/>
              </a:rPr>
              <a:t> </a:t>
            </a:r>
          </a:p>
          <a:p>
            <a:r>
              <a:rPr lang="en-US" sz="2800" dirty="0">
                <a:solidFill>
                  <a:srgbClr val="000000"/>
                </a:solidFill>
                <a:latin typeface="Cambria" panose="02040503050406030204" pitchFamily="18" charset="0"/>
                <a:cs typeface="Andalus" panose="02020603050405020304" pitchFamily="18" charset="-78"/>
              </a:rPr>
              <a:t>Approximately 90% of hospitalized neonates with an infection presumed to be of maternal origin had onset of symptoms within 48 hours of birth. </a:t>
            </a:r>
            <a:br>
              <a:rPr lang="en-US" sz="2800" dirty="0">
                <a:solidFill>
                  <a:srgbClr val="000000"/>
                </a:solidFill>
                <a:latin typeface="Cambria" panose="02040503050406030204" pitchFamily="18" charset="0"/>
                <a:cs typeface="Andalus" panose="02020603050405020304" pitchFamily="18" charset="-78"/>
              </a:rPr>
            </a:br>
            <a:endParaRPr lang="en-US" sz="2800" dirty="0">
              <a:solidFill>
                <a:srgbClr val="000000"/>
              </a:solidFill>
              <a:latin typeface="Cambria" panose="02040503050406030204" pitchFamily="18" charset="0"/>
              <a:cs typeface="Andalus" panose="02020603050405020304" pitchFamily="18" charset="-78"/>
            </a:endParaRPr>
          </a:p>
        </p:txBody>
      </p:sp>
    </p:spTree>
    <p:extLst>
      <p:ext uri="{BB962C8B-B14F-4D97-AF65-F5344CB8AC3E}">
        <p14:creationId xmlns:p14="http://schemas.microsoft.com/office/powerpoint/2010/main" val="12255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4651" y="1009934"/>
            <a:ext cx="9771797" cy="3416320"/>
          </a:xfrm>
          <a:prstGeom prst="rect">
            <a:avLst/>
          </a:prstGeom>
        </p:spPr>
        <p:txBody>
          <a:bodyPr wrap="square">
            <a:spAutoFit/>
          </a:bodyPr>
          <a:lstStyle/>
          <a:p>
            <a:r>
              <a:rPr lang="en-US" sz="5400" dirty="0">
                <a:solidFill>
                  <a:srgbClr val="000000"/>
                </a:solidFill>
                <a:latin typeface="Calibri" panose="020F0502020204030204" pitchFamily="34" charset="0"/>
              </a:rPr>
              <a:t>What is the most effective</a:t>
            </a:r>
            <a:br>
              <a:rPr lang="en-US" sz="5400" dirty="0">
                <a:solidFill>
                  <a:srgbClr val="000000"/>
                </a:solidFill>
                <a:latin typeface="Calibri" panose="020F0502020204030204" pitchFamily="34" charset="0"/>
              </a:rPr>
            </a:br>
            <a:r>
              <a:rPr lang="en-US" sz="5400" dirty="0">
                <a:solidFill>
                  <a:srgbClr val="000000"/>
                </a:solidFill>
                <a:latin typeface="Calibri" panose="020F0502020204030204" pitchFamily="34" charset="0"/>
              </a:rPr>
              <a:t>intervention for reducing</a:t>
            </a:r>
            <a:br>
              <a:rPr lang="en-US" sz="5400" dirty="0">
                <a:solidFill>
                  <a:srgbClr val="000000"/>
                </a:solidFill>
                <a:latin typeface="Calibri" panose="020F0502020204030204" pitchFamily="34" charset="0"/>
              </a:rPr>
            </a:br>
            <a:r>
              <a:rPr lang="en-US" sz="5400" dirty="0">
                <a:solidFill>
                  <a:srgbClr val="000000"/>
                </a:solidFill>
                <a:latin typeface="Calibri" panose="020F0502020204030204" pitchFamily="34" charset="0"/>
              </a:rPr>
              <a:t> health care associated infections?</a:t>
            </a:r>
            <a:r>
              <a:rPr lang="en-US" sz="5400" dirty="0"/>
              <a:t> </a:t>
            </a:r>
            <a:br>
              <a:rPr lang="en-US" sz="5400" dirty="0"/>
            </a:br>
            <a:endParaRPr lang="en-US" sz="5400" dirty="0"/>
          </a:p>
        </p:txBody>
      </p:sp>
    </p:spTree>
    <p:extLst>
      <p:ext uri="{BB962C8B-B14F-4D97-AF65-F5344CB8AC3E}">
        <p14:creationId xmlns:p14="http://schemas.microsoft.com/office/powerpoint/2010/main" val="183777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hygiene </a:t>
            </a:r>
            <a:br>
              <a:rPr lang="en-US" dirty="0"/>
            </a:br>
            <a:endParaRPr lang="en-US" dirty="0"/>
          </a:p>
        </p:txBody>
      </p:sp>
      <p:sp>
        <p:nvSpPr>
          <p:cNvPr id="3" name="Rectangle 2"/>
          <p:cNvSpPr/>
          <p:nvPr/>
        </p:nvSpPr>
        <p:spPr>
          <a:xfrm>
            <a:off x="586854" y="1859340"/>
            <a:ext cx="11423176" cy="3970318"/>
          </a:xfrm>
          <a:prstGeom prst="rect">
            <a:avLst/>
          </a:prstGeom>
        </p:spPr>
        <p:txBody>
          <a:bodyPr wrap="square">
            <a:spAutoFit/>
          </a:bodyPr>
          <a:lstStyle/>
          <a:p>
            <a:r>
              <a:rPr lang="en-US" sz="2800" dirty="0">
                <a:solidFill>
                  <a:srgbClr val="000000"/>
                </a:solidFill>
                <a:latin typeface="ArialMT"/>
              </a:rPr>
              <a:t>• </a:t>
            </a:r>
            <a:r>
              <a:rPr lang="en-US" sz="2800" b="1" i="1" dirty="0">
                <a:solidFill>
                  <a:srgbClr val="FF0000"/>
                </a:solidFill>
                <a:latin typeface="Calibri" panose="020F0502020204030204" pitchFamily="34" charset="0"/>
              </a:rPr>
              <a:t>Most effective method </a:t>
            </a:r>
            <a:r>
              <a:rPr lang="en-US" sz="2800" dirty="0">
                <a:solidFill>
                  <a:srgbClr val="000000"/>
                </a:solidFill>
                <a:latin typeface="Calibri" panose="020F0502020204030204" pitchFamily="34" charset="0"/>
              </a:rPr>
              <a:t>for reducing health care associated</a:t>
            </a:r>
            <a:br>
              <a:rPr lang="en-US" sz="2800" dirty="0">
                <a:solidFill>
                  <a:srgbClr val="000000"/>
                </a:solidFill>
                <a:latin typeface="Calibri" panose="020F0502020204030204" pitchFamily="34" charset="0"/>
              </a:rPr>
            </a:br>
            <a:r>
              <a:rPr lang="en-US" sz="2800" dirty="0">
                <a:solidFill>
                  <a:srgbClr val="000000"/>
                </a:solidFill>
                <a:latin typeface="Calibri" panose="020F0502020204030204" pitchFamily="34" charset="0"/>
              </a:rPr>
              <a:t>infections (Larson </a:t>
            </a:r>
            <a:r>
              <a:rPr lang="en-US" sz="2800" i="1" dirty="0">
                <a:solidFill>
                  <a:srgbClr val="000000"/>
                </a:solidFill>
                <a:latin typeface="Calibri-Italic"/>
              </a:rPr>
              <a:t>et </a:t>
            </a:r>
            <a:r>
              <a:rPr lang="en-US" sz="2800" dirty="0">
                <a:solidFill>
                  <a:srgbClr val="000000"/>
                </a:solidFill>
                <a:latin typeface="Calibri" panose="020F0502020204030204" pitchFamily="34" charset="0"/>
              </a:rPr>
              <a:t>al </a:t>
            </a:r>
            <a:r>
              <a:rPr lang="en-US" sz="2800" dirty="0" err="1">
                <a:solidFill>
                  <a:srgbClr val="000000"/>
                </a:solidFill>
                <a:latin typeface="Calibri" panose="020F0502020204030204" pitchFamily="34" charset="0"/>
              </a:rPr>
              <a:t>Clin</a:t>
            </a:r>
            <a:r>
              <a:rPr lang="en-US" sz="2800" dirty="0">
                <a:solidFill>
                  <a:srgbClr val="000000"/>
                </a:solidFill>
                <a:latin typeface="Calibri" panose="020F0502020204030204" pitchFamily="34" charset="0"/>
              </a:rPr>
              <a:t> Infect Dis 1999 )</a:t>
            </a:r>
            <a:br>
              <a:rPr lang="en-US" sz="2800" dirty="0">
                <a:solidFill>
                  <a:srgbClr val="000000"/>
                </a:solidFill>
                <a:latin typeface="Calibri" panose="020F0502020204030204" pitchFamily="34" charset="0"/>
              </a:rPr>
            </a:br>
            <a:endParaRPr lang="en-US" sz="2800" dirty="0">
              <a:solidFill>
                <a:srgbClr val="000000"/>
              </a:solidFill>
              <a:latin typeface="Calibri" panose="020F0502020204030204" pitchFamily="34" charset="0"/>
            </a:endParaRPr>
          </a:p>
          <a:p>
            <a:r>
              <a:rPr lang="en-US" sz="2800" dirty="0">
                <a:solidFill>
                  <a:srgbClr val="000000"/>
                </a:solidFill>
                <a:latin typeface="ArialMT"/>
              </a:rPr>
              <a:t>• </a:t>
            </a:r>
            <a:r>
              <a:rPr lang="en-US" sz="2800" dirty="0">
                <a:solidFill>
                  <a:srgbClr val="000000"/>
                </a:solidFill>
                <a:latin typeface="Calibri" panose="020F0502020204030204" pitchFamily="34" charset="0"/>
              </a:rPr>
              <a:t>Higher rates of hand hygiene compliance = lower rates of</a:t>
            </a:r>
            <a:br>
              <a:rPr lang="en-US" sz="2800" dirty="0">
                <a:solidFill>
                  <a:srgbClr val="000000"/>
                </a:solidFill>
                <a:latin typeface="Calibri" panose="020F0502020204030204" pitchFamily="34" charset="0"/>
              </a:rPr>
            </a:br>
            <a:r>
              <a:rPr lang="en-US" sz="2800" dirty="0">
                <a:solidFill>
                  <a:srgbClr val="000000"/>
                </a:solidFill>
                <a:latin typeface="Calibri" panose="020F0502020204030204" pitchFamily="34" charset="0"/>
              </a:rPr>
              <a:t>central line bloodstream infection (</a:t>
            </a:r>
            <a:r>
              <a:rPr lang="en-US" sz="2800" dirty="0" err="1">
                <a:solidFill>
                  <a:srgbClr val="000000"/>
                </a:solidFill>
                <a:latin typeface="Calibri" panose="020F0502020204030204" pitchFamily="34" charset="0"/>
              </a:rPr>
              <a:t>Edqards</a:t>
            </a:r>
            <a:r>
              <a:rPr lang="en-US" sz="2800" dirty="0">
                <a:solidFill>
                  <a:srgbClr val="000000"/>
                </a:solidFill>
                <a:latin typeface="Calibri" panose="020F0502020204030204" pitchFamily="34" charset="0"/>
              </a:rPr>
              <a:t> JD </a:t>
            </a:r>
            <a:r>
              <a:rPr lang="en-US" sz="2800" i="1" dirty="0">
                <a:solidFill>
                  <a:srgbClr val="000000"/>
                </a:solidFill>
                <a:latin typeface="Calibri-Italic"/>
              </a:rPr>
              <a:t>et </a:t>
            </a:r>
            <a:r>
              <a:rPr lang="en-US" sz="2800" i="1" dirty="0" err="1">
                <a:solidFill>
                  <a:srgbClr val="000000"/>
                </a:solidFill>
                <a:latin typeface="Calibri-Italic"/>
              </a:rPr>
              <a:t>al.a</a:t>
            </a:r>
            <a:br>
              <a:rPr lang="en-US" sz="2800" dirty="0">
                <a:solidFill>
                  <a:srgbClr val="000000"/>
                </a:solidFill>
                <a:latin typeface="Calibri" panose="020F0502020204030204" pitchFamily="34" charset="0"/>
              </a:rPr>
            </a:br>
            <a:endParaRPr lang="en-US" sz="2800" dirty="0">
              <a:solidFill>
                <a:srgbClr val="000000"/>
              </a:solidFill>
              <a:latin typeface="Calibri" panose="020F0502020204030204" pitchFamily="34" charset="0"/>
            </a:endParaRPr>
          </a:p>
          <a:p>
            <a:r>
              <a:rPr lang="en-US" sz="2800" dirty="0">
                <a:solidFill>
                  <a:srgbClr val="000000"/>
                </a:solidFill>
                <a:latin typeface="ArialMT"/>
              </a:rPr>
              <a:t>• </a:t>
            </a:r>
            <a:r>
              <a:rPr lang="en-US" sz="2800" dirty="0">
                <a:solidFill>
                  <a:srgbClr val="000000"/>
                </a:solidFill>
                <a:latin typeface="Calibri" panose="020F0502020204030204" pitchFamily="34" charset="0"/>
              </a:rPr>
              <a:t>CDC published guidelines for hand hygiene in health care</a:t>
            </a:r>
            <a:br>
              <a:rPr lang="en-US" sz="2800" dirty="0">
                <a:solidFill>
                  <a:srgbClr val="000000"/>
                </a:solidFill>
                <a:latin typeface="Calibri" panose="020F0502020204030204" pitchFamily="34" charset="0"/>
              </a:rPr>
            </a:br>
            <a:r>
              <a:rPr lang="en-US" sz="2800" dirty="0">
                <a:solidFill>
                  <a:srgbClr val="000000"/>
                </a:solidFill>
                <a:latin typeface="Calibri" panose="020F0502020204030204" pitchFamily="34" charset="0"/>
              </a:rPr>
              <a:t>settings in 2002(updated 2009)</a:t>
            </a:r>
            <a:br>
              <a:rPr lang="en-US" sz="2800" dirty="0">
                <a:solidFill>
                  <a:srgbClr val="000000"/>
                </a:solidFill>
                <a:latin typeface="Calibri" panose="020F0502020204030204" pitchFamily="34" charset="0"/>
              </a:rPr>
            </a:br>
            <a:endParaRPr lang="en-US" sz="2800" dirty="0"/>
          </a:p>
        </p:txBody>
      </p:sp>
    </p:spTree>
    <p:extLst>
      <p:ext uri="{BB962C8B-B14F-4D97-AF65-F5344CB8AC3E}">
        <p14:creationId xmlns:p14="http://schemas.microsoft.com/office/powerpoint/2010/main" val="83608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713582"/>
            <a:ext cx="4573588" cy="383977"/>
          </a:xfrm>
          <a:prstGeom prst="rect">
            <a:avLst/>
          </a:prstGeom>
          <a:noFill/>
          <a:ln/>
        </p:spPr>
        <p:txBody>
          <a:bodyPr wrap="none" lIns="0" tIns="0" rIns="0" bIns="0" rtlCol="0" anchor="t"/>
          <a:lstStyle/>
          <a:p>
            <a:pPr>
              <a:lnSpc>
                <a:spcPts val="3000"/>
              </a:lnSpc>
            </a:pPr>
            <a:r>
              <a:rPr lang="en-US" sz="2417" dirty="0">
                <a:solidFill>
                  <a:srgbClr val="3257B8"/>
                </a:solidFill>
                <a:latin typeface="Roboto Slab" pitchFamily="34" charset="0"/>
                <a:ea typeface="Roboto Slab" pitchFamily="34" charset="-122"/>
                <a:cs typeface="Roboto Slab" pitchFamily="34" charset="-120"/>
              </a:rPr>
              <a:t>Hand Hygiene: Soap vs. Alcohol</a:t>
            </a:r>
            <a:endParaRPr lang="en-US" sz="2417" dirty="0"/>
          </a:p>
        </p:txBody>
      </p:sp>
      <p:sp>
        <p:nvSpPr>
          <p:cNvPr id="3" name="Text 1"/>
          <p:cNvSpPr/>
          <p:nvPr/>
        </p:nvSpPr>
        <p:spPr>
          <a:xfrm>
            <a:off x="661492" y="1404640"/>
            <a:ext cx="2306043" cy="230287"/>
          </a:xfrm>
          <a:prstGeom prst="rect">
            <a:avLst/>
          </a:prstGeom>
          <a:noFill/>
          <a:ln/>
        </p:spPr>
        <p:txBody>
          <a:bodyPr wrap="none" lIns="0" tIns="0" rIns="0" bIns="0" rtlCol="0" anchor="t"/>
          <a:lstStyle/>
          <a:p>
            <a:pPr>
              <a:lnSpc>
                <a:spcPts val="1792"/>
              </a:lnSpc>
            </a:pPr>
            <a:r>
              <a:rPr lang="en-US" dirty="0">
                <a:solidFill>
                  <a:srgbClr val="FF0000"/>
                </a:solidFill>
                <a:latin typeface="Roboto Slab" pitchFamily="34" charset="0"/>
                <a:ea typeface="Roboto Slab" pitchFamily="34" charset="-122"/>
                <a:cs typeface="Roboto Slab" pitchFamily="34" charset="-120"/>
              </a:rPr>
              <a:t>When to Use Soap &amp; Water</a:t>
            </a:r>
            <a:endParaRPr lang="en-US" dirty="0">
              <a:solidFill>
                <a:srgbClr val="FF0000"/>
              </a:solidFill>
            </a:endParaRPr>
          </a:p>
        </p:txBody>
      </p:sp>
      <p:sp>
        <p:nvSpPr>
          <p:cNvPr id="4" name="Text 2"/>
          <p:cNvSpPr/>
          <p:nvPr/>
        </p:nvSpPr>
        <p:spPr>
          <a:xfrm>
            <a:off x="701796" y="1800721"/>
            <a:ext cx="5284688" cy="196453"/>
          </a:xfrm>
          <a:prstGeom prst="rect">
            <a:avLst/>
          </a:prstGeom>
          <a:noFill/>
          <a:ln/>
        </p:spPr>
        <p:txBody>
          <a:bodyPr wrap="none" lIns="0" tIns="0" rIns="0" bIns="0" rtlCol="0" anchor="t"/>
          <a:lstStyle/>
          <a:p>
            <a:pPr marL="285739" indent="-285739">
              <a:buSzPct val="100000"/>
              <a:buChar char="•"/>
            </a:pPr>
            <a:r>
              <a:rPr lang="en-US" sz="1400" dirty="0">
                <a:solidFill>
                  <a:srgbClr val="15213F"/>
                </a:solidFill>
                <a:latin typeface="Roboto" pitchFamily="34" charset="0"/>
                <a:ea typeface="Roboto" pitchFamily="34" charset="-122"/>
                <a:cs typeface="Roboto" pitchFamily="34" charset="-120"/>
              </a:rPr>
              <a:t>Visibly soiled hands</a:t>
            </a:r>
          </a:p>
          <a:p>
            <a:pPr marL="285739" indent="-285739">
              <a:lnSpc>
                <a:spcPts val="1542"/>
              </a:lnSpc>
              <a:buSzPct val="100000"/>
              <a:buChar char="•"/>
            </a:pPr>
            <a:endParaRPr lang="en-US" sz="1400" dirty="0">
              <a:solidFill>
                <a:srgbClr val="15213F"/>
              </a:solidFill>
              <a:latin typeface="Roboto" pitchFamily="34" charset="0"/>
              <a:ea typeface="Roboto" pitchFamily="34" charset="-122"/>
            </a:endParaRPr>
          </a:p>
          <a:p>
            <a:pPr marL="285739" indent="-285739">
              <a:lnSpc>
                <a:spcPts val="1542"/>
              </a:lnSpc>
              <a:buSzPct val="100000"/>
              <a:buChar char="•"/>
            </a:pPr>
            <a:endParaRPr lang="en-US" sz="1400" dirty="0"/>
          </a:p>
        </p:txBody>
      </p:sp>
      <p:sp>
        <p:nvSpPr>
          <p:cNvPr id="5" name="Text 3"/>
          <p:cNvSpPr/>
          <p:nvPr/>
        </p:nvSpPr>
        <p:spPr>
          <a:xfrm>
            <a:off x="701796" y="2216586"/>
            <a:ext cx="5284688" cy="196453"/>
          </a:xfrm>
          <a:prstGeom prst="rect">
            <a:avLst/>
          </a:prstGeom>
          <a:noFill/>
          <a:ln/>
        </p:spPr>
        <p:txBody>
          <a:bodyPr wrap="none" lIns="0" tIns="0" rIns="0" bIns="0" rtlCol="0" anchor="t"/>
          <a:lstStyle/>
          <a:p>
            <a:pPr marL="285739" indent="-285739">
              <a:lnSpc>
                <a:spcPts val="1542"/>
              </a:lnSpc>
              <a:buSzPct val="100000"/>
              <a:buChar char="•"/>
            </a:pPr>
            <a:r>
              <a:rPr lang="en-US" sz="1400" dirty="0">
                <a:solidFill>
                  <a:srgbClr val="15213F"/>
                </a:solidFill>
                <a:latin typeface="Roboto" pitchFamily="34" charset="0"/>
                <a:ea typeface="Roboto" pitchFamily="34" charset="-122"/>
                <a:cs typeface="Roboto" pitchFamily="34" charset="-120"/>
              </a:rPr>
              <a:t>Contaminated with proteinaceous materials, blood, </a:t>
            </a:r>
          </a:p>
          <a:p>
            <a:pPr>
              <a:lnSpc>
                <a:spcPts val="1542"/>
              </a:lnSpc>
              <a:buSzPct val="100000"/>
            </a:pPr>
            <a:r>
              <a:rPr lang="en-US" sz="1400" dirty="0">
                <a:solidFill>
                  <a:srgbClr val="15213F"/>
                </a:solidFill>
                <a:latin typeface="Roboto" pitchFamily="34" charset="0"/>
                <a:ea typeface="Roboto" pitchFamily="34" charset="-122"/>
                <a:cs typeface="Roboto" pitchFamily="34" charset="-120"/>
              </a:rPr>
              <a:t>or body fluids</a:t>
            </a:r>
            <a:endParaRPr lang="en-US" sz="1400" dirty="0"/>
          </a:p>
        </p:txBody>
      </p:sp>
      <p:sp>
        <p:nvSpPr>
          <p:cNvPr id="6" name="Text 4"/>
          <p:cNvSpPr/>
          <p:nvPr/>
        </p:nvSpPr>
        <p:spPr>
          <a:xfrm>
            <a:off x="701796" y="2732741"/>
            <a:ext cx="5284688" cy="196453"/>
          </a:xfrm>
          <a:prstGeom prst="rect">
            <a:avLst/>
          </a:prstGeom>
          <a:noFill/>
          <a:ln/>
        </p:spPr>
        <p:txBody>
          <a:bodyPr wrap="none" lIns="0" tIns="0" rIns="0" bIns="0" rtlCol="0" anchor="t"/>
          <a:lstStyle/>
          <a:p>
            <a:pPr marL="285739" indent="-285739">
              <a:lnSpc>
                <a:spcPts val="1542"/>
              </a:lnSpc>
              <a:buSzPct val="100000"/>
              <a:buChar char="•"/>
            </a:pPr>
            <a:r>
              <a:rPr lang="en-US" sz="1400" dirty="0">
                <a:solidFill>
                  <a:srgbClr val="15213F"/>
                </a:solidFill>
                <a:latin typeface="Roboto" pitchFamily="34" charset="0"/>
                <a:ea typeface="Roboto" pitchFamily="34" charset="-122"/>
                <a:cs typeface="Roboto" pitchFamily="34" charset="-120"/>
              </a:rPr>
              <a:t>After using the restroom</a:t>
            </a:r>
            <a:endParaRPr lang="en-US" sz="1400" dirty="0"/>
          </a:p>
        </p:txBody>
      </p:sp>
      <p:pic>
        <p:nvPicPr>
          <p:cNvPr id="7" name="Image 0" descr="preencoded.png"/>
          <p:cNvPicPr>
            <a:picLocks noChangeAspect="1"/>
          </p:cNvPicPr>
          <p:nvPr/>
        </p:nvPicPr>
        <p:blipFill>
          <a:blip r:embed="rId3"/>
          <a:stretch>
            <a:fillRect/>
          </a:stretch>
        </p:blipFill>
        <p:spPr>
          <a:xfrm>
            <a:off x="757026" y="3294585"/>
            <a:ext cx="3434953" cy="3434953"/>
          </a:xfrm>
          <a:prstGeom prst="rect">
            <a:avLst/>
          </a:prstGeom>
        </p:spPr>
      </p:pic>
      <p:sp>
        <p:nvSpPr>
          <p:cNvPr id="8" name="Text 5"/>
          <p:cNvSpPr/>
          <p:nvPr/>
        </p:nvSpPr>
        <p:spPr>
          <a:xfrm>
            <a:off x="6252170" y="1404640"/>
            <a:ext cx="3229372" cy="230287"/>
          </a:xfrm>
          <a:prstGeom prst="rect">
            <a:avLst/>
          </a:prstGeom>
          <a:noFill/>
          <a:ln/>
        </p:spPr>
        <p:txBody>
          <a:bodyPr wrap="none" lIns="0" tIns="0" rIns="0" bIns="0" rtlCol="0" anchor="t"/>
          <a:lstStyle/>
          <a:p>
            <a:pPr>
              <a:lnSpc>
                <a:spcPts val="1792"/>
              </a:lnSpc>
            </a:pPr>
            <a:r>
              <a:rPr lang="en-US" dirty="0">
                <a:solidFill>
                  <a:srgbClr val="FF0000"/>
                </a:solidFill>
                <a:latin typeface="Roboto Slab" pitchFamily="34" charset="0"/>
                <a:ea typeface="Roboto Slab" pitchFamily="34" charset="-122"/>
                <a:cs typeface="Roboto Slab" pitchFamily="34" charset="-120"/>
              </a:rPr>
              <a:t>When to Use Alcohol-Based Products</a:t>
            </a:r>
            <a:endParaRPr lang="en-US" dirty="0">
              <a:solidFill>
                <a:srgbClr val="FF0000"/>
              </a:solidFill>
            </a:endParaRPr>
          </a:p>
        </p:txBody>
      </p:sp>
      <p:sp>
        <p:nvSpPr>
          <p:cNvPr id="9" name="Text 6"/>
          <p:cNvSpPr/>
          <p:nvPr/>
        </p:nvSpPr>
        <p:spPr>
          <a:xfrm>
            <a:off x="6252170" y="1757759"/>
            <a:ext cx="5284688" cy="196453"/>
          </a:xfrm>
          <a:prstGeom prst="rect">
            <a:avLst/>
          </a:prstGeom>
          <a:noFill/>
          <a:ln/>
        </p:spPr>
        <p:txBody>
          <a:bodyPr wrap="none" lIns="0" tIns="0" rIns="0" bIns="0" rtlCol="0" anchor="t"/>
          <a:lstStyle/>
          <a:p>
            <a:pPr marL="285739" indent="-285739">
              <a:lnSpc>
                <a:spcPts val="1542"/>
              </a:lnSpc>
              <a:buSzPct val="100000"/>
              <a:buChar char="•"/>
            </a:pPr>
            <a:r>
              <a:rPr lang="en-US" sz="1400" dirty="0">
                <a:solidFill>
                  <a:srgbClr val="15213F"/>
                </a:solidFill>
                <a:latin typeface="Roboto" pitchFamily="34" charset="0"/>
                <a:ea typeface="Roboto" pitchFamily="34" charset="-122"/>
                <a:cs typeface="Roboto" pitchFamily="34" charset="-120"/>
              </a:rPr>
              <a:t>Hands are not visibly soiled</a:t>
            </a:r>
            <a:endParaRPr lang="en-US" sz="1400" dirty="0"/>
          </a:p>
        </p:txBody>
      </p:sp>
      <p:sp>
        <p:nvSpPr>
          <p:cNvPr id="10" name="Text 7"/>
          <p:cNvSpPr/>
          <p:nvPr/>
        </p:nvSpPr>
        <p:spPr>
          <a:xfrm>
            <a:off x="6252170" y="2103592"/>
            <a:ext cx="5284688" cy="196453"/>
          </a:xfrm>
          <a:prstGeom prst="rect">
            <a:avLst/>
          </a:prstGeom>
          <a:noFill/>
          <a:ln/>
        </p:spPr>
        <p:txBody>
          <a:bodyPr wrap="none" lIns="0" tIns="0" rIns="0" bIns="0" rtlCol="0" anchor="t"/>
          <a:lstStyle/>
          <a:p>
            <a:pPr marL="285739" indent="-285739">
              <a:lnSpc>
                <a:spcPts val="1542"/>
              </a:lnSpc>
              <a:buSzPct val="100000"/>
              <a:buChar char="•"/>
            </a:pPr>
            <a:r>
              <a:rPr lang="en-US" sz="1400" dirty="0">
                <a:solidFill>
                  <a:srgbClr val="15213F"/>
                </a:solidFill>
                <a:latin typeface="Roboto" pitchFamily="34" charset="0"/>
                <a:ea typeface="Roboto" pitchFamily="34" charset="-122"/>
                <a:cs typeface="Roboto" pitchFamily="34" charset="-120"/>
              </a:rPr>
              <a:t>Recommended by CDC and WHO for all clinical settings</a:t>
            </a:r>
            <a:endParaRPr lang="en-US" sz="1400" dirty="0"/>
          </a:p>
        </p:txBody>
      </p:sp>
      <p:sp>
        <p:nvSpPr>
          <p:cNvPr id="11" name="Text 8"/>
          <p:cNvSpPr/>
          <p:nvPr/>
        </p:nvSpPr>
        <p:spPr>
          <a:xfrm>
            <a:off x="6252170" y="2449426"/>
            <a:ext cx="5284688" cy="196453"/>
          </a:xfrm>
          <a:prstGeom prst="rect">
            <a:avLst/>
          </a:prstGeom>
          <a:noFill/>
          <a:ln/>
        </p:spPr>
        <p:txBody>
          <a:bodyPr wrap="none" lIns="0" tIns="0" rIns="0" bIns="0" rtlCol="0" anchor="t"/>
          <a:lstStyle/>
          <a:p>
            <a:pPr marL="285739" indent="-285739">
              <a:lnSpc>
                <a:spcPts val="1542"/>
              </a:lnSpc>
              <a:buSzPct val="100000"/>
              <a:buChar char="•"/>
            </a:pPr>
            <a:r>
              <a:rPr lang="en-US" sz="1400" dirty="0">
                <a:solidFill>
                  <a:srgbClr val="15213F"/>
                </a:solidFill>
                <a:latin typeface="Roboto" pitchFamily="34" charset="0"/>
                <a:ea typeface="Roboto" pitchFamily="34" charset="-122"/>
                <a:cs typeface="Roboto" pitchFamily="34" charset="-120"/>
              </a:rPr>
              <a:t>More effective, faster, and less damaging to skin</a:t>
            </a:r>
            <a:endParaRPr lang="en-US" sz="1400" dirty="0"/>
          </a:p>
        </p:txBody>
      </p:sp>
      <p:pic>
        <p:nvPicPr>
          <p:cNvPr id="12" name="Image 1" descr="preencoded.png"/>
          <p:cNvPicPr>
            <a:picLocks noChangeAspect="1"/>
          </p:cNvPicPr>
          <p:nvPr/>
        </p:nvPicPr>
        <p:blipFill>
          <a:blip r:embed="rId4"/>
          <a:stretch>
            <a:fillRect/>
          </a:stretch>
        </p:blipFill>
        <p:spPr>
          <a:xfrm>
            <a:off x="6784433" y="3294585"/>
            <a:ext cx="3434953" cy="3434953"/>
          </a:xfrm>
          <a:prstGeom prst="rect">
            <a:avLst/>
          </a:prstGeom>
        </p:spPr>
      </p:pic>
    </p:spTree>
    <p:extLst>
      <p:ext uri="{BB962C8B-B14F-4D97-AF65-F5344CB8AC3E}">
        <p14:creationId xmlns:p14="http://schemas.microsoft.com/office/powerpoint/2010/main" val="414636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50124" y="41856"/>
            <a:ext cx="11965223" cy="6816144"/>
          </a:xfrm>
          <a:prstGeom prst="rect">
            <a:avLst/>
          </a:prstGeom>
        </p:spPr>
      </p:pic>
    </p:spTree>
    <p:extLst>
      <p:ext uri="{BB962C8B-B14F-4D97-AF65-F5344CB8AC3E}">
        <p14:creationId xmlns:p14="http://schemas.microsoft.com/office/powerpoint/2010/main" val="221328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195" y="60579"/>
            <a:ext cx="11864050" cy="6635375"/>
          </a:xfrm>
          <a:prstGeom prst="rect">
            <a:avLst/>
          </a:prstGeom>
        </p:spPr>
      </p:pic>
    </p:spTree>
    <p:extLst>
      <p:ext uri="{BB962C8B-B14F-4D97-AF65-F5344CB8AC3E}">
        <p14:creationId xmlns:p14="http://schemas.microsoft.com/office/powerpoint/2010/main" val="34763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855589"/>
            <a:ext cx="6500019" cy="472480"/>
          </a:xfrm>
          <a:prstGeom prst="rect">
            <a:avLst/>
          </a:prstGeom>
          <a:noFill/>
          <a:ln/>
        </p:spPr>
        <p:txBody>
          <a:bodyPr wrap="none" lIns="0" tIns="0" rIns="0" bIns="0" rtlCol="0" anchor="t"/>
          <a:lstStyle/>
          <a:p>
            <a:pPr>
              <a:lnSpc>
                <a:spcPts val="3708"/>
              </a:lnSpc>
            </a:pPr>
            <a:r>
              <a:rPr lang="en-US" sz="2958" dirty="0">
                <a:solidFill>
                  <a:srgbClr val="3257B8"/>
                </a:solidFill>
                <a:latin typeface="Roboto Slab" pitchFamily="34" charset="0"/>
                <a:ea typeface="Roboto Slab" pitchFamily="34" charset="-122"/>
                <a:cs typeface="Roboto Slab" pitchFamily="34" charset="-120"/>
              </a:rPr>
              <a:t>Additional Hand Hygiene Guidelines</a:t>
            </a:r>
            <a:endParaRPr lang="en-US" sz="2958" dirty="0"/>
          </a:p>
        </p:txBody>
      </p:sp>
      <p:sp>
        <p:nvSpPr>
          <p:cNvPr id="3" name="Shape 1"/>
          <p:cNvSpPr/>
          <p:nvPr/>
        </p:nvSpPr>
        <p:spPr>
          <a:xfrm>
            <a:off x="661492" y="2630488"/>
            <a:ext cx="3522167" cy="1959868"/>
          </a:xfrm>
          <a:prstGeom prst="roundRect">
            <a:avLst>
              <a:gd name="adj" fmla="val 1157"/>
            </a:avLst>
          </a:prstGeom>
          <a:solidFill>
            <a:srgbClr val="E9ECF2"/>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812701" y="2781697"/>
            <a:ext cx="453628" cy="453628"/>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419" y="2906415"/>
            <a:ext cx="204093" cy="204093"/>
          </a:xfrm>
          <a:prstGeom prst="rect">
            <a:avLst/>
          </a:prstGeom>
        </p:spPr>
      </p:pic>
      <p:sp>
        <p:nvSpPr>
          <p:cNvPr id="6" name="Text 2"/>
          <p:cNvSpPr/>
          <p:nvPr/>
        </p:nvSpPr>
        <p:spPr>
          <a:xfrm>
            <a:off x="812701" y="3386534"/>
            <a:ext cx="1924744" cy="236240"/>
          </a:xfrm>
          <a:prstGeom prst="rect">
            <a:avLst/>
          </a:prstGeom>
          <a:noFill/>
          <a:ln/>
        </p:spPr>
        <p:txBody>
          <a:bodyPr wrap="none" lIns="0" tIns="0" rIns="0" bIns="0" rtlCol="0" anchor="t"/>
          <a:lstStyle/>
          <a:p>
            <a:pPr>
              <a:lnSpc>
                <a:spcPts val="1833"/>
              </a:lnSpc>
            </a:pPr>
            <a:r>
              <a:rPr lang="en-US" sz="1458" dirty="0">
                <a:solidFill>
                  <a:srgbClr val="15213F"/>
                </a:solidFill>
                <a:latin typeface="Roboto Slab" pitchFamily="34" charset="0"/>
                <a:ea typeface="Roboto Slab" pitchFamily="34" charset="-122"/>
                <a:cs typeface="Roboto Slab" pitchFamily="34" charset="-120"/>
              </a:rPr>
              <a:t>Initial Wash Duration</a:t>
            </a:r>
            <a:endParaRPr lang="en-US" sz="1458" dirty="0"/>
          </a:p>
        </p:txBody>
      </p:sp>
      <p:sp>
        <p:nvSpPr>
          <p:cNvPr id="7" name="Text 3"/>
          <p:cNvSpPr/>
          <p:nvPr/>
        </p:nvSpPr>
        <p:spPr>
          <a:xfrm>
            <a:off x="812701" y="3713460"/>
            <a:ext cx="3219748" cy="725686"/>
          </a:xfrm>
          <a:prstGeom prst="rect">
            <a:avLst/>
          </a:prstGeom>
          <a:noFill/>
          <a:ln/>
        </p:spPr>
        <p:txBody>
          <a:bodyPr wrap="square" lIns="0" tIns="0" rIns="0" bIns="0" rtlCol="0" anchor="t"/>
          <a:lstStyle/>
          <a:p>
            <a:pPr>
              <a:lnSpc>
                <a:spcPts val="1875"/>
              </a:lnSpc>
            </a:pPr>
            <a:r>
              <a:rPr lang="en-US" sz="1167" dirty="0">
                <a:solidFill>
                  <a:srgbClr val="15213F"/>
                </a:solidFill>
                <a:latin typeface="Roboto" pitchFamily="34" charset="0"/>
                <a:ea typeface="Roboto" pitchFamily="34" charset="-122"/>
                <a:cs typeface="Roboto" pitchFamily="34" charset="-120"/>
              </a:rPr>
              <a:t>Wash hands and forearms to elbows upon nursery arrival; ensure thorough washing and rinsing.</a:t>
            </a:r>
            <a:endParaRPr lang="en-US" sz="1167" dirty="0"/>
          </a:p>
        </p:txBody>
      </p:sp>
      <p:sp>
        <p:nvSpPr>
          <p:cNvPr id="8" name="Shape 4"/>
          <p:cNvSpPr/>
          <p:nvPr/>
        </p:nvSpPr>
        <p:spPr>
          <a:xfrm>
            <a:off x="4334867" y="2630488"/>
            <a:ext cx="3522167" cy="1959868"/>
          </a:xfrm>
          <a:prstGeom prst="roundRect">
            <a:avLst>
              <a:gd name="adj" fmla="val 1157"/>
            </a:avLst>
          </a:prstGeom>
          <a:solidFill>
            <a:srgbClr val="E9ECF2"/>
          </a:solidFill>
          <a:ln/>
        </p:spPr>
        <p:txBody>
          <a:bodyPr/>
          <a:lstStyle/>
          <a:p>
            <a:endParaRPr lang="en-US"/>
          </a:p>
        </p:txBody>
      </p:sp>
      <p:pic>
        <p:nvPicPr>
          <p:cNvPr id="9" name="Image 2" descr="preencoded.png"/>
          <p:cNvPicPr>
            <a:picLocks noChangeAspect="1"/>
          </p:cNvPicPr>
          <p:nvPr/>
        </p:nvPicPr>
        <p:blipFill>
          <a:blip r:embed="rId6"/>
          <a:stretch>
            <a:fillRect/>
          </a:stretch>
        </p:blipFill>
        <p:spPr>
          <a:xfrm>
            <a:off x="4486077" y="2781697"/>
            <a:ext cx="453628" cy="453628"/>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0794" y="2906415"/>
            <a:ext cx="204093" cy="204093"/>
          </a:xfrm>
          <a:prstGeom prst="rect">
            <a:avLst/>
          </a:prstGeom>
        </p:spPr>
      </p:pic>
      <p:sp>
        <p:nvSpPr>
          <p:cNvPr id="11" name="Text 5"/>
          <p:cNvSpPr/>
          <p:nvPr/>
        </p:nvSpPr>
        <p:spPr>
          <a:xfrm>
            <a:off x="4486077" y="3386534"/>
            <a:ext cx="1890217" cy="236240"/>
          </a:xfrm>
          <a:prstGeom prst="rect">
            <a:avLst/>
          </a:prstGeom>
          <a:noFill/>
          <a:ln/>
        </p:spPr>
        <p:txBody>
          <a:bodyPr wrap="none" lIns="0" tIns="0" rIns="0" bIns="0" rtlCol="0" anchor="t"/>
          <a:lstStyle/>
          <a:p>
            <a:pPr>
              <a:lnSpc>
                <a:spcPts val="1833"/>
              </a:lnSpc>
            </a:pPr>
            <a:r>
              <a:rPr lang="en-US" sz="1458" dirty="0">
                <a:solidFill>
                  <a:srgbClr val="15213F"/>
                </a:solidFill>
                <a:latin typeface="Roboto Slab" pitchFamily="34" charset="0"/>
                <a:ea typeface="Roboto Slab" pitchFamily="34" charset="-122"/>
                <a:cs typeface="Roboto Slab" pitchFamily="34" charset="-120"/>
              </a:rPr>
              <a:t>Avoid Hand Jewelry</a:t>
            </a:r>
            <a:endParaRPr lang="en-US" sz="1458" dirty="0"/>
          </a:p>
        </p:txBody>
      </p:sp>
      <p:sp>
        <p:nvSpPr>
          <p:cNvPr id="12" name="Text 6"/>
          <p:cNvSpPr/>
          <p:nvPr/>
        </p:nvSpPr>
        <p:spPr>
          <a:xfrm>
            <a:off x="4486077" y="3713460"/>
            <a:ext cx="3219748" cy="483791"/>
          </a:xfrm>
          <a:prstGeom prst="rect">
            <a:avLst/>
          </a:prstGeom>
          <a:noFill/>
          <a:ln/>
        </p:spPr>
        <p:txBody>
          <a:bodyPr wrap="square" lIns="0" tIns="0" rIns="0" bIns="0" rtlCol="0" anchor="t"/>
          <a:lstStyle/>
          <a:p>
            <a:pPr>
              <a:lnSpc>
                <a:spcPts val="1875"/>
              </a:lnSpc>
            </a:pPr>
            <a:r>
              <a:rPr lang="en-US" sz="1167" dirty="0">
                <a:solidFill>
                  <a:srgbClr val="15213F"/>
                </a:solidFill>
                <a:latin typeface="Roboto" pitchFamily="34" charset="0"/>
                <a:ea typeface="Roboto" pitchFamily="34" charset="-122"/>
                <a:cs typeface="Roboto" pitchFamily="34" charset="-120"/>
              </a:rPr>
              <a:t>Associated with increased microbial load; avoid for direct patient care.</a:t>
            </a:r>
            <a:endParaRPr lang="en-US" sz="1167" dirty="0"/>
          </a:p>
        </p:txBody>
      </p:sp>
      <p:sp>
        <p:nvSpPr>
          <p:cNvPr id="13" name="Shape 7"/>
          <p:cNvSpPr/>
          <p:nvPr/>
        </p:nvSpPr>
        <p:spPr>
          <a:xfrm>
            <a:off x="8008244" y="2630488"/>
            <a:ext cx="3522266" cy="1959868"/>
          </a:xfrm>
          <a:prstGeom prst="roundRect">
            <a:avLst>
              <a:gd name="adj" fmla="val 1157"/>
            </a:avLst>
          </a:prstGeom>
          <a:solidFill>
            <a:srgbClr val="E9ECF2"/>
          </a:solidFill>
          <a:ln/>
        </p:spPr>
        <p:txBody>
          <a:bodyPr/>
          <a:lstStyle/>
          <a:p>
            <a:endParaRPr lang="en-US"/>
          </a:p>
        </p:txBody>
      </p:sp>
      <p:pic>
        <p:nvPicPr>
          <p:cNvPr id="14" name="Image 4" descr="preencoded.png"/>
          <p:cNvPicPr>
            <a:picLocks noChangeAspect="1"/>
          </p:cNvPicPr>
          <p:nvPr/>
        </p:nvPicPr>
        <p:blipFill>
          <a:blip r:embed="rId9"/>
          <a:stretch>
            <a:fillRect/>
          </a:stretch>
        </p:blipFill>
        <p:spPr>
          <a:xfrm>
            <a:off x="8159453" y="2781697"/>
            <a:ext cx="453628" cy="453628"/>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84170" y="2906415"/>
            <a:ext cx="204093" cy="204093"/>
          </a:xfrm>
          <a:prstGeom prst="rect">
            <a:avLst/>
          </a:prstGeom>
        </p:spPr>
      </p:pic>
      <p:sp>
        <p:nvSpPr>
          <p:cNvPr id="16" name="Text 8"/>
          <p:cNvSpPr/>
          <p:nvPr/>
        </p:nvSpPr>
        <p:spPr>
          <a:xfrm>
            <a:off x="8159452" y="3386534"/>
            <a:ext cx="1890217" cy="236240"/>
          </a:xfrm>
          <a:prstGeom prst="rect">
            <a:avLst/>
          </a:prstGeom>
          <a:noFill/>
          <a:ln/>
        </p:spPr>
        <p:txBody>
          <a:bodyPr wrap="none" lIns="0" tIns="0" rIns="0" bIns="0" rtlCol="0" anchor="t"/>
          <a:lstStyle/>
          <a:p>
            <a:pPr>
              <a:lnSpc>
                <a:spcPts val="1833"/>
              </a:lnSpc>
            </a:pPr>
            <a:r>
              <a:rPr lang="en-US" sz="1458" dirty="0">
                <a:solidFill>
                  <a:srgbClr val="15213F"/>
                </a:solidFill>
                <a:latin typeface="Roboto Slab" pitchFamily="34" charset="0"/>
                <a:ea typeface="Roboto Slab" pitchFamily="34" charset="-122"/>
                <a:cs typeface="Roboto Slab" pitchFamily="34" charset="-120"/>
              </a:rPr>
              <a:t>Natural Nails Only</a:t>
            </a:r>
            <a:endParaRPr lang="en-US" sz="1458" dirty="0"/>
          </a:p>
        </p:txBody>
      </p:sp>
      <p:sp>
        <p:nvSpPr>
          <p:cNvPr id="17" name="Text 9"/>
          <p:cNvSpPr/>
          <p:nvPr/>
        </p:nvSpPr>
        <p:spPr>
          <a:xfrm>
            <a:off x="8159452" y="3713460"/>
            <a:ext cx="3219847" cy="483791"/>
          </a:xfrm>
          <a:prstGeom prst="rect">
            <a:avLst/>
          </a:prstGeom>
          <a:noFill/>
          <a:ln/>
        </p:spPr>
        <p:txBody>
          <a:bodyPr wrap="square" lIns="0" tIns="0" rIns="0" bIns="0" rtlCol="0" anchor="t"/>
          <a:lstStyle/>
          <a:p>
            <a:pPr>
              <a:lnSpc>
                <a:spcPts val="1875"/>
              </a:lnSpc>
            </a:pPr>
            <a:r>
              <a:rPr lang="en-US" sz="1167" dirty="0">
                <a:solidFill>
                  <a:srgbClr val="15213F"/>
                </a:solidFill>
                <a:latin typeface="Roboto" pitchFamily="34" charset="0"/>
                <a:ea typeface="Roboto" pitchFamily="34" charset="-122"/>
                <a:cs typeface="Roboto" pitchFamily="34" charset="-120"/>
              </a:rPr>
              <a:t>No artificial nails or extenders; natural nails kept less than ¼-inch long.</a:t>
            </a:r>
            <a:endParaRPr lang="en-US" sz="1167" dirty="0"/>
          </a:p>
        </p:txBody>
      </p:sp>
      <p:sp>
        <p:nvSpPr>
          <p:cNvPr id="18" name="Text 10"/>
          <p:cNvSpPr/>
          <p:nvPr/>
        </p:nvSpPr>
        <p:spPr>
          <a:xfrm>
            <a:off x="661492" y="4760417"/>
            <a:ext cx="10869018" cy="241895"/>
          </a:xfrm>
          <a:prstGeom prst="rect">
            <a:avLst/>
          </a:prstGeom>
          <a:noFill/>
          <a:ln/>
        </p:spPr>
        <p:txBody>
          <a:bodyPr wrap="none" lIns="0" tIns="0" rIns="0" bIns="0" rtlCol="0" anchor="t"/>
          <a:lstStyle/>
          <a:p>
            <a:pPr>
              <a:lnSpc>
                <a:spcPts val="1875"/>
              </a:lnSpc>
            </a:pPr>
            <a:endParaRPr lang="en-US" sz="1600" dirty="0"/>
          </a:p>
        </p:txBody>
      </p:sp>
    </p:spTree>
    <p:extLst>
      <p:ext uri="{BB962C8B-B14F-4D97-AF65-F5344CB8AC3E}">
        <p14:creationId xmlns:p14="http://schemas.microsoft.com/office/powerpoint/2010/main" val="8261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1535807"/>
          </a:xfrm>
          <a:prstGeom prst="rect">
            <a:avLst/>
          </a:prstGeom>
        </p:spPr>
      </p:pic>
      <p:sp>
        <p:nvSpPr>
          <p:cNvPr id="3" name="Text 0"/>
          <p:cNvSpPr/>
          <p:nvPr/>
        </p:nvSpPr>
        <p:spPr>
          <a:xfrm>
            <a:off x="661492" y="3349724"/>
            <a:ext cx="5097363" cy="383977"/>
          </a:xfrm>
          <a:prstGeom prst="rect">
            <a:avLst/>
          </a:prstGeom>
          <a:noFill/>
          <a:ln/>
        </p:spPr>
        <p:txBody>
          <a:bodyPr wrap="none" lIns="0" tIns="0" rIns="0" bIns="0" rtlCol="0" anchor="t"/>
          <a:lstStyle/>
          <a:p>
            <a:pPr>
              <a:lnSpc>
                <a:spcPts val="3000"/>
              </a:lnSpc>
            </a:pPr>
            <a:r>
              <a:rPr lang="en-US" sz="2417" dirty="0">
                <a:solidFill>
                  <a:srgbClr val="3257B8"/>
                </a:solidFill>
                <a:latin typeface="Roboto Slab" pitchFamily="34" charset="0"/>
                <a:ea typeface="Roboto Slab" pitchFamily="34" charset="-122"/>
                <a:cs typeface="Roboto Slab" pitchFamily="34" charset="-120"/>
              </a:rPr>
              <a:t>Gloves, Gowns, and Face Protection</a:t>
            </a:r>
            <a:endParaRPr lang="en-US" sz="2417" dirty="0"/>
          </a:p>
        </p:txBody>
      </p:sp>
      <p:sp>
        <p:nvSpPr>
          <p:cNvPr id="4" name="Shape 1"/>
          <p:cNvSpPr/>
          <p:nvPr/>
        </p:nvSpPr>
        <p:spPr>
          <a:xfrm>
            <a:off x="661492" y="3917950"/>
            <a:ext cx="3541118" cy="1629668"/>
          </a:xfrm>
          <a:prstGeom prst="roundRect">
            <a:avLst>
              <a:gd name="adj" fmla="val 5414"/>
            </a:avLst>
          </a:prstGeom>
          <a:solidFill>
            <a:srgbClr val="FBFCFE"/>
          </a:solidFill>
          <a:ln w="15240">
            <a:solidFill>
              <a:srgbClr val="CFD2D8"/>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648792" y="3917950"/>
            <a:ext cx="50800" cy="1126033"/>
          </a:xfrm>
          <a:prstGeom prst="rect">
            <a:avLst/>
          </a:prstGeom>
        </p:spPr>
      </p:pic>
      <p:sp>
        <p:nvSpPr>
          <p:cNvPr id="6" name="Text 2"/>
          <p:cNvSpPr/>
          <p:nvPr/>
        </p:nvSpPr>
        <p:spPr>
          <a:xfrm>
            <a:off x="835124" y="4053483"/>
            <a:ext cx="1535807" cy="191988"/>
          </a:xfrm>
          <a:prstGeom prst="rect">
            <a:avLst/>
          </a:prstGeom>
          <a:noFill/>
          <a:ln/>
        </p:spPr>
        <p:txBody>
          <a:bodyPr wrap="none" lIns="0" tIns="0" rIns="0" bIns="0" rtlCol="0" anchor="t"/>
          <a:lstStyle/>
          <a:p>
            <a:pPr>
              <a:lnSpc>
                <a:spcPts val="1500"/>
              </a:lnSpc>
            </a:pPr>
            <a:r>
              <a:rPr lang="en-US" sz="1600" dirty="0">
                <a:solidFill>
                  <a:srgbClr val="FF0000"/>
                </a:solidFill>
                <a:latin typeface="Roboto Slab" pitchFamily="34" charset="0"/>
                <a:ea typeface="Roboto Slab" pitchFamily="34" charset="-122"/>
                <a:cs typeface="Roboto Slab" pitchFamily="34" charset="-120"/>
              </a:rPr>
              <a:t>Gloves</a:t>
            </a:r>
            <a:endParaRPr lang="en-US" sz="1600" dirty="0">
              <a:solidFill>
                <a:srgbClr val="FF0000"/>
              </a:solidFill>
            </a:endParaRPr>
          </a:p>
        </p:txBody>
      </p:sp>
      <p:sp>
        <p:nvSpPr>
          <p:cNvPr id="7" name="Text 3"/>
          <p:cNvSpPr/>
          <p:nvPr/>
        </p:nvSpPr>
        <p:spPr>
          <a:xfrm>
            <a:off x="835124" y="4319092"/>
            <a:ext cx="3231952" cy="589359"/>
          </a:xfrm>
          <a:prstGeom prst="rect">
            <a:avLst/>
          </a:prstGeom>
          <a:noFill/>
          <a:ln/>
        </p:spPr>
        <p:txBody>
          <a:bodyPr wrap="square" lIns="0" tIns="0" rIns="0" bIns="0" rtlCol="0" anchor="t"/>
          <a:lstStyle/>
          <a:p>
            <a:pPr>
              <a:lnSpc>
                <a:spcPts val="1542"/>
              </a:lnSpc>
            </a:pPr>
            <a:r>
              <a:rPr lang="en-US" sz="1400" dirty="0">
                <a:solidFill>
                  <a:srgbClr val="15213F"/>
                </a:solidFill>
                <a:latin typeface="Roboto" pitchFamily="34" charset="0"/>
                <a:ea typeface="Roboto" pitchFamily="34" charset="-122"/>
                <a:cs typeface="Roboto" pitchFamily="34" charset="-120"/>
              </a:rPr>
              <a:t>Do not replace hand hygiene. Wear for contact with infectious materials. Change between dirty and clean tasks. Perform hand hygiene immediately after removal.</a:t>
            </a:r>
            <a:endParaRPr lang="en-US" sz="1400" dirty="0"/>
          </a:p>
        </p:txBody>
      </p:sp>
      <p:sp>
        <p:nvSpPr>
          <p:cNvPr id="8" name="Shape 4"/>
          <p:cNvSpPr/>
          <p:nvPr/>
        </p:nvSpPr>
        <p:spPr>
          <a:xfrm>
            <a:off x="4325442" y="3917950"/>
            <a:ext cx="3651250" cy="1629668"/>
          </a:xfrm>
          <a:prstGeom prst="roundRect">
            <a:avLst>
              <a:gd name="adj" fmla="val 5414"/>
            </a:avLst>
          </a:prstGeom>
          <a:solidFill>
            <a:srgbClr val="FBFCFE"/>
          </a:solidFill>
          <a:ln w="15240">
            <a:solidFill>
              <a:srgbClr val="CFD2D8"/>
            </a:solidFill>
            <a:prstDash val="solid"/>
          </a:ln>
        </p:spPr>
        <p:txBody>
          <a:bodyPr/>
          <a:lstStyle/>
          <a:p>
            <a:endParaRPr lang="en-US"/>
          </a:p>
        </p:txBody>
      </p:sp>
      <p:pic>
        <p:nvPicPr>
          <p:cNvPr id="9" name="Image 2" descr="preencoded.png"/>
          <p:cNvPicPr>
            <a:picLocks noChangeAspect="1"/>
          </p:cNvPicPr>
          <p:nvPr/>
        </p:nvPicPr>
        <p:blipFill>
          <a:blip r:embed="rId4"/>
          <a:stretch>
            <a:fillRect/>
          </a:stretch>
        </p:blipFill>
        <p:spPr>
          <a:xfrm>
            <a:off x="4312742" y="3917950"/>
            <a:ext cx="50800" cy="1126033"/>
          </a:xfrm>
          <a:prstGeom prst="rect">
            <a:avLst/>
          </a:prstGeom>
        </p:spPr>
      </p:pic>
      <p:sp>
        <p:nvSpPr>
          <p:cNvPr id="10" name="Text 5"/>
          <p:cNvSpPr/>
          <p:nvPr/>
        </p:nvSpPr>
        <p:spPr>
          <a:xfrm>
            <a:off x="4499074" y="4053483"/>
            <a:ext cx="1535807" cy="191988"/>
          </a:xfrm>
          <a:prstGeom prst="rect">
            <a:avLst/>
          </a:prstGeom>
          <a:noFill/>
          <a:ln/>
        </p:spPr>
        <p:txBody>
          <a:bodyPr wrap="none" lIns="0" tIns="0" rIns="0" bIns="0" rtlCol="0" anchor="t"/>
          <a:lstStyle/>
          <a:p>
            <a:pPr>
              <a:lnSpc>
                <a:spcPts val="1500"/>
              </a:lnSpc>
            </a:pPr>
            <a:r>
              <a:rPr lang="en-US" sz="1600" dirty="0">
                <a:solidFill>
                  <a:srgbClr val="FF0000"/>
                </a:solidFill>
                <a:latin typeface="Roboto Slab" pitchFamily="34" charset="0"/>
                <a:ea typeface="Roboto Slab" pitchFamily="34" charset="-122"/>
                <a:cs typeface="Roboto Slab" pitchFamily="34" charset="-120"/>
              </a:rPr>
              <a:t>Gowns</a:t>
            </a:r>
            <a:endParaRPr lang="en-US" sz="1600" dirty="0">
              <a:solidFill>
                <a:srgbClr val="FF0000"/>
              </a:solidFill>
            </a:endParaRPr>
          </a:p>
        </p:txBody>
      </p:sp>
      <p:sp>
        <p:nvSpPr>
          <p:cNvPr id="11" name="Text 6"/>
          <p:cNvSpPr/>
          <p:nvPr/>
        </p:nvSpPr>
        <p:spPr>
          <a:xfrm>
            <a:off x="4609206" y="4361078"/>
            <a:ext cx="3231952" cy="1629668"/>
          </a:xfrm>
          <a:prstGeom prst="rect">
            <a:avLst/>
          </a:prstGeom>
          <a:noFill/>
          <a:ln/>
        </p:spPr>
        <p:txBody>
          <a:bodyPr wrap="square" lIns="0" tIns="0" rIns="0" bIns="0" rtlCol="0" anchor="t"/>
          <a:lstStyle/>
          <a:p>
            <a:pPr>
              <a:lnSpc>
                <a:spcPts val="1542"/>
              </a:lnSpc>
            </a:pPr>
            <a:r>
              <a:rPr lang="en-US" sz="1400" dirty="0">
                <a:solidFill>
                  <a:srgbClr val="15213F"/>
                </a:solidFill>
                <a:latin typeface="Roboto" pitchFamily="34" charset="0"/>
                <a:ea typeface="Roboto" pitchFamily="34" charset="-122"/>
                <a:cs typeface="Roboto" pitchFamily="34" charset="-120"/>
              </a:rPr>
              <a:t>Not for routine care. Wear fluid-resistant gowns when soiling is anticipated or during procedures with splashing/spraying of body substances.</a:t>
            </a:r>
            <a:endParaRPr lang="en-US" sz="1400" dirty="0"/>
          </a:p>
        </p:txBody>
      </p:sp>
      <p:sp>
        <p:nvSpPr>
          <p:cNvPr id="12" name="Shape 7"/>
          <p:cNvSpPr/>
          <p:nvPr/>
        </p:nvSpPr>
        <p:spPr>
          <a:xfrm>
            <a:off x="8008441" y="3917951"/>
            <a:ext cx="3541118" cy="1629668"/>
          </a:xfrm>
          <a:prstGeom prst="roundRect">
            <a:avLst>
              <a:gd name="adj" fmla="val 5414"/>
            </a:avLst>
          </a:prstGeom>
          <a:solidFill>
            <a:srgbClr val="FBFCFE"/>
          </a:solidFill>
          <a:ln w="15240">
            <a:solidFill>
              <a:srgbClr val="CFD2D8"/>
            </a:solidFill>
            <a:prstDash val="solid"/>
          </a:ln>
        </p:spPr>
        <p:txBody>
          <a:bodyPr/>
          <a:lstStyle/>
          <a:p>
            <a:endParaRPr lang="en-US"/>
          </a:p>
        </p:txBody>
      </p:sp>
      <p:pic>
        <p:nvPicPr>
          <p:cNvPr id="13" name="Image 3" descr="preencoded.png"/>
          <p:cNvPicPr>
            <a:picLocks noChangeAspect="1"/>
          </p:cNvPicPr>
          <p:nvPr/>
        </p:nvPicPr>
        <p:blipFill>
          <a:blip r:embed="rId4"/>
          <a:stretch>
            <a:fillRect/>
          </a:stretch>
        </p:blipFill>
        <p:spPr>
          <a:xfrm>
            <a:off x="7976692" y="3917950"/>
            <a:ext cx="50800" cy="1126033"/>
          </a:xfrm>
          <a:prstGeom prst="rect">
            <a:avLst/>
          </a:prstGeom>
        </p:spPr>
      </p:pic>
      <p:sp>
        <p:nvSpPr>
          <p:cNvPr id="14" name="Text 8"/>
          <p:cNvSpPr/>
          <p:nvPr/>
        </p:nvSpPr>
        <p:spPr>
          <a:xfrm>
            <a:off x="8163024" y="4053483"/>
            <a:ext cx="1535807" cy="191988"/>
          </a:xfrm>
          <a:prstGeom prst="rect">
            <a:avLst/>
          </a:prstGeom>
          <a:noFill/>
          <a:ln/>
        </p:spPr>
        <p:txBody>
          <a:bodyPr wrap="none" lIns="0" tIns="0" rIns="0" bIns="0" rtlCol="0" anchor="t"/>
          <a:lstStyle/>
          <a:p>
            <a:pPr>
              <a:lnSpc>
                <a:spcPts val="1500"/>
              </a:lnSpc>
            </a:pPr>
            <a:r>
              <a:rPr lang="en-US" sz="1600" dirty="0">
                <a:solidFill>
                  <a:srgbClr val="FF0000"/>
                </a:solidFill>
                <a:latin typeface="Roboto Slab" pitchFamily="34" charset="0"/>
                <a:ea typeface="Roboto Slab" pitchFamily="34" charset="-122"/>
                <a:cs typeface="Roboto Slab" pitchFamily="34" charset="-120"/>
              </a:rPr>
              <a:t>Face Protection</a:t>
            </a:r>
            <a:endParaRPr lang="en-US" sz="1600" dirty="0">
              <a:solidFill>
                <a:srgbClr val="FF0000"/>
              </a:solidFill>
            </a:endParaRPr>
          </a:p>
        </p:txBody>
      </p:sp>
      <p:sp>
        <p:nvSpPr>
          <p:cNvPr id="15" name="Text 9"/>
          <p:cNvSpPr/>
          <p:nvPr/>
        </p:nvSpPr>
        <p:spPr>
          <a:xfrm>
            <a:off x="8163024" y="4319092"/>
            <a:ext cx="3231952" cy="1228526"/>
          </a:xfrm>
          <a:prstGeom prst="rect">
            <a:avLst/>
          </a:prstGeom>
          <a:noFill/>
          <a:ln/>
        </p:spPr>
        <p:txBody>
          <a:bodyPr wrap="square" lIns="0" tIns="0" rIns="0" bIns="0" rtlCol="0" anchor="t"/>
          <a:lstStyle/>
          <a:p>
            <a:pPr>
              <a:lnSpc>
                <a:spcPts val="1542"/>
              </a:lnSpc>
            </a:pPr>
            <a:r>
              <a:rPr lang="en-US" sz="1400" dirty="0">
                <a:solidFill>
                  <a:srgbClr val="15213F"/>
                </a:solidFill>
                <a:latin typeface="Roboto" pitchFamily="34" charset="0"/>
                <a:ea typeface="Roboto" pitchFamily="34" charset="-122"/>
                <a:cs typeface="Roboto" pitchFamily="34" charset="-120"/>
              </a:rPr>
              <a:t>Masks, face shields, and goggles provide barrier protection. Use during procedures likely to generate splashes or sprays of body substances.</a:t>
            </a:r>
            <a:endParaRPr lang="en-US" sz="1400" dirty="0"/>
          </a:p>
        </p:txBody>
      </p:sp>
    </p:spTree>
    <p:extLst>
      <p:ext uri="{BB962C8B-B14F-4D97-AF65-F5344CB8AC3E}">
        <p14:creationId xmlns:p14="http://schemas.microsoft.com/office/powerpoint/2010/main" val="131900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109307"/>
            <a:ext cx="5680472" cy="383977"/>
          </a:xfrm>
          <a:prstGeom prst="rect">
            <a:avLst/>
          </a:prstGeom>
          <a:noFill/>
          <a:ln/>
        </p:spPr>
        <p:txBody>
          <a:bodyPr wrap="none" lIns="0" tIns="0" rIns="0" bIns="0" rtlCol="0" anchor="t"/>
          <a:lstStyle/>
          <a:p>
            <a:pPr>
              <a:lnSpc>
                <a:spcPts val="3000"/>
              </a:lnSpc>
            </a:pPr>
            <a:r>
              <a:rPr lang="en-US" sz="3200" dirty="0">
                <a:solidFill>
                  <a:srgbClr val="FF0000"/>
                </a:solidFill>
                <a:latin typeface="Roboto Slab" pitchFamily="34" charset="0"/>
                <a:ea typeface="Roboto Slab" pitchFamily="34" charset="-122"/>
                <a:cs typeface="Roboto Slab" pitchFamily="34" charset="-120"/>
              </a:rPr>
              <a:t>Healthcare Workers &amp; Infection Control</a:t>
            </a:r>
            <a:endParaRPr lang="en-US" sz="3200" dirty="0">
              <a:solidFill>
                <a:srgbClr val="FF0000"/>
              </a:solidFill>
            </a:endParaRPr>
          </a:p>
        </p:txBody>
      </p:sp>
      <p:sp>
        <p:nvSpPr>
          <p:cNvPr id="3" name="Text 1"/>
          <p:cNvSpPr/>
          <p:nvPr/>
        </p:nvSpPr>
        <p:spPr>
          <a:xfrm>
            <a:off x="661492" y="2259608"/>
            <a:ext cx="6401494" cy="392907"/>
          </a:xfrm>
          <a:prstGeom prst="rect">
            <a:avLst/>
          </a:prstGeom>
          <a:noFill/>
          <a:ln/>
        </p:spPr>
        <p:txBody>
          <a:bodyPr wrap="square" lIns="0" tIns="0" rIns="0" bIns="0" rtlCol="0" anchor="t"/>
          <a:lstStyle/>
          <a:p>
            <a:pPr>
              <a:lnSpc>
                <a:spcPct val="150000"/>
              </a:lnSpc>
            </a:pPr>
            <a:r>
              <a:rPr lang="en-US" dirty="0">
                <a:solidFill>
                  <a:srgbClr val="15213F"/>
                </a:solidFill>
                <a:latin typeface="Roboto" pitchFamily="34" charset="0"/>
                <a:ea typeface="Roboto" pitchFamily="34" charset="-122"/>
                <a:cs typeface="Roboto" pitchFamily="34" charset="-120"/>
              </a:rPr>
              <a:t>Healthcare workers can transmit and acquire infections. Those with respiratory, cutaneous, or gastrointestinal infections should not provide direct patient care to neonates.</a:t>
            </a:r>
            <a:endParaRPr lang="en-US" dirty="0"/>
          </a:p>
        </p:txBody>
      </p:sp>
      <p:sp>
        <p:nvSpPr>
          <p:cNvPr id="4" name="Text 2"/>
          <p:cNvSpPr/>
          <p:nvPr/>
        </p:nvSpPr>
        <p:spPr>
          <a:xfrm>
            <a:off x="661492" y="3858615"/>
            <a:ext cx="6401494" cy="392907"/>
          </a:xfrm>
          <a:prstGeom prst="rect">
            <a:avLst/>
          </a:prstGeom>
          <a:noFill/>
          <a:ln/>
        </p:spPr>
        <p:txBody>
          <a:bodyPr wrap="square" lIns="0" tIns="0" rIns="0" bIns="0" rtlCol="0" anchor="t"/>
          <a:lstStyle/>
          <a:p>
            <a:pPr>
              <a:lnSpc>
                <a:spcPct val="150000"/>
              </a:lnSpc>
            </a:pPr>
            <a:r>
              <a:rPr lang="en-US" dirty="0">
                <a:solidFill>
                  <a:srgbClr val="15213F"/>
                </a:solidFill>
                <a:latin typeface="Roboto" pitchFamily="34" charset="0"/>
                <a:ea typeface="Roboto" pitchFamily="34" charset="-122"/>
                <a:cs typeface="Roboto" pitchFamily="34" charset="-120"/>
              </a:rPr>
              <a:t>Non-immune staff should avoid highly communicable diseases. Pregnant workers can care for CMV-shedding neonates with standard precautions.</a:t>
            </a:r>
            <a:endParaRPr lang="en-US" dirty="0"/>
          </a:p>
        </p:txBody>
      </p:sp>
      <p:sp>
        <p:nvSpPr>
          <p:cNvPr id="5" name="Text 3"/>
          <p:cNvSpPr/>
          <p:nvPr/>
        </p:nvSpPr>
        <p:spPr>
          <a:xfrm>
            <a:off x="628503" y="5485255"/>
            <a:ext cx="6401494" cy="196453"/>
          </a:xfrm>
          <a:prstGeom prst="rect">
            <a:avLst/>
          </a:prstGeom>
          <a:noFill/>
          <a:ln/>
        </p:spPr>
        <p:txBody>
          <a:bodyPr wrap="none" lIns="0" tIns="0" rIns="0" bIns="0" rtlCol="0" anchor="t"/>
          <a:lstStyle/>
          <a:p>
            <a:pPr>
              <a:lnSpc>
                <a:spcPts val="1542"/>
              </a:lnSpc>
            </a:pPr>
            <a:endParaRPr lang="en-US" sz="1600" dirty="0"/>
          </a:p>
        </p:txBody>
      </p:sp>
      <p:pic>
        <p:nvPicPr>
          <p:cNvPr id="6" name="Image 0" descr="preencoded.png"/>
          <p:cNvPicPr>
            <a:picLocks noChangeAspect="1"/>
          </p:cNvPicPr>
          <p:nvPr/>
        </p:nvPicPr>
        <p:blipFill>
          <a:blip r:embed="rId3"/>
          <a:stretch>
            <a:fillRect/>
          </a:stretch>
        </p:blipFill>
        <p:spPr>
          <a:xfrm>
            <a:off x="8170135" y="1949671"/>
            <a:ext cx="3535584" cy="3535584"/>
          </a:xfrm>
          <a:prstGeom prst="rect">
            <a:avLst/>
          </a:prstGeom>
        </p:spPr>
      </p:pic>
    </p:spTree>
    <p:extLst>
      <p:ext uri="{BB962C8B-B14F-4D97-AF65-F5344CB8AC3E}">
        <p14:creationId xmlns:p14="http://schemas.microsoft.com/office/powerpoint/2010/main" val="242882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11982"/>
            <a:ext cx="5324475" cy="383977"/>
          </a:xfrm>
          <a:prstGeom prst="rect">
            <a:avLst/>
          </a:prstGeom>
          <a:noFill/>
          <a:ln/>
        </p:spPr>
        <p:txBody>
          <a:bodyPr wrap="none" lIns="0" tIns="0" rIns="0" bIns="0" rtlCol="0" anchor="t"/>
          <a:lstStyle/>
          <a:p>
            <a:pPr>
              <a:lnSpc>
                <a:spcPts val="3000"/>
              </a:lnSpc>
            </a:pPr>
            <a:r>
              <a:rPr lang="en-US" sz="2417" dirty="0">
                <a:solidFill>
                  <a:srgbClr val="3257B8"/>
                </a:solidFill>
                <a:latin typeface="Roboto Slab" pitchFamily="34" charset="0"/>
                <a:ea typeface="Roboto Slab" pitchFamily="34" charset="-122"/>
                <a:cs typeface="Roboto Slab" pitchFamily="34" charset="-120"/>
              </a:rPr>
              <a:t>Breastfeeding &amp; Infection Prevention</a:t>
            </a:r>
            <a:endParaRPr lang="en-US" sz="2417" dirty="0"/>
          </a:p>
        </p:txBody>
      </p:sp>
      <p:sp>
        <p:nvSpPr>
          <p:cNvPr id="3" name="Text 1"/>
          <p:cNvSpPr/>
          <p:nvPr/>
        </p:nvSpPr>
        <p:spPr>
          <a:xfrm>
            <a:off x="661492" y="2041624"/>
            <a:ext cx="10869018" cy="196453"/>
          </a:xfrm>
          <a:prstGeom prst="rect">
            <a:avLst/>
          </a:prstGeom>
          <a:noFill/>
          <a:ln/>
        </p:spPr>
        <p:txBody>
          <a:bodyPr wrap="none" lIns="0" tIns="0" rIns="0" bIns="0" rtlCol="0" anchor="t"/>
          <a:lstStyle/>
          <a:p>
            <a:pPr>
              <a:lnSpc>
                <a:spcPts val="1542"/>
              </a:lnSpc>
            </a:pPr>
            <a:r>
              <a:rPr lang="en-US" sz="1500" dirty="0">
                <a:solidFill>
                  <a:srgbClr val="15213F"/>
                </a:solidFill>
                <a:latin typeface="Roboto" pitchFamily="34" charset="0"/>
                <a:ea typeface="Roboto" pitchFamily="34" charset="-122"/>
                <a:cs typeface="Roboto" pitchFamily="34" charset="-120"/>
              </a:rPr>
              <a:t>Human milk offers optimal nutrition and reduces infection episodes in infants, especially preterms.</a:t>
            </a:r>
            <a:endParaRPr lang="en-US" sz="1500" dirty="0"/>
          </a:p>
        </p:txBody>
      </p:sp>
      <p:pic>
        <p:nvPicPr>
          <p:cNvPr id="4" name="Image 0" descr="preencoded.png"/>
          <p:cNvPicPr>
            <a:picLocks noChangeAspect="1"/>
          </p:cNvPicPr>
          <p:nvPr/>
        </p:nvPicPr>
        <p:blipFill>
          <a:blip r:embed="rId3"/>
          <a:stretch>
            <a:fillRect/>
          </a:stretch>
        </p:blipFill>
        <p:spPr>
          <a:xfrm>
            <a:off x="661492" y="2376289"/>
            <a:ext cx="2288382" cy="2288382"/>
          </a:xfrm>
          <a:prstGeom prst="rect">
            <a:avLst/>
          </a:prstGeom>
        </p:spPr>
      </p:pic>
      <p:sp>
        <p:nvSpPr>
          <p:cNvPr id="5" name="Text 2"/>
          <p:cNvSpPr/>
          <p:nvPr/>
        </p:nvSpPr>
        <p:spPr>
          <a:xfrm>
            <a:off x="661492" y="4787504"/>
            <a:ext cx="1535807" cy="191988"/>
          </a:xfrm>
          <a:prstGeom prst="rect">
            <a:avLst/>
          </a:prstGeom>
          <a:noFill/>
          <a:ln/>
        </p:spPr>
        <p:txBody>
          <a:bodyPr wrap="none" lIns="0" tIns="0" rIns="0" bIns="0" rtlCol="0" anchor="t"/>
          <a:lstStyle/>
          <a:p>
            <a:pPr>
              <a:lnSpc>
                <a:spcPts val="1500"/>
              </a:lnSpc>
            </a:pPr>
            <a:r>
              <a:rPr lang="en-US" sz="1500" dirty="0">
                <a:solidFill>
                  <a:srgbClr val="FF0000"/>
                </a:solidFill>
                <a:latin typeface="Roboto Slab" pitchFamily="34" charset="0"/>
                <a:ea typeface="Roboto Slab" pitchFamily="34" charset="-122"/>
                <a:cs typeface="Roboto Slab" pitchFamily="34" charset="-120"/>
              </a:rPr>
              <a:t>Contraindications</a:t>
            </a:r>
            <a:endParaRPr lang="en-US" sz="1500" dirty="0">
              <a:solidFill>
                <a:srgbClr val="FF0000"/>
              </a:solidFill>
            </a:endParaRPr>
          </a:p>
        </p:txBody>
      </p:sp>
      <p:sp>
        <p:nvSpPr>
          <p:cNvPr id="6" name="Text 3"/>
          <p:cNvSpPr/>
          <p:nvPr/>
        </p:nvSpPr>
        <p:spPr>
          <a:xfrm>
            <a:off x="738237" y="5163075"/>
            <a:ext cx="3520678" cy="392907"/>
          </a:xfrm>
          <a:prstGeom prst="rect">
            <a:avLst/>
          </a:prstGeom>
          <a:noFill/>
          <a:ln/>
        </p:spPr>
        <p:txBody>
          <a:bodyPr wrap="square" lIns="0" tIns="0" rIns="0" bIns="0" rtlCol="0" anchor="t"/>
          <a:lstStyle/>
          <a:p>
            <a:pPr>
              <a:lnSpc>
                <a:spcPts val="1542"/>
              </a:lnSpc>
            </a:pPr>
            <a:r>
              <a:rPr lang="en-US" sz="1500" dirty="0">
                <a:solidFill>
                  <a:srgbClr val="15213F"/>
                </a:solidFill>
                <a:latin typeface="Roboto" pitchFamily="34" charset="0"/>
                <a:ea typeface="Roboto" pitchFamily="34" charset="-122"/>
                <a:cs typeface="Roboto" pitchFamily="34" charset="-120"/>
              </a:rPr>
              <a:t>Active untreated tuberculosis, HSV lesions around nipples, or HIV infection (in some regions).</a:t>
            </a:r>
            <a:endParaRPr lang="en-US" sz="1500" dirty="0"/>
          </a:p>
        </p:txBody>
      </p:sp>
      <p:pic>
        <p:nvPicPr>
          <p:cNvPr id="7" name="Image 1" descr="preencoded.png"/>
          <p:cNvPicPr>
            <a:picLocks noChangeAspect="1"/>
          </p:cNvPicPr>
          <p:nvPr/>
        </p:nvPicPr>
        <p:blipFill>
          <a:blip r:embed="rId4"/>
          <a:stretch>
            <a:fillRect/>
          </a:stretch>
        </p:blipFill>
        <p:spPr>
          <a:xfrm>
            <a:off x="4335661" y="2376289"/>
            <a:ext cx="2288382" cy="2288382"/>
          </a:xfrm>
          <a:prstGeom prst="rect">
            <a:avLst/>
          </a:prstGeom>
        </p:spPr>
      </p:pic>
      <p:sp>
        <p:nvSpPr>
          <p:cNvPr id="8" name="Text 4"/>
          <p:cNvSpPr/>
          <p:nvPr/>
        </p:nvSpPr>
        <p:spPr>
          <a:xfrm>
            <a:off x="4335661" y="4787504"/>
            <a:ext cx="1535807" cy="191988"/>
          </a:xfrm>
          <a:prstGeom prst="rect">
            <a:avLst/>
          </a:prstGeom>
          <a:noFill/>
          <a:ln/>
        </p:spPr>
        <p:txBody>
          <a:bodyPr wrap="none" lIns="0" tIns="0" rIns="0" bIns="0" rtlCol="0" anchor="t"/>
          <a:lstStyle/>
          <a:p>
            <a:pPr>
              <a:lnSpc>
                <a:spcPts val="1500"/>
              </a:lnSpc>
            </a:pPr>
            <a:r>
              <a:rPr lang="en-US" sz="1500" dirty="0">
                <a:solidFill>
                  <a:srgbClr val="FF0000"/>
                </a:solidFill>
                <a:latin typeface="Roboto Slab" pitchFamily="34" charset="0"/>
                <a:ea typeface="Roboto Slab" pitchFamily="34" charset="-122"/>
                <a:cs typeface="Roboto Slab" pitchFamily="34" charset="-120"/>
              </a:rPr>
              <a:t>Safe Handling</a:t>
            </a:r>
            <a:endParaRPr lang="en-US" sz="1500" dirty="0">
              <a:solidFill>
                <a:srgbClr val="FF0000"/>
              </a:solidFill>
            </a:endParaRPr>
          </a:p>
        </p:txBody>
      </p:sp>
      <p:sp>
        <p:nvSpPr>
          <p:cNvPr id="9" name="Text 5"/>
          <p:cNvSpPr/>
          <p:nvPr/>
        </p:nvSpPr>
        <p:spPr>
          <a:xfrm>
            <a:off x="4335661" y="5053112"/>
            <a:ext cx="3520678" cy="392907"/>
          </a:xfrm>
          <a:prstGeom prst="rect">
            <a:avLst/>
          </a:prstGeom>
          <a:noFill/>
          <a:ln/>
        </p:spPr>
        <p:txBody>
          <a:bodyPr wrap="square" lIns="0" tIns="0" rIns="0" bIns="0" rtlCol="0" anchor="t"/>
          <a:lstStyle/>
          <a:p>
            <a:pPr>
              <a:lnSpc>
                <a:spcPts val="1542"/>
              </a:lnSpc>
            </a:pPr>
            <a:r>
              <a:rPr lang="en-US" sz="1500" dirty="0">
                <a:solidFill>
                  <a:srgbClr val="15213F"/>
                </a:solidFill>
                <a:latin typeface="Roboto" pitchFamily="34" charset="0"/>
                <a:ea typeface="Roboto" pitchFamily="34" charset="-122"/>
                <a:cs typeface="Roboto" pitchFamily="34" charset="-120"/>
              </a:rPr>
              <a:t>Proper collection, storage, and administration techniques are crucial to prevent contamination.</a:t>
            </a:r>
            <a:endParaRPr lang="en-US" sz="1500" dirty="0"/>
          </a:p>
        </p:txBody>
      </p:sp>
      <p:pic>
        <p:nvPicPr>
          <p:cNvPr id="10" name="Image 2" descr="preencoded.png"/>
          <p:cNvPicPr>
            <a:picLocks noChangeAspect="1"/>
          </p:cNvPicPr>
          <p:nvPr/>
        </p:nvPicPr>
        <p:blipFill>
          <a:blip r:embed="rId5"/>
          <a:stretch>
            <a:fillRect/>
          </a:stretch>
        </p:blipFill>
        <p:spPr>
          <a:xfrm>
            <a:off x="8009831" y="2376289"/>
            <a:ext cx="2288382" cy="2288382"/>
          </a:xfrm>
          <a:prstGeom prst="rect">
            <a:avLst/>
          </a:prstGeom>
        </p:spPr>
      </p:pic>
      <p:sp>
        <p:nvSpPr>
          <p:cNvPr id="11" name="Text 6"/>
          <p:cNvSpPr/>
          <p:nvPr/>
        </p:nvSpPr>
        <p:spPr>
          <a:xfrm>
            <a:off x="8009831" y="4787504"/>
            <a:ext cx="1535807" cy="191988"/>
          </a:xfrm>
          <a:prstGeom prst="rect">
            <a:avLst/>
          </a:prstGeom>
          <a:noFill/>
          <a:ln/>
        </p:spPr>
        <p:txBody>
          <a:bodyPr wrap="none" lIns="0" tIns="0" rIns="0" bIns="0" rtlCol="0" anchor="t"/>
          <a:lstStyle/>
          <a:p>
            <a:pPr>
              <a:lnSpc>
                <a:spcPts val="1500"/>
              </a:lnSpc>
            </a:pPr>
            <a:r>
              <a:rPr lang="en-US" sz="1500" dirty="0">
                <a:solidFill>
                  <a:srgbClr val="FF0000"/>
                </a:solidFill>
                <a:latin typeface="Roboto Slab" pitchFamily="34" charset="0"/>
                <a:ea typeface="Roboto Slab" pitchFamily="34" charset="-122"/>
                <a:cs typeface="Roboto Slab" pitchFamily="34" charset="-120"/>
              </a:rPr>
              <a:t>Pump Hygiene</a:t>
            </a:r>
            <a:endParaRPr lang="en-US" sz="1500" dirty="0">
              <a:solidFill>
                <a:srgbClr val="FF0000"/>
              </a:solidFill>
            </a:endParaRPr>
          </a:p>
        </p:txBody>
      </p:sp>
      <p:sp>
        <p:nvSpPr>
          <p:cNvPr id="12" name="Text 7"/>
          <p:cNvSpPr/>
          <p:nvPr/>
        </p:nvSpPr>
        <p:spPr>
          <a:xfrm>
            <a:off x="8009831" y="5053112"/>
            <a:ext cx="3520678" cy="392907"/>
          </a:xfrm>
          <a:prstGeom prst="rect">
            <a:avLst/>
          </a:prstGeom>
          <a:noFill/>
          <a:ln/>
        </p:spPr>
        <p:txBody>
          <a:bodyPr wrap="square" lIns="0" tIns="0" rIns="0" bIns="0" rtlCol="0" anchor="t"/>
          <a:lstStyle/>
          <a:p>
            <a:pPr>
              <a:lnSpc>
                <a:spcPts val="1542"/>
              </a:lnSpc>
            </a:pPr>
            <a:r>
              <a:rPr lang="en-US" sz="1500" dirty="0">
                <a:solidFill>
                  <a:srgbClr val="15213F"/>
                </a:solidFill>
                <a:latin typeface="Roboto" pitchFamily="34" charset="0"/>
                <a:ea typeface="Roboto" pitchFamily="34" charset="-122"/>
                <a:cs typeface="Roboto" pitchFamily="34" charset="-120"/>
              </a:rPr>
              <a:t>Cleaning and disinfection of breast pumps are essential for mothers expressing milk.</a:t>
            </a:r>
            <a:endParaRPr lang="en-US" sz="1500" dirty="0"/>
          </a:p>
        </p:txBody>
      </p:sp>
    </p:spTree>
    <p:extLst>
      <p:ext uri="{BB962C8B-B14F-4D97-AF65-F5344CB8AC3E}">
        <p14:creationId xmlns:p14="http://schemas.microsoft.com/office/powerpoint/2010/main" val="141779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9676" y="1353817"/>
            <a:ext cx="9757458" cy="2599173"/>
          </a:xfrm>
          <a:prstGeom prst="rect">
            <a:avLst/>
          </a:prstGeom>
        </p:spPr>
        <p:txBody>
          <a:bodyPr wrap="square">
            <a:spAutoFit/>
          </a:bodyPr>
          <a:lstStyle/>
          <a:p>
            <a:pPr algn="r" rtl="1">
              <a:lnSpc>
                <a:spcPct val="115000"/>
              </a:lnSpc>
            </a:pPr>
            <a:r>
              <a:rPr lang="ar-SA" dirty="0">
                <a:latin typeface="Arial" panose="020B0604020202020204" pitchFamily="34" charset="0"/>
                <a:ea typeface="Arial" panose="020B0604020202020204" pitchFamily="34" charset="0"/>
                <a:cs typeface="Times New Roman" panose="02020603050405020304" pitchFamily="18" charset="0"/>
              </a:rPr>
              <a:t>با رعایت اصولی چون:</a:t>
            </a:r>
            <a:endParaRPr lang="en-US" dirty="0">
              <a:latin typeface="Arial" panose="020B0604020202020204" pitchFamily="34" charset="0"/>
              <a:ea typeface="Arial" panose="020B0604020202020204" pitchFamily="34" charset="0"/>
            </a:endParaRPr>
          </a:p>
          <a:p>
            <a:pPr algn="r" rtl="1">
              <a:lnSpc>
                <a:spcPct val="115000"/>
              </a:lnSpc>
            </a:pPr>
            <a:r>
              <a:rPr lang="fa-IR" dirty="0">
                <a:latin typeface="Arial" panose="020B0604020202020204" pitchFamily="34" charset="0"/>
                <a:ea typeface="Arial Unicode MS"/>
                <a:cs typeface="Segoe UI Symbol" panose="020B0502040204020203" pitchFamily="34" charset="0"/>
              </a:rPr>
              <a:t>✅</a:t>
            </a:r>
            <a:r>
              <a:rPr lang="fa-IR" dirty="0">
                <a:latin typeface="Arial" panose="020B0604020202020204" pitchFamily="34" charset="0"/>
                <a:ea typeface="Arial Unicode MS"/>
                <a:cs typeface="Times New Roman" panose="02020603050405020304" pitchFamily="18" charset="0"/>
              </a:rPr>
              <a:t> </a:t>
            </a:r>
            <a:r>
              <a:rPr lang="ar-SA" dirty="0">
                <a:latin typeface="Arial" panose="020B0604020202020204" pitchFamily="34" charset="0"/>
                <a:ea typeface="Arial" panose="020B0604020202020204" pitchFamily="34" charset="0"/>
                <a:cs typeface="Times New Roman" panose="02020603050405020304" pitchFamily="18" charset="0"/>
              </a:rPr>
              <a:t>شست‌وشوی دقیق دست‌ها</a:t>
            </a:r>
            <a:endParaRPr lang="en-US" dirty="0">
              <a:latin typeface="Arial" panose="020B0604020202020204" pitchFamily="34" charset="0"/>
              <a:ea typeface="Arial" panose="020B0604020202020204" pitchFamily="34" charset="0"/>
            </a:endParaRPr>
          </a:p>
          <a:p>
            <a:pPr algn="r" rtl="1">
              <a:lnSpc>
                <a:spcPct val="115000"/>
              </a:lnSpc>
            </a:pPr>
            <a:r>
              <a:rPr lang="fa-IR" dirty="0">
                <a:latin typeface="Arial" panose="020B0604020202020204" pitchFamily="34" charset="0"/>
                <a:ea typeface="Arial Unicode MS"/>
                <a:cs typeface="Segoe UI Symbol" panose="020B0502040204020203" pitchFamily="34" charset="0"/>
              </a:rPr>
              <a:t>✅</a:t>
            </a:r>
            <a:r>
              <a:rPr lang="fa-IR" dirty="0">
                <a:latin typeface="Arial" panose="020B0604020202020204" pitchFamily="34" charset="0"/>
                <a:ea typeface="Arial Unicode MS"/>
                <a:cs typeface="Times New Roman" panose="02020603050405020304" pitchFamily="18" charset="0"/>
              </a:rPr>
              <a:t> </a:t>
            </a:r>
            <a:r>
              <a:rPr lang="ar-SA" dirty="0">
                <a:latin typeface="Arial" panose="020B0604020202020204" pitchFamily="34" charset="0"/>
                <a:ea typeface="Arial" panose="020B0604020202020204" pitchFamily="34" charset="0"/>
                <a:cs typeface="Times New Roman" panose="02020603050405020304" pitchFamily="18" charset="0"/>
              </a:rPr>
              <a:t>ضدعفونی صحیح وسایل و محیط</a:t>
            </a:r>
            <a:endParaRPr lang="en-US" dirty="0">
              <a:latin typeface="Arial" panose="020B0604020202020204" pitchFamily="34" charset="0"/>
              <a:ea typeface="Arial" panose="020B0604020202020204" pitchFamily="34" charset="0"/>
            </a:endParaRPr>
          </a:p>
          <a:p>
            <a:pPr algn="r" rtl="1">
              <a:lnSpc>
                <a:spcPct val="115000"/>
              </a:lnSpc>
            </a:pPr>
            <a:r>
              <a:rPr lang="fa-IR" dirty="0">
                <a:latin typeface="Arial" panose="020B0604020202020204" pitchFamily="34" charset="0"/>
                <a:ea typeface="Arial Unicode MS"/>
                <a:cs typeface="Segoe UI Symbol" panose="020B0502040204020203" pitchFamily="34" charset="0"/>
              </a:rPr>
              <a:t>✅</a:t>
            </a:r>
            <a:r>
              <a:rPr lang="fa-IR" dirty="0">
                <a:latin typeface="Arial" panose="020B0604020202020204" pitchFamily="34" charset="0"/>
                <a:ea typeface="Arial Unicode MS"/>
                <a:cs typeface="Times New Roman" panose="02020603050405020304" pitchFamily="18" charset="0"/>
              </a:rPr>
              <a:t> </a:t>
            </a:r>
            <a:r>
              <a:rPr lang="ar-SA" dirty="0">
                <a:latin typeface="Arial" panose="020B0604020202020204" pitchFamily="34" charset="0"/>
                <a:ea typeface="Arial" panose="020B0604020202020204" pitchFamily="34" charset="0"/>
                <a:cs typeface="Times New Roman" panose="02020603050405020304" pitchFamily="18" charset="0"/>
              </a:rPr>
              <a:t>استفاده آگاهانه از آنتی‌بیوتیک‌ها</a:t>
            </a:r>
            <a:endParaRPr lang="en-US" dirty="0">
              <a:latin typeface="Arial" panose="020B0604020202020204" pitchFamily="34" charset="0"/>
              <a:ea typeface="Arial" panose="020B0604020202020204" pitchFamily="34" charset="0"/>
            </a:endParaRPr>
          </a:p>
          <a:p>
            <a:pPr algn="r" rtl="1">
              <a:lnSpc>
                <a:spcPct val="115000"/>
              </a:lnSpc>
            </a:pPr>
            <a:r>
              <a:rPr lang="fa-IR" dirty="0">
                <a:latin typeface="Arial" panose="020B0604020202020204" pitchFamily="34" charset="0"/>
                <a:ea typeface="Arial Unicode MS"/>
                <a:cs typeface="Segoe UI Symbol" panose="020B0502040204020203" pitchFamily="34" charset="0"/>
              </a:rPr>
              <a:t>✅</a:t>
            </a:r>
            <a:r>
              <a:rPr lang="fa-IR" dirty="0">
                <a:latin typeface="Arial" panose="020B0604020202020204" pitchFamily="34" charset="0"/>
                <a:ea typeface="Arial Unicode MS"/>
                <a:cs typeface="Times New Roman" panose="02020603050405020304" pitchFamily="18" charset="0"/>
              </a:rPr>
              <a:t> </a:t>
            </a:r>
            <a:r>
              <a:rPr lang="ar-SA" dirty="0">
                <a:latin typeface="Arial" panose="020B0604020202020204" pitchFamily="34" charset="0"/>
                <a:ea typeface="Arial" panose="020B0604020202020204" pitchFamily="34" charset="0"/>
                <a:cs typeface="Times New Roman" panose="02020603050405020304" pitchFamily="18" charset="0"/>
              </a:rPr>
              <a:t>آموزش مداوم کارکنان</a:t>
            </a:r>
            <a:endParaRPr lang="en-US" dirty="0">
              <a:latin typeface="Arial" panose="020B0604020202020204" pitchFamily="34" charset="0"/>
              <a:ea typeface="Arial" panose="020B0604020202020204" pitchFamily="34" charset="0"/>
            </a:endParaRPr>
          </a:p>
          <a:p>
            <a:pPr algn="r" rtl="1">
              <a:lnSpc>
                <a:spcPct val="115000"/>
              </a:lnSpc>
            </a:pPr>
            <a:r>
              <a:rPr lang="fa-IR" dirty="0">
                <a:latin typeface="Arial" panose="020B0604020202020204" pitchFamily="34" charset="0"/>
                <a:ea typeface="Arial Unicode MS"/>
                <a:cs typeface="Segoe UI Symbol" panose="020B0502040204020203" pitchFamily="34" charset="0"/>
              </a:rPr>
              <a:t>✅</a:t>
            </a:r>
            <a:r>
              <a:rPr lang="fa-IR" dirty="0">
                <a:latin typeface="Arial" panose="020B0604020202020204" pitchFamily="34" charset="0"/>
                <a:ea typeface="Arial Unicode MS"/>
                <a:cs typeface="Times New Roman" panose="02020603050405020304" pitchFamily="18" charset="0"/>
              </a:rPr>
              <a:t> </a:t>
            </a:r>
            <a:r>
              <a:rPr lang="ar-SA" dirty="0">
                <a:latin typeface="Arial" panose="020B0604020202020204" pitchFamily="34" charset="0"/>
                <a:ea typeface="Arial" panose="020B0604020202020204" pitchFamily="34" charset="0"/>
                <a:cs typeface="Times New Roman" panose="02020603050405020304" pitchFamily="18" charset="0"/>
              </a:rPr>
              <a:t>و پایش مستمر شاخص‌های عفونت</a:t>
            </a:r>
            <a:endParaRPr lang="en-US" dirty="0">
              <a:latin typeface="Arial" panose="020B0604020202020204" pitchFamily="34" charset="0"/>
              <a:ea typeface="Arial" panose="020B0604020202020204" pitchFamily="34" charset="0"/>
            </a:endParaRPr>
          </a:p>
          <a:p>
            <a:pPr algn="r" rtl="1">
              <a:lnSpc>
                <a:spcPct val="115000"/>
              </a:lnSpc>
            </a:pPr>
            <a:r>
              <a:rPr lang="fa-IR" dirty="0">
                <a:latin typeface="Arial" panose="020B0604020202020204" pitchFamily="34" charset="0"/>
                <a:ea typeface="Arial" panose="020B0604020202020204" pitchFamily="34" charset="0"/>
                <a:cs typeface="Times New Roman" panose="02020603050405020304" pitchFamily="18" charset="0"/>
              </a:rPr>
              <a:t> </a:t>
            </a:r>
            <a:endParaRPr lang="en-US" dirty="0">
              <a:latin typeface="Arial" panose="020B0604020202020204" pitchFamily="34" charset="0"/>
              <a:ea typeface="Arial" panose="020B0604020202020204" pitchFamily="34" charset="0"/>
            </a:endParaRPr>
          </a:p>
          <a:p>
            <a:r>
              <a:rPr lang="ar-SA" dirty="0">
                <a:ea typeface="Arial" panose="020B0604020202020204" pitchFamily="34" charset="0"/>
                <a:cs typeface="Times New Roman" panose="02020603050405020304" pitchFamily="18" charset="0"/>
              </a:rPr>
              <a:t>می‌توان بار عفونت‌های بیمارستانی را به میزان قابل‌توجهی کاهش داد و محیطی ایمن‌تر برای نوزادان فراهم ساخت. </a:t>
            </a:r>
            <a:endParaRPr lang="en-US" dirty="0"/>
          </a:p>
        </p:txBody>
      </p:sp>
    </p:spTree>
    <p:extLst>
      <p:ext uri="{BB962C8B-B14F-4D97-AF65-F5344CB8AC3E}">
        <p14:creationId xmlns:p14="http://schemas.microsoft.com/office/powerpoint/2010/main" val="259322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752" y="1128752"/>
            <a:ext cx="11071273" cy="5293757"/>
          </a:xfrm>
          <a:prstGeom prst="rect">
            <a:avLst/>
          </a:prstGeom>
        </p:spPr>
        <p:txBody>
          <a:bodyPr wrap="square">
            <a:spAutoFit/>
          </a:bodyPr>
          <a:lstStyle/>
          <a:p>
            <a:r>
              <a:rPr lang="en-US" sz="2000" dirty="0">
                <a:solidFill>
                  <a:srgbClr val="000000"/>
                </a:solidFill>
                <a:latin typeface="Andalus" panose="02020603050405020304" pitchFamily="18" charset="-78"/>
                <a:cs typeface="Andalus" panose="02020603050405020304" pitchFamily="18" charset="-78"/>
              </a:rPr>
              <a:t>HAIs in NICUs are major concern due to their widespread occurrence</a:t>
            </a:r>
            <a:br>
              <a:rPr lang="en-US" sz="2000" dirty="0">
                <a:solidFill>
                  <a:srgbClr val="000000"/>
                </a:solidFill>
                <a:latin typeface="Andalus" panose="02020603050405020304" pitchFamily="18" charset="-78"/>
                <a:cs typeface="Andalus" panose="02020603050405020304" pitchFamily="18" charset="-78"/>
              </a:rPr>
            </a:br>
            <a:r>
              <a:rPr lang="en-US" sz="2000" dirty="0">
                <a:solidFill>
                  <a:srgbClr val="000000"/>
                </a:solidFill>
                <a:latin typeface="Andalus" panose="02020603050405020304" pitchFamily="18" charset="-78"/>
                <a:cs typeface="Andalus" panose="02020603050405020304" pitchFamily="18" charset="-78"/>
              </a:rPr>
              <a:t>and serious effect on health of neonates (</a:t>
            </a:r>
            <a:r>
              <a:rPr lang="en-US" sz="2000" dirty="0" err="1">
                <a:solidFill>
                  <a:srgbClr val="000000"/>
                </a:solidFill>
                <a:latin typeface="Andalus" panose="02020603050405020304" pitchFamily="18" charset="-78"/>
                <a:cs typeface="Andalus" panose="02020603050405020304" pitchFamily="18" charset="-78"/>
              </a:rPr>
              <a:t>Mendonça</a:t>
            </a:r>
            <a:r>
              <a:rPr lang="en-US" sz="2000" dirty="0">
                <a:solidFill>
                  <a:srgbClr val="000000"/>
                </a:solidFill>
                <a:latin typeface="Andalus" panose="02020603050405020304" pitchFamily="18" charset="-78"/>
                <a:cs typeface="Andalus" panose="02020603050405020304" pitchFamily="18" charset="-78"/>
              </a:rPr>
              <a:t> et al., 2024).</a:t>
            </a:r>
          </a:p>
          <a:p>
            <a:r>
              <a:rPr lang="en-US" sz="2000" dirty="0">
                <a:solidFill>
                  <a:srgbClr val="000000"/>
                </a:solidFill>
                <a:latin typeface="Andalus" panose="02020603050405020304" pitchFamily="18" charset="-78"/>
                <a:cs typeface="Andalus" panose="02020603050405020304" pitchFamily="18" charset="-78"/>
              </a:rPr>
              <a:t> </a:t>
            </a:r>
          </a:p>
          <a:p>
            <a:r>
              <a:rPr lang="en-US" sz="2000" dirty="0">
                <a:solidFill>
                  <a:srgbClr val="000000"/>
                </a:solidFill>
                <a:latin typeface="Andalus" panose="02020603050405020304" pitchFamily="18" charset="-78"/>
                <a:cs typeface="Andalus" panose="02020603050405020304" pitchFamily="18" charset="-78"/>
              </a:rPr>
              <a:t>The prevalence of HAIs in NICUs differs globally, with rates higher in</a:t>
            </a:r>
            <a:br>
              <a:rPr lang="en-US" sz="2000" dirty="0">
                <a:solidFill>
                  <a:srgbClr val="000000"/>
                </a:solidFill>
                <a:latin typeface="Andalus" panose="02020603050405020304" pitchFamily="18" charset="-78"/>
                <a:cs typeface="Andalus" panose="02020603050405020304" pitchFamily="18" charset="-78"/>
              </a:rPr>
            </a:br>
            <a:r>
              <a:rPr lang="en-US" sz="2000" dirty="0">
                <a:solidFill>
                  <a:srgbClr val="000000"/>
                </a:solidFill>
                <a:latin typeface="Andalus" panose="02020603050405020304" pitchFamily="18" charset="-78"/>
                <a:cs typeface="Andalus" panose="02020603050405020304" pitchFamily="18" charset="-78"/>
              </a:rPr>
              <a:t>developing countries when compared to developed nations.</a:t>
            </a:r>
          </a:p>
          <a:p>
            <a:r>
              <a:rPr lang="en-US" sz="2000" dirty="0">
                <a:solidFill>
                  <a:srgbClr val="000000"/>
                </a:solidFill>
                <a:latin typeface="Andalus" panose="02020603050405020304" pitchFamily="18" charset="-78"/>
                <a:cs typeface="Andalus" panose="02020603050405020304" pitchFamily="18" charset="-78"/>
              </a:rPr>
              <a:t> HAI rates in developing countries can be up to three times higher than in developed</a:t>
            </a:r>
            <a:br>
              <a:rPr lang="en-US" sz="2000" dirty="0">
                <a:solidFill>
                  <a:srgbClr val="000000"/>
                </a:solidFill>
                <a:latin typeface="Andalus" panose="02020603050405020304" pitchFamily="18" charset="-78"/>
                <a:cs typeface="Andalus" panose="02020603050405020304" pitchFamily="18" charset="-78"/>
              </a:rPr>
            </a:br>
            <a:r>
              <a:rPr lang="en-US" sz="2000" dirty="0">
                <a:solidFill>
                  <a:srgbClr val="000000"/>
                </a:solidFill>
                <a:latin typeface="Andalus" panose="02020603050405020304" pitchFamily="18" charset="-78"/>
                <a:cs typeface="Andalus" panose="02020603050405020304" pitchFamily="18" charset="-78"/>
              </a:rPr>
              <a:t>countries (</a:t>
            </a:r>
            <a:r>
              <a:rPr lang="en-US" sz="2000" dirty="0">
                <a:solidFill>
                  <a:srgbClr val="2196D1"/>
                </a:solidFill>
                <a:latin typeface="Andalus" panose="02020603050405020304" pitchFamily="18" charset="-78"/>
                <a:cs typeface="Andalus" panose="02020603050405020304" pitchFamily="18" charset="-78"/>
              </a:rPr>
              <a:t>Maki and </a:t>
            </a:r>
            <a:r>
              <a:rPr lang="en-US" sz="2000" dirty="0" err="1">
                <a:solidFill>
                  <a:srgbClr val="2196D1"/>
                </a:solidFill>
                <a:latin typeface="Andalus" panose="02020603050405020304" pitchFamily="18" charset="-78"/>
                <a:cs typeface="Andalus" panose="02020603050405020304" pitchFamily="18" charset="-78"/>
              </a:rPr>
              <a:t>Zervos</a:t>
            </a:r>
            <a:r>
              <a:rPr lang="en-US" sz="2000" dirty="0">
                <a:solidFill>
                  <a:srgbClr val="2196D1"/>
                </a:solidFill>
                <a:latin typeface="Andalus" panose="02020603050405020304" pitchFamily="18" charset="-78"/>
                <a:cs typeface="Andalus" panose="02020603050405020304" pitchFamily="18" charset="-78"/>
              </a:rPr>
              <a:t>, 2021</a:t>
            </a:r>
            <a:r>
              <a:rPr lang="en-US" sz="2000" dirty="0">
                <a:solidFill>
                  <a:srgbClr val="000000"/>
                </a:solidFill>
                <a:latin typeface="Andalus" panose="02020603050405020304" pitchFamily="18" charset="-78"/>
                <a:cs typeface="Andalus" panose="02020603050405020304" pitchFamily="18" charset="-78"/>
              </a:rPr>
              <a:t>). </a:t>
            </a:r>
          </a:p>
          <a:p>
            <a:endParaRPr lang="en-US" sz="2000" dirty="0">
              <a:solidFill>
                <a:srgbClr val="000000"/>
              </a:solidFill>
              <a:latin typeface="Andalus" panose="02020603050405020304" pitchFamily="18" charset="-78"/>
              <a:cs typeface="Andalus" panose="02020603050405020304" pitchFamily="18" charset="-78"/>
            </a:endParaRPr>
          </a:p>
          <a:p>
            <a:r>
              <a:rPr lang="en-US" sz="2000" dirty="0">
                <a:solidFill>
                  <a:srgbClr val="000000"/>
                </a:solidFill>
                <a:latin typeface="Andalus" panose="02020603050405020304" pitchFamily="18" charset="-78"/>
                <a:cs typeface="Andalus" panose="02020603050405020304" pitchFamily="18" charset="-78"/>
              </a:rPr>
              <a:t>Nosocomial infection rates in NICUs range from 26 % to 81.7 %, with</a:t>
            </a:r>
            <a:br>
              <a:rPr lang="en-US" sz="2000" dirty="0">
                <a:solidFill>
                  <a:srgbClr val="000000"/>
                </a:solidFill>
                <a:latin typeface="Andalus" panose="02020603050405020304" pitchFamily="18" charset="-78"/>
                <a:cs typeface="Andalus" panose="02020603050405020304" pitchFamily="18" charset="-78"/>
              </a:rPr>
            </a:br>
            <a:r>
              <a:rPr lang="en-US" sz="2000" dirty="0">
                <a:solidFill>
                  <a:srgbClr val="000000"/>
                </a:solidFill>
                <a:latin typeface="Andalus" panose="02020603050405020304" pitchFamily="18" charset="-78"/>
                <a:cs typeface="Andalus" panose="02020603050405020304" pitchFamily="18" charset="-78"/>
              </a:rPr>
              <a:t>bloodstream infections and pneumonia being the common types (</a:t>
            </a:r>
            <a:r>
              <a:rPr lang="en-US" sz="2000" dirty="0" err="1">
                <a:solidFill>
                  <a:srgbClr val="2196D1"/>
                </a:solidFill>
                <a:latin typeface="Andalus" panose="02020603050405020304" pitchFamily="18" charset="-78"/>
                <a:cs typeface="Andalus" panose="02020603050405020304" pitchFamily="18" charset="-78"/>
              </a:rPr>
              <a:t>Kajiyazdi</a:t>
            </a:r>
            <a:r>
              <a:rPr lang="en-US" sz="2000" dirty="0">
                <a:solidFill>
                  <a:srgbClr val="2196D1"/>
                </a:solidFill>
                <a:latin typeface="Andalus" panose="02020603050405020304" pitchFamily="18" charset="-78"/>
                <a:cs typeface="Andalus" panose="02020603050405020304" pitchFamily="18" charset="-78"/>
              </a:rPr>
              <a:t> et al., 2021</a:t>
            </a:r>
            <a:r>
              <a:rPr lang="en-US" sz="2000" dirty="0">
                <a:solidFill>
                  <a:srgbClr val="000000"/>
                </a:solidFill>
                <a:latin typeface="Andalus" panose="02020603050405020304" pitchFamily="18" charset="-78"/>
                <a:cs typeface="Andalus" panose="02020603050405020304" pitchFamily="18" charset="-78"/>
              </a:rPr>
              <a:t>). </a:t>
            </a:r>
          </a:p>
          <a:p>
            <a:endParaRPr lang="en-US" sz="2000" dirty="0">
              <a:solidFill>
                <a:srgbClr val="000000"/>
              </a:solidFill>
              <a:latin typeface="Andalus" panose="02020603050405020304" pitchFamily="18" charset="-78"/>
              <a:cs typeface="Andalus" panose="02020603050405020304" pitchFamily="18" charset="-78"/>
            </a:endParaRPr>
          </a:p>
          <a:p>
            <a:r>
              <a:rPr lang="en-US" sz="2000" dirty="0">
                <a:solidFill>
                  <a:srgbClr val="000000"/>
                </a:solidFill>
                <a:latin typeface="Andalus" panose="02020603050405020304" pitchFamily="18" charset="-78"/>
                <a:cs typeface="Andalus" panose="02020603050405020304" pitchFamily="18" charset="-78"/>
              </a:rPr>
              <a:t>The rate of incidence of these infections are higher in neonates with </a:t>
            </a:r>
            <a:r>
              <a:rPr lang="en-US" sz="2000" dirty="0">
                <a:solidFill>
                  <a:srgbClr val="FF0000"/>
                </a:solidFill>
                <a:latin typeface="Andalus" panose="02020603050405020304" pitchFamily="18" charset="-78"/>
                <a:cs typeface="Andalus" panose="02020603050405020304" pitchFamily="18" charset="-78"/>
              </a:rPr>
              <a:t>low birth weight </a:t>
            </a:r>
            <a:r>
              <a:rPr lang="en-US" sz="2000" dirty="0">
                <a:solidFill>
                  <a:srgbClr val="000000"/>
                </a:solidFill>
                <a:latin typeface="Andalus" panose="02020603050405020304" pitchFamily="18" charset="-78"/>
                <a:cs typeface="Andalus" panose="02020603050405020304" pitchFamily="18" charset="-78"/>
              </a:rPr>
              <a:t>and in those </a:t>
            </a:r>
            <a:r>
              <a:rPr lang="en-US" sz="2000" dirty="0">
                <a:solidFill>
                  <a:srgbClr val="FF0000"/>
                </a:solidFill>
                <a:latin typeface="Andalus" panose="02020603050405020304" pitchFamily="18" charset="-78"/>
                <a:cs typeface="Andalus" panose="02020603050405020304" pitchFamily="18" charset="-78"/>
              </a:rPr>
              <a:t>neonates requiring total parenteral nutrition</a:t>
            </a:r>
            <a:r>
              <a:rPr lang="en-US" sz="2000" dirty="0">
                <a:solidFill>
                  <a:srgbClr val="000000"/>
                </a:solidFill>
                <a:latin typeface="Andalus" panose="02020603050405020304" pitchFamily="18" charset="-78"/>
                <a:cs typeface="Andalus" panose="02020603050405020304" pitchFamily="18" charset="-78"/>
              </a:rPr>
              <a:t> or </a:t>
            </a:r>
            <a:r>
              <a:rPr lang="en-US" sz="2000" dirty="0">
                <a:solidFill>
                  <a:srgbClr val="FF0000"/>
                </a:solidFill>
                <a:latin typeface="Andalus" panose="02020603050405020304" pitchFamily="18" charset="-78"/>
                <a:cs typeface="Andalus" panose="02020603050405020304" pitchFamily="18" charset="-78"/>
              </a:rPr>
              <a:t>mechanical ventilation</a:t>
            </a:r>
            <a:r>
              <a:rPr lang="en-US" sz="2000" dirty="0">
                <a:solidFill>
                  <a:srgbClr val="000000"/>
                </a:solidFill>
                <a:latin typeface="Andalus" panose="02020603050405020304" pitchFamily="18" charset="-78"/>
                <a:cs typeface="Andalus" panose="02020603050405020304" pitchFamily="18" charset="-78"/>
              </a:rPr>
              <a:t>. </a:t>
            </a:r>
          </a:p>
          <a:p>
            <a:br>
              <a:rPr lang="en-US" sz="2000" dirty="0">
                <a:latin typeface="Andalus" panose="02020603050405020304" pitchFamily="18" charset="-78"/>
                <a:cs typeface="Andalus" panose="02020603050405020304" pitchFamily="18" charset="-78"/>
              </a:rPr>
            </a:br>
            <a:r>
              <a:rPr lang="en-US" dirty="0"/>
              <a:t>In contrast to the NICU setting, the frequency of nosocomial infection in well-baby nurseries is estimated to</a:t>
            </a:r>
            <a:br>
              <a:rPr lang="en-US" dirty="0"/>
            </a:br>
            <a:r>
              <a:rPr lang="en-US" dirty="0"/>
              <a:t>be significantly lower, at 2.6 per 1000 patient days.</a:t>
            </a:r>
            <a:r>
              <a:rPr lang="en-US" sz="2000" dirty="0"/>
              <a:t> </a:t>
            </a:r>
            <a:br>
              <a:rPr lang="en-US" sz="2000" dirty="0"/>
            </a:br>
            <a:endParaRPr lang="en-US" sz="20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53814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5424" y="777922"/>
            <a:ext cx="11157903" cy="5281684"/>
          </a:xfrm>
          <a:prstGeom prst="rect">
            <a:avLst/>
          </a:prstGeom>
        </p:spPr>
      </p:pic>
    </p:spTree>
    <p:extLst>
      <p:ext uri="{BB962C8B-B14F-4D97-AF65-F5344CB8AC3E}">
        <p14:creationId xmlns:p14="http://schemas.microsoft.com/office/powerpoint/2010/main" val="30729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1535807"/>
          </a:xfrm>
          <a:prstGeom prst="rect">
            <a:avLst/>
          </a:prstGeom>
        </p:spPr>
      </p:pic>
      <p:sp>
        <p:nvSpPr>
          <p:cNvPr id="3" name="Text 0"/>
          <p:cNvSpPr/>
          <p:nvPr/>
        </p:nvSpPr>
        <p:spPr>
          <a:xfrm>
            <a:off x="661492" y="3447951"/>
            <a:ext cx="6474519" cy="383977"/>
          </a:xfrm>
          <a:prstGeom prst="rect">
            <a:avLst/>
          </a:prstGeom>
          <a:noFill/>
          <a:ln/>
        </p:spPr>
        <p:txBody>
          <a:bodyPr wrap="none" lIns="0" tIns="0" rIns="0" bIns="0" rtlCol="0" anchor="t"/>
          <a:lstStyle/>
          <a:p>
            <a:pPr>
              <a:lnSpc>
                <a:spcPts val="3000"/>
              </a:lnSpc>
            </a:pPr>
            <a:r>
              <a:rPr lang="en-US" sz="2417" dirty="0">
                <a:solidFill>
                  <a:srgbClr val="403CCF"/>
                </a:solidFill>
                <a:latin typeface="Libre Baskerville" pitchFamily="34" charset="0"/>
                <a:ea typeface="Libre Baskerville" pitchFamily="34" charset="-122"/>
                <a:cs typeface="Libre Baskerville" pitchFamily="34" charset="-120"/>
              </a:rPr>
              <a:t>Neonatal Immune System Vulnerabilities</a:t>
            </a:r>
            <a:endParaRPr lang="en-US" sz="2417" dirty="0"/>
          </a:p>
        </p:txBody>
      </p:sp>
      <p:sp>
        <p:nvSpPr>
          <p:cNvPr id="4" name="Shape 1"/>
          <p:cNvSpPr/>
          <p:nvPr/>
        </p:nvSpPr>
        <p:spPr>
          <a:xfrm>
            <a:off x="661492" y="4016177"/>
            <a:ext cx="3541118" cy="1510734"/>
          </a:xfrm>
          <a:prstGeom prst="roundRect">
            <a:avLst>
              <a:gd name="adj" fmla="val 6558"/>
            </a:avLst>
          </a:prstGeom>
          <a:solidFill>
            <a:srgbClr val="FBFAFF"/>
          </a:solidFill>
          <a:ln w="15240">
            <a:solidFill>
              <a:srgbClr val="D0CED9"/>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648792" y="4016177"/>
            <a:ext cx="50800" cy="929581"/>
          </a:xfrm>
          <a:prstGeom prst="rect">
            <a:avLst/>
          </a:prstGeom>
        </p:spPr>
      </p:pic>
      <p:sp>
        <p:nvSpPr>
          <p:cNvPr id="6" name="Text 2"/>
          <p:cNvSpPr/>
          <p:nvPr/>
        </p:nvSpPr>
        <p:spPr>
          <a:xfrm>
            <a:off x="835124" y="4151709"/>
            <a:ext cx="1652687" cy="191988"/>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Immature Immunity</a:t>
            </a:r>
            <a:endParaRPr lang="en-US" sz="1600" dirty="0">
              <a:solidFill>
                <a:srgbClr val="FF0000"/>
              </a:solidFill>
            </a:endParaRPr>
          </a:p>
        </p:txBody>
      </p:sp>
      <p:sp>
        <p:nvSpPr>
          <p:cNvPr id="7" name="Text 3"/>
          <p:cNvSpPr/>
          <p:nvPr/>
        </p:nvSpPr>
        <p:spPr>
          <a:xfrm>
            <a:off x="835124" y="4417318"/>
            <a:ext cx="3231952" cy="392907"/>
          </a:xfrm>
          <a:prstGeom prst="rect">
            <a:avLst/>
          </a:prstGeom>
          <a:noFill/>
          <a:ln/>
        </p:spPr>
        <p:txBody>
          <a:bodyPr wrap="square" lIns="0" tIns="0" rIns="0" bIns="0" rtlCol="0" anchor="t"/>
          <a:lstStyle/>
          <a:p>
            <a:r>
              <a:rPr lang="en-US" dirty="0">
                <a:solidFill>
                  <a:srgbClr val="49495A"/>
                </a:solidFill>
                <a:latin typeface="Open Sans" pitchFamily="34" charset="0"/>
                <a:ea typeface="Open Sans" pitchFamily="34" charset="-122"/>
                <a:cs typeface="Open Sans" pitchFamily="34" charset="-120"/>
              </a:rPr>
              <a:t>Neonatal immune systems are functionally less mature than older children and adults.</a:t>
            </a:r>
            <a:endParaRPr lang="en-US" dirty="0"/>
          </a:p>
        </p:txBody>
      </p:sp>
      <p:sp>
        <p:nvSpPr>
          <p:cNvPr id="8" name="Shape 4"/>
          <p:cNvSpPr/>
          <p:nvPr/>
        </p:nvSpPr>
        <p:spPr>
          <a:xfrm>
            <a:off x="4274642" y="3912015"/>
            <a:ext cx="3541118" cy="1574384"/>
          </a:xfrm>
          <a:prstGeom prst="roundRect">
            <a:avLst>
              <a:gd name="adj" fmla="val 6558"/>
            </a:avLst>
          </a:prstGeom>
          <a:solidFill>
            <a:srgbClr val="FBFAFF"/>
          </a:solidFill>
          <a:ln w="15240">
            <a:solidFill>
              <a:srgbClr val="D0CED9"/>
            </a:solidFill>
            <a:prstDash val="solid"/>
          </a:ln>
        </p:spPr>
        <p:txBody>
          <a:bodyPr/>
          <a:lstStyle/>
          <a:p>
            <a:endParaRPr lang="en-US"/>
          </a:p>
        </p:txBody>
      </p:sp>
      <p:pic>
        <p:nvPicPr>
          <p:cNvPr id="9" name="Image 2" descr="preencoded.png"/>
          <p:cNvPicPr>
            <a:picLocks noChangeAspect="1"/>
          </p:cNvPicPr>
          <p:nvPr/>
        </p:nvPicPr>
        <p:blipFill>
          <a:blip r:embed="rId4"/>
          <a:stretch>
            <a:fillRect/>
          </a:stretch>
        </p:blipFill>
        <p:spPr>
          <a:xfrm>
            <a:off x="4312742" y="4016177"/>
            <a:ext cx="50800" cy="929581"/>
          </a:xfrm>
          <a:prstGeom prst="rect">
            <a:avLst/>
          </a:prstGeom>
        </p:spPr>
      </p:pic>
      <p:sp>
        <p:nvSpPr>
          <p:cNvPr id="10" name="Text 5"/>
          <p:cNvSpPr/>
          <p:nvPr/>
        </p:nvSpPr>
        <p:spPr>
          <a:xfrm>
            <a:off x="4499074" y="4151709"/>
            <a:ext cx="1819077" cy="191988"/>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Compromised Barriers</a:t>
            </a:r>
            <a:endParaRPr lang="en-US" sz="1600" dirty="0">
              <a:solidFill>
                <a:srgbClr val="FF0000"/>
              </a:solidFill>
            </a:endParaRPr>
          </a:p>
        </p:txBody>
      </p:sp>
      <p:sp>
        <p:nvSpPr>
          <p:cNvPr id="11" name="Text 6"/>
          <p:cNvSpPr/>
          <p:nvPr/>
        </p:nvSpPr>
        <p:spPr>
          <a:xfrm>
            <a:off x="4492725" y="4479403"/>
            <a:ext cx="3231952" cy="885618"/>
          </a:xfrm>
          <a:prstGeom prst="rect">
            <a:avLst/>
          </a:prstGeom>
          <a:noFill/>
          <a:ln/>
        </p:spPr>
        <p:txBody>
          <a:bodyPr wrap="square" lIns="0" tIns="0" rIns="0" bIns="0" rtlCol="0" anchor="t"/>
          <a:lstStyle/>
          <a:p>
            <a:r>
              <a:rPr lang="en-US" sz="1600" dirty="0">
                <a:solidFill>
                  <a:srgbClr val="49495A"/>
                </a:solidFill>
                <a:latin typeface="Open Sans" pitchFamily="34" charset="0"/>
                <a:ea typeface="Open Sans" pitchFamily="34" charset="-122"/>
                <a:cs typeface="Open Sans" pitchFamily="34" charset="-120"/>
              </a:rPr>
              <a:t>Preterm infants have less developed innate immune systems, particularly physiological barriers like skin.</a:t>
            </a:r>
            <a:endParaRPr lang="en-US" sz="1600" dirty="0"/>
          </a:p>
        </p:txBody>
      </p:sp>
      <p:sp>
        <p:nvSpPr>
          <p:cNvPr id="12" name="Shape 7"/>
          <p:cNvSpPr/>
          <p:nvPr/>
        </p:nvSpPr>
        <p:spPr>
          <a:xfrm>
            <a:off x="7989392" y="3912015"/>
            <a:ext cx="3541118" cy="1614896"/>
          </a:xfrm>
          <a:prstGeom prst="roundRect">
            <a:avLst>
              <a:gd name="adj" fmla="val 6558"/>
            </a:avLst>
          </a:prstGeom>
          <a:solidFill>
            <a:srgbClr val="FBFAFF"/>
          </a:solidFill>
          <a:ln w="15240">
            <a:solidFill>
              <a:srgbClr val="D0CED9"/>
            </a:solidFill>
            <a:prstDash val="solid"/>
          </a:ln>
        </p:spPr>
        <p:txBody>
          <a:bodyPr/>
          <a:lstStyle/>
          <a:p>
            <a:endParaRPr lang="en-US"/>
          </a:p>
        </p:txBody>
      </p:sp>
      <p:pic>
        <p:nvPicPr>
          <p:cNvPr id="13" name="Image 3" descr="preencoded.png"/>
          <p:cNvPicPr>
            <a:picLocks noChangeAspect="1"/>
          </p:cNvPicPr>
          <p:nvPr/>
        </p:nvPicPr>
        <p:blipFill>
          <a:blip r:embed="rId4"/>
          <a:stretch>
            <a:fillRect/>
          </a:stretch>
        </p:blipFill>
        <p:spPr>
          <a:xfrm>
            <a:off x="7976692" y="4016177"/>
            <a:ext cx="50800" cy="929581"/>
          </a:xfrm>
          <a:prstGeom prst="rect">
            <a:avLst/>
          </a:prstGeom>
        </p:spPr>
      </p:pic>
      <p:sp>
        <p:nvSpPr>
          <p:cNvPr id="14" name="Text 8"/>
          <p:cNvSpPr/>
          <p:nvPr/>
        </p:nvSpPr>
        <p:spPr>
          <a:xfrm>
            <a:off x="8163024" y="4151709"/>
            <a:ext cx="1549995" cy="191988"/>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Iatrogenic Breaches</a:t>
            </a:r>
            <a:endParaRPr lang="en-US" sz="1600" dirty="0">
              <a:solidFill>
                <a:srgbClr val="FF0000"/>
              </a:solidFill>
            </a:endParaRPr>
          </a:p>
        </p:txBody>
      </p:sp>
      <p:sp>
        <p:nvSpPr>
          <p:cNvPr id="15" name="Text 9"/>
          <p:cNvSpPr/>
          <p:nvPr/>
        </p:nvSpPr>
        <p:spPr>
          <a:xfrm>
            <a:off x="8163024" y="4417318"/>
            <a:ext cx="3231952" cy="1109593"/>
          </a:xfrm>
          <a:prstGeom prst="rect">
            <a:avLst/>
          </a:prstGeom>
          <a:noFill/>
          <a:ln/>
        </p:spPr>
        <p:txBody>
          <a:bodyPr wrap="square" lIns="0" tIns="0" rIns="0" bIns="0" rtlCol="0" anchor="t"/>
          <a:lstStyle/>
          <a:p>
            <a:r>
              <a:rPr lang="en-US" dirty="0">
                <a:solidFill>
                  <a:srgbClr val="49495A"/>
                </a:solidFill>
                <a:latin typeface="Open Sans" pitchFamily="34" charset="0"/>
                <a:ea typeface="Open Sans" pitchFamily="34" charset="-122"/>
                <a:cs typeface="Open Sans" pitchFamily="34" charset="-120"/>
              </a:rPr>
              <a:t>Medical devices and surgical wounds further increase HAI risk by breaching skin integrity.</a:t>
            </a:r>
            <a:endParaRPr lang="en-US" dirty="0"/>
          </a:p>
        </p:txBody>
      </p:sp>
    </p:spTree>
    <p:extLst>
      <p:ext uri="{BB962C8B-B14F-4D97-AF65-F5344CB8AC3E}">
        <p14:creationId xmlns:p14="http://schemas.microsoft.com/office/powerpoint/2010/main" val="190073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16808" y="1443763"/>
            <a:ext cx="4760119" cy="383977"/>
          </a:xfrm>
          <a:prstGeom prst="rect">
            <a:avLst/>
          </a:prstGeom>
          <a:noFill/>
          <a:ln/>
        </p:spPr>
        <p:txBody>
          <a:bodyPr wrap="none" lIns="0" tIns="0" rIns="0" bIns="0" rtlCol="0" anchor="t"/>
          <a:lstStyle/>
          <a:p>
            <a:pPr>
              <a:lnSpc>
                <a:spcPts val="3000"/>
              </a:lnSpc>
            </a:pPr>
            <a:r>
              <a:rPr lang="en-US" sz="2800" dirty="0">
                <a:solidFill>
                  <a:srgbClr val="403CCF"/>
                </a:solidFill>
                <a:latin typeface="Libre Baskerville" pitchFamily="34" charset="0"/>
                <a:ea typeface="Libre Baskerville" pitchFamily="34" charset="-122"/>
                <a:cs typeface="Libre Baskerville" pitchFamily="34" charset="-120"/>
              </a:rPr>
              <a:t>Immune System Impairments</a:t>
            </a:r>
            <a:endParaRPr lang="en-US" sz="2800" dirty="0"/>
          </a:p>
        </p:txBody>
      </p:sp>
      <p:sp>
        <p:nvSpPr>
          <p:cNvPr id="3" name="Text 1"/>
          <p:cNvSpPr/>
          <p:nvPr/>
        </p:nvSpPr>
        <p:spPr>
          <a:xfrm>
            <a:off x="2992437" y="3414514"/>
            <a:ext cx="1621532" cy="191988"/>
          </a:xfrm>
          <a:prstGeom prst="rect">
            <a:avLst/>
          </a:prstGeom>
          <a:noFill/>
          <a:ln/>
        </p:spPr>
        <p:txBody>
          <a:bodyPr wrap="none" lIns="0" tIns="0" rIns="0" bIns="0" rtlCol="0" anchor="t"/>
          <a:lstStyle/>
          <a:p>
            <a:pPr algn="r">
              <a:lnSpc>
                <a:spcPts val="1500"/>
              </a:lnSpc>
            </a:pPr>
            <a:r>
              <a:rPr lang="en-US" sz="2000" dirty="0">
                <a:solidFill>
                  <a:srgbClr val="FF0000"/>
                </a:solidFill>
                <a:latin typeface="Libre Baskerville" pitchFamily="34" charset="0"/>
                <a:ea typeface="Libre Baskerville" pitchFamily="34" charset="-122"/>
                <a:cs typeface="Libre Baskerville" pitchFamily="34" charset="-120"/>
              </a:rPr>
              <a:t>Cellular Impairment</a:t>
            </a:r>
            <a:endParaRPr lang="en-US" sz="2000" dirty="0">
              <a:solidFill>
                <a:srgbClr val="FF0000"/>
              </a:solidFill>
            </a:endParaRPr>
          </a:p>
        </p:txBody>
      </p:sp>
      <p:sp>
        <p:nvSpPr>
          <p:cNvPr id="4" name="Text 2"/>
          <p:cNvSpPr/>
          <p:nvPr/>
        </p:nvSpPr>
        <p:spPr>
          <a:xfrm>
            <a:off x="661492" y="3680122"/>
            <a:ext cx="3952478" cy="392907"/>
          </a:xfrm>
          <a:prstGeom prst="rect">
            <a:avLst/>
          </a:prstGeom>
          <a:noFill/>
          <a:ln/>
        </p:spPr>
        <p:txBody>
          <a:bodyPr wrap="square" lIns="0" tIns="0" rIns="0" bIns="0" rtlCol="0" anchor="t"/>
          <a:lstStyle/>
          <a:p>
            <a:pPr algn="r"/>
            <a:r>
              <a:rPr lang="en-US" sz="1600" dirty="0">
                <a:solidFill>
                  <a:srgbClr val="49495A"/>
                </a:solidFill>
                <a:latin typeface="Open Sans" pitchFamily="34" charset="0"/>
                <a:ea typeface="Open Sans" pitchFamily="34" charset="-122"/>
                <a:cs typeface="Open Sans" pitchFamily="34" charset="-120"/>
              </a:rPr>
              <a:t>T cells, neutrophils, monocytes, and complement pathways are functionally impaired in neonates</a:t>
            </a:r>
            <a:r>
              <a:rPr lang="en-US" sz="1400" dirty="0">
                <a:solidFill>
                  <a:srgbClr val="49495A"/>
                </a:solidFill>
                <a:latin typeface="Open Sans" pitchFamily="34" charset="0"/>
                <a:ea typeface="Open Sans" pitchFamily="34" charset="-122"/>
                <a:cs typeface="Open Sans" pitchFamily="34" charset="-120"/>
              </a:rPr>
              <a:t>.</a:t>
            </a:r>
            <a:endParaRPr lang="en-US" sz="1400" dirty="0"/>
          </a:p>
        </p:txBody>
      </p:sp>
      <p:pic>
        <p:nvPicPr>
          <p:cNvPr id="5" name="Image 0" descr="preencoded.png"/>
          <p:cNvPicPr>
            <a:picLocks noChangeAspect="1"/>
          </p:cNvPicPr>
          <p:nvPr/>
        </p:nvPicPr>
        <p:blipFill>
          <a:blip r:embed="rId3"/>
          <a:stretch>
            <a:fillRect/>
          </a:stretch>
        </p:blipFill>
        <p:spPr>
          <a:xfrm>
            <a:off x="4859635" y="2507457"/>
            <a:ext cx="2472631" cy="2472631"/>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8589" y="3651796"/>
            <a:ext cx="183753" cy="183753"/>
          </a:xfrm>
          <a:prstGeom prst="rect">
            <a:avLst/>
          </a:prstGeom>
        </p:spPr>
      </p:pic>
      <p:sp>
        <p:nvSpPr>
          <p:cNvPr id="7" name="Text 3"/>
          <p:cNvSpPr/>
          <p:nvPr/>
        </p:nvSpPr>
        <p:spPr>
          <a:xfrm>
            <a:off x="7516515" y="2750244"/>
            <a:ext cx="1535807" cy="191988"/>
          </a:xfrm>
          <a:prstGeom prst="rect">
            <a:avLst/>
          </a:prstGeom>
          <a:noFill/>
          <a:ln/>
        </p:spPr>
        <p:txBody>
          <a:bodyPr wrap="none" lIns="0" tIns="0" rIns="0" bIns="0" rtlCol="0" anchor="t"/>
          <a:lstStyle/>
          <a:p>
            <a:pPr>
              <a:lnSpc>
                <a:spcPts val="1500"/>
              </a:lnSpc>
            </a:pPr>
            <a:r>
              <a:rPr lang="en-US" sz="2000" dirty="0">
                <a:solidFill>
                  <a:srgbClr val="FF0000"/>
                </a:solidFill>
                <a:latin typeface="Libre Baskerville" pitchFamily="34" charset="0"/>
                <a:ea typeface="Libre Baskerville" pitchFamily="34" charset="-122"/>
                <a:cs typeface="Libre Baskerville" pitchFamily="34" charset="-120"/>
              </a:rPr>
              <a:t>Low IgG Levels</a:t>
            </a:r>
            <a:endParaRPr lang="en-US" sz="2000" dirty="0">
              <a:solidFill>
                <a:srgbClr val="FF0000"/>
              </a:solidFill>
            </a:endParaRPr>
          </a:p>
        </p:txBody>
      </p:sp>
      <p:sp>
        <p:nvSpPr>
          <p:cNvPr id="8" name="Text 4"/>
          <p:cNvSpPr/>
          <p:nvPr/>
        </p:nvSpPr>
        <p:spPr>
          <a:xfrm>
            <a:off x="7516516" y="3015853"/>
            <a:ext cx="4013994" cy="392907"/>
          </a:xfrm>
          <a:prstGeom prst="rect">
            <a:avLst/>
          </a:prstGeom>
          <a:noFill/>
          <a:ln/>
        </p:spPr>
        <p:txBody>
          <a:bodyPr wrap="square" lIns="0" tIns="0" rIns="0" bIns="0" rtlCol="0" anchor="t"/>
          <a:lstStyle/>
          <a:p>
            <a:r>
              <a:rPr lang="en-US" sz="1700" dirty="0">
                <a:solidFill>
                  <a:srgbClr val="49495A"/>
                </a:solidFill>
                <a:latin typeface="Open Sans" pitchFamily="34" charset="0"/>
                <a:ea typeface="Open Sans" pitchFamily="34" charset="-122"/>
                <a:cs typeface="Open Sans" pitchFamily="34" charset="-120"/>
              </a:rPr>
              <a:t>Preterm neonates have very low serum IgG due to incomplete transplacental transfer.</a:t>
            </a:r>
            <a:endParaRPr lang="en-US" sz="1700" dirty="0"/>
          </a:p>
        </p:txBody>
      </p:sp>
      <p:pic>
        <p:nvPicPr>
          <p:cNvPr id="9" name="Image 2" descr="preencoded.png"/>
          <p:cNvPicPr>
            <a:picLocks noChangeAspect="1"/>
          </p:cNvPicPr>
          <p:nvPr/>
        </p:nvPicPr>
        <p:blipFill>
          <a:blip r:embed="rId6"/>
          <a:stretch>
            <a:fillRect/>
          </a:stretch>
        </p:blipFill>
        <p:spPr>
          <a:xfrm>
            <a:off x="4859635" y="2507457"/>
            <a:ext cx="2472631" cy="2472631"/>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36668" y="2902298"/>
            <a:ext cx="183753" cy="183753"/>
          </a:xfrm>
          <a:prstGeom prst="rect">
            <a:avLst/>
          </a:prstGeom>
        </p:spPr>
      </p:pic>
      <p:sp>
        <p:nvSpPr>
          <p:cNvPr id="11" name="Text 5"/>
          <p:cNvSpPr/>
          <p:nvPr/>
        </p:nvSpPr>
        <p:spPr>
          <a:xfrm>
            <a:off x="7516515" y="4078684"/>
            <a:ext cx="1535807" cy="191988"/>
          </a:xfrm>
          <a:prstGeom prst="rect">
            <a:avLst/>
          </a:prstGeom>
          <a:noFill/>
          <a:ln/>
        </p:spPr>
        <p:txBody>
          <a:bodyPr wrap="none" lIns="0" tIns="0" rIns="0" bIns="0" rtlCol="0" anchor="t"/>
          <a:lstStyle/>
          <a:p>
            <a:pPr>
              <a:lnSpc>
                <a:spcPts val="1500"/>
              </a:lnSpc>
            </a:pPr>
            <a:r>
              <a:rPr lang="en-US" sz="2000" dirty="0">
                <a:solidFill>
                  <a:srgbClr val="FF0000"/>
                </a:solidFill>
                <a:latin typeface="Libre Baskerville" pitchFamily="34" charset="0"/>
                <a:ea typeface="Libre Baskerville" pitchFamily="34" charset="-122"/>
                <a:cs typeface="Libre Baskerville" pitchFamily="34" charset="-120"/>
              </a:rPr>
              <a:t>Immature GI Tract</a:t>
            </a:r>
            <a:endParaRPr lang="en-US" sz="2000" dirty="0">
              <a:solidFill>
                <a:srgbClr val="FF0000"/>
              </a:solidFill>
            </a:endParaRPr>
          </a:p>
        </p:txBody>
      </p:sp>
      <p:sp>
        <p:nvSpPr>
          <p:cNvPr id="12" name="Text 6"/>
          <p:cNvSpPr/>
          <p:nvPr/>
        </p:nvSpPr>
        <p:spPr>
          <a:xfrm>
            <a:off x="7516514" y="4401294"/>
            <a:ext cx="4013994" cy="392907"/>
          </a:xfrm>
          <a:prstGeom prst="rect">
            <a:avLst/>
          </a:prstGeom>
          <a:noFill/>
          <a:ln/>
        </p:spPr>
        <p:txBody>
          <a:bodyPr wrap="square" lIns="0" tIns="0" rIns="0" bIns="0" rtlCol="0" anchor="t"/>
          <a:lstStyle/>
          <a:p>
            <a:r>
              <a:rPr lang="en-US" sz="1700" dirty="0">
                <a:solidFill>
                  <a:srgbClr val="49495A"/>
                </a:solidFill>
                <a:latin typeface="Open Sans" pitchFamily="34" charset="0"/>
                <a:ea typeface="Open Sans" pitchFamily="34" charset="-122"/>
                <a:cs typeface="Open Sans" pitchFamily="34" charset="-120"/>
              </a:rPr>
              <a:t>Reduced gastric acidification and fragile intestinal epithelium create pathogen entry points.</a:t>
            </a:r>
            <a:endParaRPr lang="en-US" sz="1700" dirty="0"/>
          </a:p>
        </p:txBody>
      </p:sp>
      <p:pic>
        <p:nvPicPr>
          <p:cNvPr id="13" name="Image 4" descr="preencoded.png"/>
          <p:cNvPicPr>
            <a:picLocks noChangeAspect="1"/>
          </p:cNvPicPr>
          <p:nvPr/>
        </p:nvPicPr>
        <p:blipFill>
          <a:blip r:embed="rId9"/>
          <a:stretch>
            <a:fillRect/>
          </a:stretch>
        </p:blipFill>
        <p:spPr>
          <a:xfrm>
            <a:off x="4859634" y="2507356"/>
            <a:ext cx="2472631" cy="2472631"/>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6668" y="4401294"/>
            <a:ext cx="183753" cy="183753"/>
          </a:xfrm>
          <a:prstGeom prst="rect">
            <a:avLst/>
          </a:prstGeom>
        </p:spPr>
      </p:pic>
    </p:spTree>
    <p:extLst>
      <p:ext uri="{BB962C8B-B14F-4D97-AF65-F5344CB8AC3E}">
        <p14:creationId xmlns:p14="http://schemas.microsoft.com/office/powerpoint/2010/main" val="37156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are hospitalized neonates vulnerable to infection?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2483893" y="1323833"/>
            <a:ext cx="7383437" cy="5534167"/>
          </a:xfrm>
          <a:prstGeom prst="rect">
            <a:avLst/>
          </a:prstGeom>
        </p:spPr>
      </p:pic>
    </p:spTree>
    <p:extLst>
      <p:ext uri="{BB962C8B-B14F-4D97-AF65-F5344CB8AC3E}">
        <p14:creationId xmlns:p14="http://schemas.microsoft.com/office/powerpoint/2010/main" val="28647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8363" y="1305342"/>
            <a:ext cx="11027391" cy="4832092"/>
          </a:xfrm>
          <a:prstGeom prst="rect">
            <a:avLst/>
          </a:prstGeom>
        </p:spPr>
        <p:txBody>
          <a:bodyPr wrap="square">
            <a:spAutoFit/>
          </a:bodyPr>
          <a:lstStyle/>
          <a:p>
            <a:r>
              <a:rPr lang="en-US" sz="2800" dirty="0">
                <a:solidFill>
                  <a:srgbClr val="FF0000"/>
                </a:solidFill>
                <a:latin typeface="Andalus" panose="02020603050405020304" pitchFamily="18" charset="-78"/>
                <a:cs typeface="Andalus" panose="02020603050405020304" pitchFamily="18" charset="-78"/>
              </a:rPr>
              <a:t>.</a:t>
            </a:r>
            <a:r>
              <a:rPr lang="en-US" sz="2800" dirty="0">
                <a:solidFill>
                  <a:srgbClr val="000000"/>
                </a:solidFill>
                <a:latin typeface="Andalus" panose="02020603050405020304" pitchFamily="18" charset="-78"/>
                <a:cs typeface="Andalus" panose="02020603050405020304" pitchFamily="18" charset="-78"/>
              </a:rPr>
              <a:t> </a:t>
            </a:r>
          </a:p>
          <a:p>
            <a:endParaRPr lang="en-US" sz="2800" dirty="0">
              <a:solidFill>
                <a:srgbClr val="000000"/>
              </a:solidFill>
              <a:latin typeface="Andalus" panose="02020603050405020304" pitchFamily="18" charset="-78"/>
              <a:cs typeface="Andalus" panose="02020603050405020304" pitchFamily="18" charset="-78"/>
            </a:endParaRPr>
          </a:p>
          <a:p>
            <a:r>
              <a:rPr lang="en-US" sz="2800" dirty="0">
                <a:solidFill>
                  <a:srgbClr val="000000"/>
                </a:solidFill>
                <a:latin typeface="Andalus" panose="02020603050405020304" pitchFamily="18" charset="-78"/>
                <a:cs typeface="Andalus" panose="02020603050405020304" pitchFamily="18" charset="-78"/>
              </a:rPr>
              <a:t>Hands of healthcare workers’ are a most common vector for transmission of pathogen, highlighting the need for strict hand hygiene practices</a:t>
            </a:r>
            <a:br>
              <a:rPr lang="en-US" sz="2800" dirty="0">
                <a:solidFill>
                  <a:srgbClr val="000000"/>
                </a:solidFill>
                <a:latin typeface="Andalus" panose="02020603050405020304" pitchFamily="18" charset="-78"/>
                <a:cs typeface="Andalus" panose="02020603050405020304" pitchFamily="18" charset="-78"/>
              </a:rPr>
            </a:br>
            <a:r>
              <a:rPr lang="en-US" sz="2800" dirty="0">
                <a:solidFill>
                  <a:srgbClr val="000000"/>
                </a:solidFill>
                <a:latin typeface="Andalus" panose="02020603050405020304" pitchFamily="18" charset="-78"/>
                <a:cs typeface="Andalus" panose="02020603050405020304" pitchFamily="18" charset="-78"/>
              </a:rPr>
              <a:t>(</a:t>
            </a:r>
            <a:r>
              <a:rPr lang="en-US" sz="2800" dirty="0" err="1">
                <a:solidFill>
                  <a:srgbClr val="2196D1"/>
                </a:solidFill>
                <a:latin typeface="Andalus" panose="02020603050405020304" pitchFamily="18" charset="-78"/>
                <a:cs typeface="Andalus" panose="02020603050405020304" pitchFamily="18" charset="-78"/>
              </a:rPr>
              <a:t>Saiman</a:t>
            </a:r>
            <a:r>
              <a:rPr lang="en-US" sz="2800" dirty="0">
                <a:solidFill>
                  <a:srgbClr val="2196D1"/>
                </a:solidFill>
                <a:latin typeface="Andalus" panose="02020603050405020304" pitchFamily="18" charset="-78"/>
                <a:cs typeface="Andalus" panose="02020603050405020304" pitchFamily="18" charset="-78"/>
              </a:rPr>
              <a:t> et al., 2020</a:t>
            </a:r>
            <a:r>
              <a:rPr lang="en-US" sz="2800" dirty="0">
                <a:solidFill>
                  <a:srgbClr val="000000"/>
                </a:solidFill>
                <a:latin typeface="Andalus" panose="02020603050405020304" pitchFamily="18" charset="-78"/>
                <a:cs typeface="Andalus" panose="02020603050405020304" pitchFamily="18" charset="-78"/>
              </a:rPr>
              <a:t>).</a:t>
            </a:r>
          </a:p>
          <a:p>
            <a:r>
              <a:rPr lang="en-US" sz="2800" dirty="0">
                <a:solidFill>
                  <a:srgbClr val="000000"/>
                </a:solidFill>
                <a:latin typeface="Andalus" panose="02020603050405020304" pitchFamily="18" charset="-78"/>
                <a:cs typeface="Andalus" panose="02020603050405020304" pitchFamily="18" charset="-78"/>
              </a:rPr>
              <a:t> The overcrowded and high-contact environment of NICUs further facilitates the spread of infections. </a:t>
            </a:r>
          </a:p>
          <a:p>
            <a:r>
              <a:rPr lang="en-US" sz="2800" dirty="0">
                <a:solidFill>
                  <a:srgbClr val="000000"/>
                </a:solidFill>
                <a:latin typeface="Andalus" panose="02020603050405020304" pitchFamily="18" charset="-78"/>
                <a:cs typeface="Andalus" panose="02020603050405020304" pitchFamily="18" charset="-78"/>
              </a:rPr>
              <a:t>Additionally, vertical transmission from mother to neonate during pregnancy, delivery, or breastfeeding can also occur (</a:t>
            </a:r>
            <a:r>
              <a:rPr lang="en-US" sz="2800" dirty="0" err="1">
                <a:solidFill>
                  <a:srgbClr val="2196D1"/>
                </a:solidFill>
                <a:latin typeface="Andalus" panose="02020603050405020304" pitchFamily="18" charset="-78"/>
                <a:cs typeface="Andalus" panose="02020603050405020304" pitchFamily="18" charset="-78"/>
              </a:rPr>
              <a:t>Sivanandan</a:t>
            </a:r>
            <a:r>
              <a:rPr lang="en-US" sz="2800" dirty="0">
                <a:solidFill>
                  <a:srgbClr val="2196D1"/>
                </a:solidFill>
                <a:latin typeface="Andalus" panose="02020603050405020304" pitchFamily="18" charset="-78"/>
                <a:cs typeface="Andalus" panose="02020603050405020304" pitchFamily="18" charset="-78"/>
              </a:rPr>
              <a:t> et al., 2011</a:t>
            </a:r>
            <a:r>
              <a:rPr lang="en-US" sz="2800" dirty="0">
                <a:solidFill>
                  <a:srgbClr val="000000"/>
                </a:solidFill>
                <a:latin typeface="Andalus" panose="02020603050405020304" pitchFamily="18" charset="-78"/>
                <a:cs typeface="Andalus" panose="02020603050405020304" pitchFamily="18" charset="-78"/>
              </a:rPr>
              <a:t>). </a:t>
            </a:r>
            <a:br>
              <a:rPr lang="en-US" sz="2800" dirty="0">
                <a:latin typeface="Andalus" panose="02020603050405020304" pitchFamily="18" charset="-78"/>
                <a:cs typeface="Andalus" panose="02020603050405020304" pitchFamily="18" charset="-78"/>
              </a:rPr>
            </a:br>
            <a:endParaRPr lang="en-US" sz="28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002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84324" y="3021350"/>
            <a:ext cx="3287316" cy="383977"/>
          </a:xfrm>
          <a:prstGeom prst="rect">
            <a:avLst/>
          </a:prstGeom>
          <a:noFill/>
          <a:ln/>
        </p:spPr>
        <p:txBody>
          <a:bodyPr wrap="none" lIns="0" tIns="0" rIns="0" bIns="0" rtlCol="0" anchor="t"/>
          <a:lstStyle/>
          <a:p>
            <a:pPr>
              <a:lnSpc>
                <a:spcPts val="3000"/>
              </a:lnSpc>
            </a:pPr>
            <a:endParaRPr lang="en-US" sz="2417" dirty="0"/>
          </a:p>
        </p:txBody>
      </p:sp>
      <p:pic>
        <p:nvPicPr>
          <p:cNvPr id="4" name="Image 1" descr="preencoded.png"/>
          <p:cNvPicPr>
            <a:picLocks noChangeAspect="1"/>
          </p:cNvPicPr>
          <p:nvPr/>
        </p:nvPicPr>
        <p:blipFill>
          <a:blip r:embed="rId3"/>
          <a:stretch>
            <a:fillRect/>
          </a:stretch>
        </p:blipFill>
        <p:spPr>
          <a:xfrm>
            <a:off x="709088" y="2893672"/>
            <a:ext cx="3622973" cy="555076"/>
          </a:xfrm>
          <a:prstGeom prst="rect">
            <a:avLst/>
          </a:prstGeom>
        </p:spPr>
      </p:pic>
      <p:sp>
        <p:nvSpPr>
          <p:cNvPr id="5" name="Text 1"/>
          <p:cNvSpPr/>
          <p:nvPr/>
        </p:nvSpPr>
        <p:spPr>
          <a:xfrm>
            <a:off x="831921" y="3681188"/>
            <a:ext cx="1688653" cy="130570"/>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Contact</a:t>
            </a:r>
            <a:endParaRPr lang="en-US" sz="1600" dirty="0">
              <a:solidFill>
                <a:srgbClr val="FF0000"/>
              </a:solidFill>
            </a:endParaRPr>
          </a:p>
        </p:txBody>
      </p:sp>
      <p:sp>
        <p:nvSpPr>
          <p:cNvPr id="6" name="Text 2"/>
          <p:cNvSpPr/>
          <p:nvPr/>
        </p:nvSpPr>
        <p:spPr>
          <a:xfrm>
            <a:off x="784325" y="4225627"/>
            <a:ext cx="3377307" cy="392907"/>
          </a:xfrm>
          <a:prstGeom prst="rect">
            <a:avLst/>
          </a:prstGeom>
          <a:noFill/>
          <a:ln/>
        </p:spPr>
        <p:txBody>
          <a:bodyPr wrap="square" lIns="0" tIns="0" rIns="0" bIns="0" rtlCol="0" anchor="t"/>
          <a:lstStyle/>
          <a:p>
            <a:pPr>
              <a:lnSpc>
                <a:spcPts val="1542"/>
              </a:lnSpc>
            </a:pPr>
            <a:r>
              <a:rPr lang="en-US" sz="1400" dirty="0">
                <a:solidFill>
                  <a:srgbClr val="49495A"/>
                </a:solidFill>
                <a:latin typeface="Open Sans" pitchFamily="34" charset="0"/>
                <a:ea typeface="Open Sans" pitchFamily="34" charset="-122"/>
                <a:cs typeface="Open Sans" pitchFamily="34" charset="-120"/>
              </a:rPr>
              <a:t>Direct or indirect contact from infected persons or contaminated sources.</a:t>
            </a:r>
            <a:endParaRPr lang="en-US" sz="1400" dirty="0"/>
          </a:p>
        </p:txBody>
      </p:sp>
      <p:pic>
        <p:nvPicPr>
          <p:cNvPr id="7" name="Image 2" descr="preencoded.png"/>
          <p:cNvPicPr>
            <a:picLocks noChangeAspect="1"/>
          </p:cNvPicPr>
          <p:nvPr/>
        </p:nvPicPr>
        <p:blipFill>
          <a:blip r:embed="rId4"/>
          <a:stretch>
            <a:fillRect/>
          </a:stretch>
        </p:blipFill>
        <p:spPr>
          <a:xfrm>
            <a:off x="4284463" y="2908055"/>
            <a:ext cx="3622973" cy="540692"/>
          </a:xfrm>
          <a:prstGeom prst="rect">
            <a:avLst/>
          </a:prstGeom>
        </p:spPr>
      </p:pic>
      <p:sp>
        <p:nvSpPr>
          <p:cNvPr id="8" name="Text 3"/>
          <p:cNvSpPr/>
          <p:nvPr/>
        </p:nvSpPr>
        <p:spPr>
          <a:xfrm>
            <a:off x="4487262" y="3638785"/>
            <a:ext cx="1535807" cy="278992"/>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Droplet</a:t>
            </a:r>
            <a:endParaRPr lang="en-US" sz="1600" dirty="0">
              <a:solidFill>
                <a:srgbClr val="FF0000"/>
              </a:solidFill>
            </a:endParaRPr>
          </a:p>
        </p:txBody>
      </p:sp>
      <p:sp>
        <p:nvSpPr>
          <p:cNvPr id="9" name="Text 4"/>
          <p:cNvSpPr/>
          <p:nvPr/>
        </p:nvSpPr>
        <p:spPr>
          <a:xfrm>
            <a:off x="4407297" y="4495701"/>
            <a:ext cx="3377307" cy="554992"/>
          </a:xfrm>
          <a:prstGeom prst="rect">
            <a:avLst/>
          </a:prstGeom>
          <a:noFill/>
          <a:ln/>
        </p:spPr>
        <p:txBody>
          <a:bodyPr wrap="none" lIns="0" tIns="0" rIns="0" bIns="0" rtlCol="0" anchor="t"/>
          <a:lstStyle/>
          <a:p>
            <a:pPr>
              <a:lnSpc>
                <a:spcPts val="1542"/>
              </a:lnSpc>
            </a:pPr>
            <a:endParaRPr lang="en-US" sz="1400" dirty="0"/>
          </a:p>
        </p:txBody>
      </p:sp>
      <p:pic>
        <p:nvPicPr>
          <p:cNvPr id="10" name="Image 3" descr="preencoded.png"/>
          <p:cNvPicPr>
            <a:picLocks noChangeAspect="1"/>
          </p:cNvPicPr>
          <p:nvPr/>
        </p:nvPicPr>
        <p:blipFill>
          <a:blip r:embed="rId5"/>
          <a:stretch>
            <a:fillRect/>
          </a:stretch>
        </p:blipFill>
        <p:spPr>
          <a:xfrm>
            <a:off x="7859838" y="2908054"/>
            <a:ext cx="3622973" cy="573509"/>
          </a:xfrm>
          <a:prstGeom prst="rect">
            <a:avLst/>
          </a:prstGeom>
        </p:spPr>
      </p:pic>
      <p:sp>
        <p:nvSpPr>
          <p:cNvPr id="11" name="Text 5"/>
          <p:cNvSpPr/>
          <p:nvPr/>
        </p:nvSpPr>
        <p:spPr>
          <a:xfrm>
            <a:off x="7989757" y="3681188"/>
            <a:ext cx="1535807" cy="191988"/>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Airborne</a:t>
            </a:r>
            <a:endParaRPr lang="en-US" sz="1600" dirty="0">
              <a:solidFill>
                <a:srgbClr val="FF0000"/>
              </a:solidFill>
            </a:endParaRPr>
          </a:p>
        </p:txBody>
      </p:sp>
      <p:sp>
        <p:nvSpPr>
          <p:cNvPr id="12" name="Text 6"/>
          <p:cNvSpPr/>
          <p:nvPr/>
        </p:nvSpPr>
        <p:spPr>
          <a:xfrm>
            <a:off x="8030269" y="4495701"/>
            <a:ext cx="3377307" cy="392907"/>
          </a:xfrm>
          <a:prstGeom prst="rect">
            <a:avLst/>
          </a:prstGeom>
          <a:noFill/>
          <a:ln/>
        </p:spPr>
        <p:txBody>
          <a:bodyPr wrap="square" lIns="0" tIns="0" rIns="0" bIns="0" rtlCol="0" anchor="t"/>
          <a:lstStyle/>
          <a:p>
            <a:pPr>
              <a:lnSpc>
                <a:spcPts val="1542"/>
              </a:lnSpc>
            </a:pPr>
            <a:endParaRPr lang="en-US" sz="1400" dirty="0"/>
          </a:p>
        </p:txBody>
      </p:sp>
      <p:sp>
        <p:nvSpPr>
          <p:cNvPr id="13" name="Text 7"/>
          <p:cNvSpPr/>
          <p:nvPr/>
        </p:nvSpPr>
        <p:spPr>
          <a:xfrm>
            <a:off x="823379" y="5818527"/>
            <a:ext cx="10869018" cy="196453"/>
          </a:xfrm>
          <a:prstGeom prst="rect">
            <a:avLst/>
          </a:prstGeom>
          <a:noFill/>
          <a:ln/>
        </p:spPr>
        <p:txBody>
          <a:bodyPr wrap="none" lIns="0" tIns="0" rIns="0" bIns="0" rtlCol="0" anchor="t"/>
          <a:lstStyle/>
          <a:p>
            <a:pPr>
              <a:lnSpc>
                <a:spcPts val="1542"/>
              </a:lnSpc>
            </a:pPr>
            <a:endParaRPr lang="en-US" sz="1600" dirty="0"/>
          </a:p>
        </p:txBody>
      </p:sp>
      <p:sp>
        <p:nvSpPr>
          <p:cNvPr id="15" name="Rectangle 14"/>
          <p:cNvSpPr/>
          <p:nvPr/>
        </p:nvSpPr>
        <p:spPr>
          <a:xfrm>
            <a:off x="709088" y="1731595"/>
            <a:ext cx="10367058" cy="584775"/>
          </a:xfrm>
          <a:prstGeom prst="rect">
            <a:avLst/>
          </a:prstGeom>
        </p:spPr>
        <p:txBody>
          <a:bodyPr wrap="square">
            <a:spAutoFit/>
          </a:bodyPr>
          <a:lstStyle/>
          <a:p>
            <a:r>
              <a:rPr lang="en-US" sz="3200" dirty="0">
                <a:solidFill>
                  <a:srgbClr val="000000"/>
                </a:solidFill>
                <a:latin typeface="Andalus" panose="02020603050405020304" pitchFamily="18" charset="-78"/>
                <a:cs typeface="Andalus" panose="02020603050405020304" pitchFamily="18" charset="-78"/>
              </a:rPr>
              <a:t>Transmission of HAIs in NICUs</a:t>
            </a:r>
            <a:endParaRPr lang="en-US" sz="3200" dirty="0"/>
          </a:p>
        </p:txBody>
      </p:sp>
      <p:sp>
        <p:nvSpPr>
          <p:cNvPr id="16" name="Rectangle 15"/>
          <p:cNvSpPr/>
          <p:nvPr/>
        </p:nvSpPr>
        <p:spPr>
          <a:xfrm>
            <a:off x="4071640" y="4107815"/>
            <a:ext cx="3440330" cy="954107"/>
          </a:xfrm>
          <a:prstGeom prst="rect">
            <a:avLst/>
          </a:prstGeom>
        </p:spPr>
        <p:txBody>
          <a:bodyPr wrap="square">
            <a:spAutoFit/>
          </a:bodyPr>
          <a:lstStyle/>
          <a:p>
            <a:r>
              <a:rPr lang="en-US" sz="1400" dirty="0">
                <a:solidFill>
                  <a:srgbClr val="000000"/>
                </a:solidFill>
                <a:latin typeface="ArialMT"/>
              </a:rPr>
              <a:t>from large respiratory droplets that fall out of the air at a maximum distance of 3-6 feet</a:t>
            </a:r>
            <a:r>
              <a:rPr lang="en-US" sz="1400" dirty="0"/>
              <a:t> </a:t>
            </a:r>
            <a:br>
              <a:rPr lang="en-US" sz="1400" dirty="0"/>
            </a:br>
            <a:endParaRPr lang="en-US" sz="1400" dirty="0"/>
          </a:p>
        </p:txBody>
      </p:sp>
      <p:sp>
        <p:nvSpPr>
          <p:cNvPr id="17" name="Rectangle 16"/>
          <p:cNvSpPr/>
          <p:nvPr/>
        </p:nvSpPr>
        <p:spPr>
          <a:xfrm>
            <a:off x="7784604" y="4326087"/>
            <a:ext cx="4328302" cy="1077218"/>
          </a:xfrm>
          <a:prstGeom prst="rect">
            <a:avLst/>
          </a:prstGeom>
        </p:spPr>
        <p:txBody>
          <a:bodyPr wrap="square">
            <a:spAutoFit/>
          </a:bodyPr>
          <a:lstStyle/>
          <a:p>
            <a:r>
              <a:rPr lang="en-US" sz="1600" dirty="0">
                <a:solidFill>
                  <a:srgbClr val="000000"/>
                </a:solidFill>
                <a:latin typeface="ArialMT"/>
              </a:rPr>
              <a:t>from microscopic droplet nuclei, which can remain suspended in air for long periods and as a result travel longer distances</a:t>
            </a:r>
            <a:r>
              <a:rPr lang="en-US" sz="1600" dirty="0"/>
              <a:t> </a:t>
            </a:r>
            <a:br>
              <a:rPr lang="en-US" sz="1600" dirty="0"/>
            </a:br>
            <a:endParaRPr lang="en-US" sz="1600" dirty="0"/>
          </a:p>
        </p:txBody>
      </p:sp>
    </p:spTree>
    <p:extLst>
      <p:ext uri="{BB962C8B-B14F-4D97-AF65-F5344CB8AC3E}">
        <p14:creationId xmlns:p14="http://schemas.microsoft.com/office/powerpoint/2010/main" val="16952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959" y="50850"/>
            <a:ext cx="4027990" cy="6858000"/>
          </a:xfrm>
          <a:prstGeom prst="rect">
            <a:avLst/>
          </a:prstGeom>
        </p:spPr>
      </p:pic>
      <p:sp>
        <p:nvSpPr>
          <p:cNvPr id="3" name="Text 0"/>
          <p:cNvSpPr/>
          <p:nvPr/>
        </p:nvSpPr>
        <p:spPr>
          <a:xfrm>
            <a:off x="5233492" y="808817"/>
            <a:ext cx="3995837" cy="383977"/>
          </a:xfrm>
          <a:prstGeom prst="rect">
            <a:avLst/>
          </a:prstGeom>
          <a:noFill/>
          <a:ln/>
        </p:spPr>
        <p:txBody>
          <a:bodyPr wrap="none" lIns="0" tIns="0" rIns="0" bIns="0" rtlCol="0" anchor="t"/>
          <a:lstStyle/>
          <a:p>
            <a:pPr>
              <a:lnSpc>
                <a:spcPts val="3000"/>
              </a:lnSpc>
            </a:pPr>
            <a:r>
              <a:rPr lang="en-US" sz="2417" dirty="0">
                <a:solidFill>
                  <a:srgbClr val="403CCF"/>
                </a:solidFill>
                <a:latin typeface="Libre Baskerville" pitchFamily="34" charset="0"/>
                <a:ea typeface="Libre Baskerville" pitchFamily="34" charset="-122"/>
                <a:cs typeface="Libre Baskerville" pitchFamily="34" charset="-120"/>
              </a:rPr>
              <a:t>Key Risk Factors for HAIs</a:t>
            </a:r>
            <a:endParaRPr lang="en-US" sz="2417" dirty="0"/>
          </a:p>
        </p:txBody>
      </p:sp>
      <p:sp>
        <p:nvSpPr>
          <p:cNvPr id="4" name="Shape 1"/>
          <p:cNvSpPr/>
          <p:nvPr/>
        </p:nvSpPr>
        <p:spPr>
          <a:xfrm>
            <a:off x="5233492" y="2195910"/>
            <a:ext cx="6297018" cy="929581"/>
          </a:xfrm>
          <a:prstGeom prst="roundRect">
            <a:avLst>
              <a:gd name="adj" fmla="val 0"/>
            </a:avLst>
          </a:prstGeom>
          <a:solidFill>
            <a:srgbClr val="FBFAFF"/>
          </a:solidFill>
          <a:ln w="15240">
            <a:solidFill>
              <a:srgbClr val="D0CED9"/>
            </a:solidFill>
            <a:prstDash val="solid"/>
          </a:ln>
        </p:spPr>
        <p:txBody>
          <a:bodyPr/>
          <a:lstStyle/>
          <a:p>
            <a:endParaRPr lang="en-US"/>
          </a:p>
        </p:txBody>
      </p:sp>
      <p:sp>
        <p:nvSpPr>
          <p:cNvPr id="5" name="Shape 2"/>
          <p:cNvSpPr/>
          <p:nvPr/>
        </p:nvSpPr>
        <p:spPr>
          <a:xfrm>
            <a:off x="5246192" y="2208610"/>
            <a:ext cx="491431" cy="904181"/>
          </a:xfrm>
          <a:prstGeom prst="roundRect">
            <a:avLst>
              <a:gd name="adj" fmla="val 649"/>
            </a:avLst>
          </a:prstGeom>
          <a:solidFill>
            <a:srgbClr val="EAE8F3"/>
          </a:solidFill>
          <a:ln/>
        </p:spPr>
        <p:txBody>
          <a:bodyPr/>
          <a:lstStyle/>
          <a:p>
            <a:endParaRPr lang="en-US"/>
          </a:p>
        </p:txBody>
      </p:sp>
      <p:sp>
        <p:nvSpPr>
          <p:cNvPr id="6" name="Text 3"/>
          <p:cNvSpPr/>
          <p:nvPr/>
        </p:nvSpPr>
        <p:spPr>
          <a:xfrm>
            <a:off x="5399782" y="2545557"/>
            <a:ext cx="184249" cy="230287"/>
          </a:xfrm>
          <a:prstGeom prst="rect">
            <a:avLst/>
          </a:prstGeom>
          <a:noFill/>
          <a:ln/>
        </p:spPr>
        <p:txBody>
          <a:bodyPr wrap="none" lIns="0" tIns="0" rIns="0" bIns="0" rtlCol="0" anchor="t"/>
          <a:lstStyle/>
          <a:p>
            <a:pPr>
              <a:lnSpc>
                <a:spcPts val="1417"/>
              </a:lnSpc>
            </a:pPr>
            <a:r>
              <a:rPr lang="en-US" sz="1417" dirty="0">
                <a:solidFill>
                  <a:srgbClr val="49495A"/>
                </a:solidFill>
                <a:latin typeface="Libre Baskerville" pitchFamily="34" charset="0"/>
                <a:ea typeface="Libre Baskerville" pitchFamily="34" charset="-122"/>
                <a:cs typeface="Libre Baskerville" pitchFamily="34" charset="-120"/>
              </a:rPr>
              <a:t>1</a:t>
            </a:r>
            <a:endParaRPr lang="en-US" sz="1417" dirty="0"/>
          </a:p>
        </p:txBody>
      </p:sp>
      <p:sp>
        <p:nvSpPr>
          <p:cNvPr id="7" name="Text 4"/>
          <p:cNvSpPr/>
          <p:nvPr/>
        </p:nvSpPr>
        <p:spPr>
          <a:xfrm>
            <a:off x="5860455" y="2331443"/>
            <a:ext cx="1535807" cy="191988"/>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Medical Devices</a:t>
            </a:r>
            <a:endParaRPr lang="en-US" sz="1600" dirty="0">
              <a:solidFill>
                <a:srgbClr val="FF0000"/>
              </a:solidFill>
            </a:endParaRPr>
          </a:p>
        </p:txBody>
      </p:sp>
      <p:sp>
        <p:nvSpPr>
          <p:cNvPr id="8" name="Text 5"/>
          <p:cNvSpPr/>
          <p:nvPr/>
        </p:nvSpPr>
        <p:spPr>
          <a:xfrm>
            <a:off x="5860455" y="2597051"/>
            <a:ext cx="5534521" cy="392907"/>
          </a:xfrm>
          <a:prstGeom prst="rect">
            <a:avLst/>
          </a:prstGeom>
          <a:noFill/>
          <a:ln/>
        </p:spPr>
        <p:txBody>
          <a:bodyPr wrap="square" lIns="0" tIns="0" rIns="0" bIns="0" rtlCol="0" anchor="t"/>
          <a:lstStyle/>
          <a:p>
            <a:pPr>
              <a:lnSpc>
                <a:spcPts val="1542"/>
              </a:lnSpc>
            </a:pPr>
            <a:r>
              <a:rPr lang="en-US" sz="1400" dirty="0">
                <a:solidFill>
                  <a:srgbClr val="49495A"/>
                </a:solidFill>
                <a:latin typeface="Open Sans" pitchFamily="34" charset="0"/>
                <a:ea typeface="Open Sans" pitchFamily="34" charset="-122"/>
                <a:cs typeface="Open Sans" pitchFamily="34" charset="-120"/>
              </a:rPr>
              <a:t>Indwelling intravascular or transmucosal devices are major risk factors, even after adjusting for birth weight.</a:t>
            </a:r>
            <a:endParaRPr lang="en-US" sz="1400" dirty="0"/>
          </a:p>
        </p:txBody>
      </p:sp>
      <p:sp>
        <p:nvSpPr>
          <p:cNvPr id="9" name="Shape 6"/>
          <p:cNvSpPr/>
          <p:nvPr/>
        </p:nvSpPr>
        <p:spPr>
          <a:xfrm>
            <a:off x="5233492" y="3248323"/>
            <a:ext cx="6297018" cy="929581"/>
          </a:xfrm>
          <a:prstGeom prst="roundRect">
            <a:avLst>
              <a:gd name="adj" fmla="val 1983"/>
            </a:avLst>
          </a:prstGeom>
          <a:solidFill>
            <a:srgbClr val="FBFAFF"/>
          </a:solidFill>
          <a:ln w="15240">
            <a:solidFill>
              <a:srgbClr val="D0CED9"/>
            </a:solidFill>
            <a:prstDash val="solid"/>
          </a:ln>
        </p:spPr>
        <p:txBody>
          <a:bodyPr/>
          <a:lstStyle/>
          <a:p>
            <a:endParaRPr lang="en-US"/>
          </a:p>
        </p:txBody>
      </p:sp>
      <p:sp>
        <p:nvSpPr>
          <p:cNvPr id="10" name="Shape 7"/>
          <p:cNvSpPr/>
          <p:nvPr/>
        </p:nvSpPr>
        <p:spPr>
          <a:xfrm>
            <a:off x="5246192" y="3261023"/>
            <a:ext cx="491431" cy="904181"/>
          </a:xfrm>
          <a:prstGeom prst="roundRect">
            <a:avLst>
              <a:gd name="adj" fmla="val 649"/>
            </a:avLst>
          </a:prstGeom>
          <a:solidFill>
            <a:srgbClr val="EAE8F3"/>
          </a:solidFill>
          <a:ln/>
        </p:spPr>
        <p:txBody>
          <a:bodyPr/>
          <a:lstStyle/>
          <a:p>
            <a:endParaRPr lang="en-US"/>
          </a:p>
        </p:txBody>
      </p:sp>
      <p:sp>
        <p:nvSpPr>
          <p:cNvPr id="11" name="Text 8"/>
          <p:cNvSpPr/>
          <p:nvPr/>
        </p:nvSpPr>
        <p:spPr>
          <a:xfrm>
            <a:off x="5399782" y="3597969"/>
            <a:ext cx="184249" cy="230287"/>
          </a:xfrm>
          <a:prstGeom prst="rect">
            <a:avLst/>
          </a:prstGeom>
          <a:noFill/>
          <a:ln/>
        </p:spPr>
        <p:txBody>
          <a:bodyPr wrap="none" lIns="0" tIns="0" rIns="0" bIns="0" rtlCol="0" anchor="t"/>
          <a:lstStyle/>
          <a:p>
            <a:pPr>
              <a:lnSpc>
                <a:spcPts val="1417"/>
              </a:lnSpc>
            </a:pPr>
            <a:r>
              <a:rPr lang="en-US" sz="1417" dirty="0">
                <a:solidFill>
                  <a:srgbClr val="49495A"/>
                </a:solidFill>
                <a:latin typeface="Libre Baskerville" pitchFamily="34" charset="0"/>
                <a:ea typeface="Libre Baskerville" pitchFamily="34" charset="-122"/>
                <a:cs typeface="Libre Baskerville" pitchFamily="34" charset="-120"/>
              </a:rPr>
              <a:t>2</a:t>
            </a:r>
            <a:endParaRPr lang="en-US" sz="1417" dirty="0"/>
          </a:p>
        </p:txBody>
      </p:sp>
      <p:sp>
        <p:nvSpPr>
          <p:cNvPr id="12" name="Text 9"/>
          <p:cNvSpPr/>
          <p:nvPr/>
        </p:nvSpPr>
        <p:spPr>
          <a:xfrm>
            <a:off x="5860455" y="3383856"/>
            <a:ext cx="1535807" cy="191988"/>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Therapeutic Agents</a:t>
            </a:r>
            <a:endParaRPr lang="en-US" sz="1600" dirty="0">
              <a:solidFill>
                <a:srgbClr val="FF0000"/>
              </a:solidFill>
            </a:endParaRPr>
          </a:p>
        </p:txBody>
      </p:sp>
      <p:sp>
        <p:nvSpPr>
          <p:cNvPr id="13" name="Text 10"/>
          <p:cNvSpPr/>
          <p:nvPr/>
        </p:nvSpPr>
        <p:spPr>
          <a:xfrm>
            <a:off x="5860455" y="3649464"/>
            <a:ext cx="5534521" cy="392907"/>
          </a:xfrm>
          <a:prstGeom prst="rect">
            <a:avLst/>
          </a:prstGeom>
          <a:noFill/>
          <a:ln/>
        </p:spPr>
        <p:txBody>
          <a:bodyPr wrap="square" lIns="0" tIns="0" rIns="0" bIns="0" rtlCol="0" anchor="t"/>
          <a:lstStyle/>
          <a:p>
            <a:pPr>
              <a:lnSpc>
                <a:spcPts val="1542"/>
              </a:lnSpc>
            </a:pPr>
            <a:r>
              <a:rPr lang="en-US" sz="1400" dirty="0">
                <a:solidFill>
                  <a:srgbClr val="49495A"/>
                </a:solidFill>
                <a:latin typeface="Open Sans" pitchFamily="34" charset="0"/>
                <a:ea typeface="Open Sans" pitchFamily="34" charset="-122"/>
                <a:cs typeface="Open Sans" pitchFamily="34" charset="-120"/>
              </a:rPr>
              <a:t>Broad-spectrum antimicrobials alter the microbiome, increasing resistant organisms. Corticosteroids and H2 blockers also raise risk.</a:t>
            </a:r>
            <a:endParaRPr lang="en-US" sz="1400" dirty="0"/>
          </a:p>
        </p:txBody>
      </p:sp>
      <p:sp>
        <p:nvSpPr>
          <p:cNvPr id="14" name="Shape 11"/>
          <p:cNvSpPr/>
          <p:nvPr/>
        </p:nvSpPr>
        <p:spPr>
          <a:xfrm>
            <a:off x="5246192" y="4279566"/>
            <a:ext cx="6284318" cy="1117425"/>
          </a:xfrm>
          <a:prstGeom prst="roundRect">
            <a:avLst>
              <a:gd name="adj" fmla="val 1983"/>
            </a:avLst>
          </a:prstGeom>
          <a:solidFill>
            <a:srgbClr val="FBFAFF"/>
          </a:solidFill>
          <a:ln w="15240">
            <a:solidFill>
              <a:srgbClr val="D0CED9"/>
            </a:solidFill>
            <a:prstDash val="solid"/>
          </a:ln>
        </p:spPr>
        <p:txBody>
          <a:bodyPr/>
          <a:lstStyle/>
          <a:p>
            <a:endParaRPr lang="en-US"/>
          </a:p>
        </p:txBody>
      </p:sp>
      <p:sp>
        <p:nvSpPr>
          <p:cNvPr id="15" name="Shape 12"/>
          <p:cNvSpPr/>
          <p:nvPr/>
        </p:nvSpPr>
        <p:spPr>
          <a:xfrm>
            <a:off x="5246192" y="4313436"/>
            <a:ext cx="491431" cy="904181"/>
          </a:xfrm>
          <a:prstGeom prst="roundRect">
            <a:avLst>
              <a:gd name="adj" fmla="val 649"/>
            </a:avLst>
          </a:prstGeom>
          <a:solidFill>
            <a:srgbClr val="EAE8F3"/>
          </a:solidFill>
          <a:ln/>
        </p:spPr>
        <p:txBody>
          <a:bodyPr/>
          <a:lstStyle/>
          <a:p>
            <a:endParaRPr lang="en-US"/>
          </a:p>
        </p:txBody>
      </p:sp>
      <p:sp>
        <p:nvSpPr>
          <p:cNvPr id="16" name="Text 13"/>
          <p:cNvSpPr/>
          <p:nvPr/>
        </p:nvSpPr>
        <p:spPr>
          <a:xfrm>
            <a:off x="5399782" y="4650382"/>
            <a:ext cx="184249" cy="230287"/>
          </a:xfrm>
          <a:prstGeom prst="rect">
            <a:avLst/>
          </a:prstGeom>
          <a:noFill/>
          <a:ln/>
        </p:spPr>
        <p:txBody>
          <a:bodyPr wrap="none" lIns="0" tIns="0" rIns="0" bIns="0" rtlCol="0" anchor="t"/>
          <a:lstStyle/>
          <a:p>
            <a:pPr>
              <a:lnSpc>
                <a:spcPts val="1417"/>
              </a:lnSpc>
            </a:pPr>
            <a:r>
              <a:rPr lang="en-US" sz="1417" dirty="0">
                <a:solidFill>
                  <a:srgbClr val="49495A"/>
                </a:solidFill>
                <a:latin typeface="Libre Baskerville" pitchFamily="34" charset="0"/>
                <a:ea typeface="Libre Baskerville" pitchFamily="34" charset="-122"/>
                <a:cs typeface="Libre Baskerville" pitchFamily="34" charset="-120"/>
              </a:rPr>
              <a:t>3</a:t>
            </a:r>
            <a:endParaRPr lang="en-US" sz="1417" dirty="0"/>
          </a:p>
        </p:txBody>
      </p:sp>
      <p:sp>
        <p:nvSpPr>
          <p:cNvPr id="17" name="Text 14"/>
          <p:cNvSpPr/>
          <p:nvPr/>
        </p:nvSpPr>
        <p:spPr>
          <a:xfrm>
            <a:off x="5860455" y="4436269"/>
            <a:ext cx="1589583" cy="191988"/>
          </a:xfrm>
          <a:prstGeom prst="rect">
            <a:avLst/>
          </a:prstGeom>
          <a:noFill/>
          <a:ln/>
        </p:spPr>
        <p:txBody>
          <a:bodyPr wrap="none" lIns="0" tIns="0" rIns="0" bIns="0" rtlCol="0" anchor="t"/>
          <a:lstStyle/>
          <a:p>
            <a:pPr>
              <a:lnSpc>
                <a:spcPts val="1500"/>
              </a:lnSpc>
            </a:pPr>
            <a:r>
              <a:rPr lang="en-US" sz="1600" dirty="0">
                <a:solidFill>
                  <a:srgbClr val="FF0000"/>
                </a:solidFill>
                <a:latin typeface="Libre Baskerville" pitchFamily="34" charset="0"/>
                <a:ea typeface="Libre Baskerville" pitchFamily="34" charset="-122"/>
                <a:cs typeface="Libre Baskerville" pitchFamily="34" charset="-120"/>
              </a:rPr>
              <a:t>Parenteral Nutrition</a:t>
            </a:r>
            <a:endParaRPr lang="en-US" sz="1600" dirty="0">
              <a:solidFill>
                <a:srgbClr val="FF0000"/>
              </a:solidFill>
            </a:endParaRPr>
          </a:p>
        </p:txBody>
      </p:sp>
      <p:sp>
        <p:nvSpPr>
          <p:cNvPr id="18" name="Text 15"/>
          <p:cNvSpPr/>
          <p:nvPr/>
        </p:nvSpPr>
        <p:spPr>
          <a:xfrm>
            <a:off x="5860455" y="4701877"/>
            <a:ext cx="5534521" cy="392907"/>
          </a:xfrm>
          <a:prstGeom prst="rect">
            <a:avLst/>
          </a:prstGeom>
          <a:noFill/>
          <a:ln/>
        </p:spPr>
        <p:txBody>
          <a:bodyPr wrap="square" lIns="0" tIns="0" rIns="0" bIns="0" rtlCol="0" anchor="t"/>
          <a:lstStyle/>
          <a:p>
            <a:pPr>
              <a:lnSpc>
                <a:spcPts val="1542"/>
              </a:lnSpc>
            </a:pPr>
            <a:r>
              <a:rPr lang="en-US" sz="1400" dirty="0">
                <a:solidFill>
                  <a:srgbClr val="49495A"/>
                </a:solidFill>
                <a:latin typeface="Open Sans" pitchFamily="34" charset="0"/>
                <a:ea typeface="Open Sans" pitchFamily="34" charset="-122"/>
                <a:cs typeface="Open Sans" pitchFamily="34" charset="-120"/>
              </a:rPr>
              <a:t>Increases bloodstream infection risk, potentially due to immune effects, contamination, or delayed GI development.</a:t>
            </a:r>
            <a:endParaRPr lang="en-US" sz="1400" dirty="0"/>
          </a:p>
        </p:txBody>
      </p:sp>
    </p:spTree>
    <p:extLst>
      <p:ext uri="{BB962C8B-B14F-4D97-AF65-F5344CB8AC3E}">
        <p14:creationId xmlns:p14="http://schemas.microsoft.com/office/powerpoint/2010/main" val="83523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1390</Words>
  <Application>Microsoft Office PowerPoint</Application>
  <PresentationFormat>Widescreen</PresentationFormat>
  <Paragraphs>129</Paragraphs>
  <Slides>30</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AdvOTf9433e2d</vt:lpstr>
      <vt:lpstr>AdvOTf9433e2d+22</vt:lpstr>
      <vt:lpstr>Andalus</vt:lpstr>
      <vt:lpstr>Arial</vt:lpstr>
      <vt:lpstr>ArialMT</vt:lpstr>
      <vt:lpstr>Calibri</vt:lpstr>
      <vt:lpstr>Calibri Light</vt:lpstr>
      <vt:lpstr>Calibri-Italic</vt:lpstr>
      <vt:lpstr>Cambria</vt:lpstr>
      <vt:lpstr>Libre Baskerville</vt:lpstr>
      <vt:lpstr>Open Sans</vt:lpstr>
      <vt:lpstr>Roboto</vt:lpstr>
      <vt:lpstr>Roboto Slab</vt:lpstr>
      <vt:lpstr>Office Theme</vt:lpstr>
      <vt:lpstr>PowerPoint Presentation</vt:lpstr>
      <vt:lpstr>PowerPoint Presentation</vt:lpstr>
      <vt:lpstr>PowerPoint Presentation</vt:lpstr>
      <vt:lpstr>PowerPoint Presentation</vt:lpstr>
      <vt:lpstr>PowerPoint Presentation</vt:lpstr>
      <vt:lpstr>Why are hospitalized neonates vulnerable to infection?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Checklist for Clinicians in the Prevention of Central Line—Associated Bloodstream Infections  </vt:lpstr>
      <vt:lpstr>PowerPoint Presentation</vt:lpstr>
      <vt:lpstr>PowerPoint Presentation</vt:lpstr>
      <vt:lpstr>PowerPoint Presentation</vt:lpstr>
      <vt:lpstr>PowerPoint Presentation</vt:lpstr>
      <vt:lpstr>PowerPoint Presentation</vt:lpstr>
      <vt:lpstr>Hand hygiene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Definition of Healthcare Associated infection (HAI) • Infection that occurs in a patient as a result of care received at a health facility and was not present at the time of arrival at the facility.  • HAI starts on or after the 3rd day of admission to the health facility (Day of admission is Day1) or on the day of or the day after discharge from the facility.  • Replaces the formerly used “nosocomial” or “hospital” infection because evidence has shown that these infections can affect patients in any setting where they receive health care.</dc:title>
  <dc:creator>s</dc:creator>
  <cp:lastModifiedBy>Administrator</cp:lastModifiedBy>
  <cp:revision>76</cp:revision>
  <dcterms:created xsi:type="dcterms:W3CDTF">2025-10-31T12:29:37Z</dcterms:created>
  <dcterms:modified xsi:type="dcterms:W3CDTF">2025-11-20T07:54:15Z</dcterms:modified>
</cp:coreProperties>
</file>