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317" r:id="rId5"/>
    <p:sldId id="307" r:id="rId6"/>
    <p:sldId id="318" r:id="rId7"/>
    <p:sldId id="335" r:id="rId8"/>
    <p:sldId id="319" r:id="rId9"/>
    <p:sldId id="321" r:id="rId10"/>
    <p:sldId id="322" r:id="rId11"/>
    <p:sldId id="312" r:id="rId12"/>
    <p:sldId id="336" r:id="rId13"/>
    <p:sldId id="324" r:id="rId14"/>
    <p:sldId id="325" r:id="rId15"/>
    <p:sldId id="326" r:id="rId16"/>
    <p:sldId id="328" r:id="rId17"/>
    <p:sldId id="327" r:id="rId18"/>
    <p:sldId id="308" r:id="rId19"/>
    <p:sldId id="329" r:id="rId20"/>
    <p:sldId id="330" r:id="rId21"/>
    <p:sldId id="331" r:id="rId22"/>
    <p:sldId id="332" r:id="rId23"/>
    <p:sldId id="333" r:id="rId24"/>
    <p:sldId id="3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405" autoAdjust="0"/>
  </p:normalViewPr>
  <p:slideViewPr>
    <p:cSldViewPr snapToGrid="0">
      <p:cViewPr varScale="1">
        <p:scale>
          <a:sx n="64" d="100"/>
          <a:sy n="64" d="100"/>
        </p:scale>
        <p:origin x="120" y="60"/>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11/18/2025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11/18/2025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47515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52500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178770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21</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journal/clinical-epidemiology-and-global-health" TargetMode="External"/><Relationship Id="rId2" Type="http://schemas.openxmlformats.org/officeDocument/2006/relationships/hyperlink" Target="https://www.sciencedirect.com/topics/pharmacology-toxicology-and-pharmaceutical-science/epileptic-absence" TargetMode="External"/><Relationship Id="rId1" Type="http://schemas.openxmlformats.org/officeDocument/2006/relationships/slideLayout" Target="../slideLayouts/slideLayout5.xml"/><Relationship Id="rId4" Type="http://schemas.openxmlformats.org/officeDocument/2006/relationships/hyperlink" Target="https://www.sciencedirect.com/journal/clinical-epidemiology-and-global-health/vol/26/suppl/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915924" y="914400"/>
            <a:ext cx="10360152" cy="5029200"/>
          </a:xfrm>
        </p:spPr>
        <p:txBody>
          <a:bodyPr anchor="ctr"/>
          <a:lstStyle/>
          <a:p>
            <a:r>
              <a:rPr lang="en-US" dirty="0"/>
              <a:t>THERAPEUTIC HYPOTHERMIA</a:t>
            </a:r>
            <a:br>
              <a:rPr lang="en-US" dirty="0"/>
            </a:br>
            <a:br>
              <a:rPr lang="en-US" dirty="0"/>
            </a:br>
            <a:r>
              <a:rPr lang="en-US" sz="2800" dirty="0"/>
              <a:t>B. Basiri- Neonatologist</a:t>
            </a:r>
            <a:br>
              <a:rPr lang="en-US" sz="2800" dirty="0"/>
            </a:br>
            <a:r>
              <a:rPr lang="en-US" sz="2800" dirty="0"/>
              <a:t>Hamadan University of Medical Science</a:t>
            </a:r>
          </a:p>
        </p:txBody>
      </p:sp>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D592-6D99-4842-987A-EEB1F6DD9DD3}"/>
              </a:ext>
            </a:extLst>
          </p:cNvPr>
          <p:cNvSpPr>
            <a:spLocks noGrp="1"/>
          </p:cNvSpPr>
          <p:nvPr>
            <p:ph type="title"/>
          </p:nvPr>
        </p:nvSpPr>
        <p:spPr/>
        <p:txBody>
          <a:bodyPr/>
          <a:lstStyle/>
          <a:p>
            <a:pPr algn="ctr"/>
            <a:r>
              <a:rPr lang="en-US" dirty="0"/>
              <a:t>Selection of Infants(AAP)</a:t>
            </a:r>
          </a:p>
        </p:txBody>
      </p:sp>
      <p:sp>
        <p:nvSpPr>
          <p:cNvPr id="3" name="Content Placeholder 2">
            <a:extLst>
              <a:ext uri="{FF2B5EF4-FFF2-40B4-BE49-F238E27FC236}">
                <a16:creationId xmlns:a16="http://schemas.microsoft.com/office/drawing/2014/main" id="{445C8C5A-29B9-4089-8B4B-3273BEB38362}"/>
              </a:ext>
            </a:extLst>
          </p:cNvPr>
          <p:cNvSpPr>
            <a:spLocks noGrp="1"/>
          </p:cNvSpPr>
          <p:nvPr>
            <p:ph sz="quarter" idx="10"/>
          </p:nvPr>
        </p:nvSpPr>
        <p:spPr/>
        <p:txBody>
          <a:bodyPr>
            <a:normAutofit fontScale="85000" lnSpcReduction="10000"/>
          </a:bodyPr>
          <a:lstStyle/>
          <a:p>
            <a:r>
              <a:rPr lang="en-US" dirty="0">
                <a:solidFill>
                  <a:schemeClr val="accent2">
                    <a:lumMod val="75000"/>
                  </a:schemeClr>
                </a:solidFill>
              </a:rPr>
              <a:t>1-</a:t>
            </a:r>
            <a:r>
              <a:rPr lang="en-US" dirty="0"/>
              <a:t> More than 35 week gestational age</a:t>
            </a:r>
          </a:p>
          <a:p>
            <a:r>
              <a:rPr lang="en-US" dirty="0">
                <a:solidFill>
                  <a:schemeClr val="accent2">
                    <a:lumMod val="75000"/>
                  </a:schemeClr>
                </a:solidFill>
              </a:rPr>
              <a:t>2-</a:t>
            </a:r>
            <a:r>
              <a:rPr lang="en-US" dirty="0"/>
              <a:t> Less than 6 hours of age</a:t>
            </a:r>
          </a:p>
          <a:p>
            <a:r>
              <a:rPr lang="en-US" dirty="0">
                <a:solidFill>
                  <a:schemeClr val="accent2">
                    <a:lumMod val="75000"/>
                  </a:schemeClr>
                </a:solidFill>
              </a:rPr>
              <a:t>3-</a:t>
            </a:r>
            <a:r>
              <a:rPr lang="en-US" dirty="0"/>
              <a:t> Evidence of asphyxia (at list one to two of following:)</a:t>
            </a:r>
          </a:p>
          <a:p>
            <a:r>
              <a:rPr lang="en-US" dirty="0"/>
              <a:t>    a)Apgar score less than 6 at 10 min or need to PPV or CC at 10 min</a:t>
            </a:r>
          </a:p>
          <a:p>
            <a:r>
              <a:rPr lang="en-US" dirty="0"/>
              <a:t>    b)Any acute perinatal sentinel event that may result in HIE</a:t>
            </a:r>
          </a:p>
          <a:p>
            <a:r>
              <a:rPr lang="en-US" dirty="0"/>
              <a:t>    c)Cord Ph&lt;7.0 or BE -16mmol/L or less</a:t>
            </a:r>
          </a:p>
          <a:p>
            <a:r>
              <a:rPr lang="en-US" dirty="0"/>
              <a:t>   d) Arterial pH&lt;7.0 or BE -16 mmol/L within 60 min of birth</a:t>
            </a:r>
          </a:p>
          <a:p>
            <a:r>
              <a:rPr lang="en-US" dirty="0">
                <a:solidFill>
                  <a:schemeClr val="accent2">
                    <a:lumMod val="75000"/>
                  </a:schemeClr>
                </a:solidFill>
              </a:rPr>
              <a:t>4-</a:t>
            </a:r>
            <a:r>
              <a:rPr lang="en-US" dirty="0"/>
              <a:t> Presence of moderate to severe neonatal encephalopathy on clinical exam</a:t>
            </a:r>
          </a:p>
          <a:p>
            <a:endParaRPr lang="en-US" dirty="0"/>
          </a:p>
          <a:p>
            <a:r>
              <a:rPr lang="en-US" sz="1200" dirty="0"/>
              <a:t>Volpe J-Volpe s</a:t>
            </a:r>
            <a:r>
              <a:rPr lang="fa-IR" sz="1200" dirty="0"/>
              <a:t> </a:t>
            </a:r>
            <a:r>
              <a:rPr lang="en-US" sz="1200" dirty="0"/>
              <a:t>neurology of the newborn- 6</a:t>
            </a:r>
            <a:r>
              <a:rPr lang="en-US" sz="1200" baseline="30000" dirty="0"/>
              <a:t>th</a:t>
            </a:r>
            <a:r>
              <a:rPr lang="en-US" sz="1200" dirty="0"/>
              <a:t> ed- </a:t>
            </a:r>
          </a:p>
        </p:txBody>
      </p:sp>
      <p:sp>
        <p:nvSpPr>
          <p:cNvPr id="4" name="Slide Number Placeholder 3">
            <a:extLst>
              <a:ext uri="{FF2B5EF4-FFF2-40B4-BE49-F238E27FC236}">
                <a16:creationId xmlns:a16="http://schemas.microsoft.com/office/drawing/2014/main" id="{A7DC7E11-EB8B-475D-B6F1-AF10ECE15E25}"/>
              </a:ext>
            </a:extLst>
          </p:cNvPr>
          <p:cNvSpPr>
            <a:spLocks noGrp="1"/>
          </p:cNvSpPr>
          <p:nvPr>
            <p:ph type="sldNum" sz="quarter" idx="4"/>
          </p:nvPr>
        </p:nvSpPr>
        <p:spPr/>
        <p:txBody>
          <a:bodyPr/>
          <a:lstStyle/>
          <a:p>
            <a:fld id="{58FB4751-880F-D840-AAA9-3A15815CC996}" type="slidenum">
              <a:rPr lang="en-US" smtClean="0"/>
              <a:pPr/>
              <a:t>10</a:t>
            </a:fld>
            <a:endParaRPr lang="en-US" dirty="0"/>
          </a:p>
        </p:txBody>
      </p:sp>
    </p:spTree>
    <p:extLst>
      <p:ext uri="{BB962C8B-B14F-4D97-AF65-F5344CB8AC3E}">
        <p14:creationId xmlns:p14="http://schemas.microsoft.com/office/powerpoint/2010/main" val="279828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C14F-13A0-42AF-8AC3-B08EAB9627E4}"/>
              </a:ext>
            </a:extLst>
          </p:cNvPr>
          <p:cNvSpPr>
            <a:spLocks noGrp="1"/>
          </p:cNvSpPr>
          <p:nvPr>
            <p:ph type="title"/>
          </p:nvPr>
        </p:nvSpPr>
        <p:spPr/>
        <p:txBody>
          <a:bodyPr/>
          <a:lstStyle/>
          <a:p>
            <a:r>
              <a:rPr lang="en-US" dirty="0"/>
              <a:t>It is now clear that:</a:t>
            </a:r>
          </a:p>
        </p:txBody>
      </p:sp>
      <p:sp>
        <p:nvSpPr>
          <p:cNvPr id="3" name="Content Placeholder 2">
            <a:extLst>
              <a:ext uri="{FF2B5EF4-FFF2-40B4-BE49-F238E27FC236}">
                <a16:creationId xmlns:a16="http://schemas.microsoft.com/office/drawing/2014/main" id="{6E23847B-294D-48A5-BEF8-6D06E67C08E1}"/>
              </a:ext>
            </a:extLst>
          </p:cNvPr>
          <p:cNvSpPr>
            <a:spLocks noGrp="1"/>
          </p:cNvSpPr>
          <p:nvPr>
            <p:ph sz="quarter" idx="12"/>
          </p:nvPr>
        </p:nvSpPr>
        <p:spPr/>
        <p:txBody>
          <a:bodyPr>
            <a:normAutofit/>
          </a:bodyPr>
          <a:lstStyle/>
          <a:p>
            <a:r>
              <a:rPr lang="en-US" dirty="0">
                <a:solidFill>
                  <a:schemeClr val="accent2">
                    <a:lumMod val="75000"/>
                  </a:schemeClr>
                </a:solidFill>
              </a:rPr>
              <a:t>Early implementation of TH</a:t>
            </a:r>
            <a:r>
              <a:rPr lang="en-US" dirty="0"/>
              <a:t>:</a:t>
            </a:r>
          </a:p>
          <a:p>
            <a:endParaRPr lang="en-US" dirty="0"/>
          </a:p>
          <a:p>
            <a:r>
              <a:rPr lang="en-US" dirty="0"/>
              <a:t>Reduces the extent of cerebral injuries in MRI</a:t>
            </a:r>
          </a:p>
          <a:p>
            <a:r>
              <a:rPr lang="en-US" dirty="0"/>
              <a:t>Reduces mortality</a:t>
            </a:r>
          </a:p>
          <a:p>
            <a:r>
              <a:rPr lang="en-US" dirty="0"/>
              <a:t>Improves neurodevelopmental outcomes</a:t>
            </a:r>
          </a:p>
          <a:p>
            <a:endParaRPr lang="en-US" dirty="0"/>
          </a:p>
          <a:p>
            <a:endParaRPr lang="en-US" dirty="0"/>
          </a:p>
          <a:p>
            <a:endParaRPr lang="en-US" dirty="0"/>
          </a:p>
          <a:p>
            <a:endParaRPr lang="en-US" dirty="0"/>
          </a:p>
          <a:p>
            <a:r>
              <a:rPr lang="en-US" sz="1100" dirty="0"/>
              <a:t>Volpe J-Volpe s</a:t>
            </a:r>
            <a:r>
              <a:rPr lang="fa-IR" sz="1100" dirty="0"/>
              <a:t> </a:t>
            </a:r>
            <a:r>
              <a:rPr lang="en-US" sz="1100" dirty="0"/>
              <a:t>neurology of the newborn- 6</a:t>
            </a:r>
            <a:r>
              <a:rPr lang="en-US" sz="1100" baseline="30000" dirty="0"/>
              <a:t>th</a:t>
            </a:r>
            <a:r>
              <a:rPr lang="en-US" sz="1100" dirty="0"/>
              <a:t> ed- </a:t>
            </a:r>
          </a:p>
          <a:p>
            <a:endParaRPr lang="en-US" dirty="0"/>
          </a:p>
          <a:p>
            <a:endParaRPr lang="en-US" dirty="0"/>
          </a:p>
        </p:txBody>
      </p:sp>
      <p:sp>
        <p:nvSpPr>
          <p:cNvPr id="4" name="Slide Number Placeholder 3">
            <a:extLst>
              <a:ext uri="{FF2B5EF4-FFF2-40B4-BE49-F238E27FC236}">
                <a16:creationId xmlns:a16="http://schemas.microsoft.com/office/drawing/2014/main" id="{720E72A8-61FE-42FA-AAE1-BF830F17F46D}"/>
              </a:ext>
            </a:extLst>
          </p:cNvPr>
          <p:cNvSpPr>
            <a:spLocks noGrp="1"/>
          </p:cNvSpPr>
          <p:nvPr>
            <p:ph type="sldNum" sz="quarter" idx="4"/>
          </p:nvPr>
        </p:nvSpPr>
        <p:spPr/>
        <p:txBody>
          <a:bodyPr/>
          <a:lstStyle/>
          <a:p>
            <a:fld id="{58FB4751-880F-D840-AAA9-3A15815CC996}" type="slidenum">
              <a:rPr lang="en-US" smtClean="0"/>
              <a:pPr/>
              <a:t>11</a:t>
            </a:fld>
            <a:endParaRPr lang="en-US" dirty="0"/>
          </a:p>
        </p:txBody>
      </p:sp>
      <p:sp>
        <p:nvSpPr>
          <p:cNvPr id="29" name="Picture Placeholder 28">
            <a:extLst>
              <a:ext uri="{FF2B5EF4-FFF2-40B4-BE49-F238E27FC236}">
                <a16:creationId xmlns:a16="http://schemas.microsoft.com/office/drawing/2014/main" id="{1BEBC197-0683-87C2-25C2-ACB91E2F13FA}"/>
              </a:ext>
            </a:extLst>
          </p:cNvPr>
          <p:cNvSpPr>
            <a:spLocks noGrp="1"/>
          </p:cNvSpPr>
          <p:nvPr>
            <p:ph type="pic" sz="quarter" idx="10"/>
          </p:nvPr>
        </p:nvSpPr>
        <p:spPr/>
      </p:sp>
    </p:spTree>
    <p:extLst>
      <p:ext uri="{BB962C8B-B14F-4D97-AF65-F5344CB8AC3E}">
        <p14:creationId xmlns:p14="http://schemas.microsoft.com/office/powerpoint/2010/main" val="300995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E560-5C3F-220E-8073-3D8C773000A0}"/>
              </a:ext>
            </a:extLst>
          </p:cNvPr>
          <p:cNvSpPr>
            <a:spLocks noGrp="1"/>
          </p:cNvSpPr>
          <p:nvPr>
            <p:ph type="title"/>
          </p:nvPr>
        </p:nvSpPr>
        <p:spPr/>
        <p:txBody>
          <a:bodyPr/>
          <a:lstStyle/>
          <a:p>
            <a:pPr algn="ctr"/>
            <a:r>
              <a:rPr lang="en-US" b="1" dirty="0">
                <a:latin typeface="Accolade-Medium" pitchFamily="2" charset="0"/>
              </a:rPr>
              <a:t>Contraindications</a:t>
            </a:r>
            <a:br>
              <a:rPr lang="en-US" b="1" dirty="0"/>
            </a:br>
            <a:endParaRPr lang="en-US" dirty="0"/>
          </a:p>
        </p:txBody>
      </p:sp>
      <p:sp>
        <p:nvSpPr>
          <p:cNvPr id="3" name="Content Placeholder 2">
            <a:extLst>
              <a:ext uri="{FF2B5EF4-FFF2-40B4-BE49-F238E27FC236}">
                <a16:creationId xmlns:a16="http://schemas.microsoft.com/office/drawing/2014/main" id="{BCBBA3DE-3C91-5A74-3929-B9B038F89FF2}"/>
              </a:ext>
            </a:extLst>
          </p:cNvPr>
          <p:cNvSpPr>
            <a:spLocks noGrp="1"/>
          </p:cNvSpPr>
          <p:nvPr>
            <p:ph sz="quarter" idx="10"/>
          </p:nvPr>
        </p:nvSpPr>
        <p:spPr/>
        <p:txBody>
          <a:bodyPr>
            <a:normAutofit fontScale="70000" lnSpcReduction="20000"/>
          </a:bodyPr>
          <a:lstStyle/>
          <a:p>
            <a:r>
              <a:rPr lang="en-US" dirty="0"/>
              <a:t>Gestational age earlier than 36 weeks </a:t>
            </a:r>
          </a:p>
          <a:p>
            <a:r>
              <a:rPr lang="en-US" dirty="0"/>
              <a:t>Birth weight &lt;1800 g</a:t>
            </a:r>
          </a:p>
          <a:p>
            <a:r>
              <a:rPr lang="en-US" dirty="0"/>
              <a:t>Older than 6 hours of age at the time of initiating therapeutic hypothermia (though some physicians will consider therapeutic hypothermia for up to 24 hours after birth)</a:t>
            </a:r>
          </a:p>
          <a:p>
            <a:r>
              <a:rPr lang="en-US" dirty="0"/>
              <a:t>Major congenital abnormality</a:t>
            </a:r>
          </a:p>
          <a:p>
            <a:r>
              <a:rPr lang="en-US" dirty="0"/>
              <a:t>Death appears inevitable</a:t>
            </a:r>
          </a:p>
          <a:p>
            <a:r>
              <a:rPr lang="en-US" dirty="0"/>
              <a:t>Life-threatening coagulopathy with significant active bleeding may be an exclusion criterion. </a:t>
            </a:r>
          </a:p>
          <a:p>
            <a:r>
              <a:rPr lang="en-US" dirty="0"/>
              <a:t>Neurologically significant head trauma or skull fracture, causing major intracranial hemorrhage. </a:t>
            </a:r>
            <a:r>
              <a:rPr lang="en-US" dirty="0" err="1"/>
              <a:t>Subgaleal</a:t>
            </a:r>
            <a:r>
              <a:rPr lang="en-US" dirty="0"/>
              <a:t> bleeding is a relative contraindication for selective head cooling. Consider whole-body cooling for these infants after initial stabilization.</a:t>
            </a:r>
          </a:p>
          <a:p>
            <a:r>
              <a:rPr lang="en-US" dirty="0"/>
              <a:t>An imperforate anus is an exclusion criterion for selective head cooling because rectal temperature recordings can not be obtained. An imperforate anus is not a contraindication for whole-body cooling with an esophageal probe.</a:t>
            </a:r>
          </a:p>
          <a:p>
            <a:endParaRPr lang="en-US" dirty="0"/>
          </a:p>
        </p:txBody>
      </p:sp>
      <p:sp>
        <p:nvSpPr>
          <p:cNvPr id="4" name="Slide Number Placeholder 3">
            <a:extLst>
              <a:ext uri="{FF2B5EF4-FFF2-40B4-BE49-F238E27FC236}">
                <a16:creationId xmlns:a16="http://schemas.microsoft.com/office/drawing/2014/main" id="{F95E9C6F-375D-4DAC-AA61-EC17A3D64687}"/>
              </a:ext>
            </a:extLst>
          </p:cNvPr>
          <p:cNvSpPr>
            <a:spLocks noGrp="1"/>
          </p:cNvSpPr>
          <p:nvPr>
            <p:ph type="sldNum" sz="quarter" idx="4"/>
          </p:nvPr>
        </p:nvSpPr>
        <p:spPr/>
        <p:txBody>
          <a:bodyPr/>
          <a:lstStyle/>
          <a:p>
            <a:fld id="{58FB4751-880F-D840-AAA9-3A15815CC996}" type="slidenum">
              <a:rPr lang="en-US" smtClean="0"/>
              <a:pPr/>
              <a:t>12</a:t>
            </a:fld>
            <a:endParaRPr lang="en-US" dirty="0"/>
          </a:p>
        </p:txBody>
      </p:sp>
    </p:spTree>
    <p:extLst>
      <p:ext uri="{BB962C8B-B14F-4D97-AF65-F5344CB8AC3E}">
        <p14:creationId xmlns:p14="http://schemas.microsoft.com/office/powerpoint/2010/main" val="341769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07D4-1150-F848-BED3-1BBC7C5B613D}"/>
              </a:ext>
            </a:extLst>
          </p:cNvPr>
          <p:cNvSpPr>
            <a:spLocks noGrp="1"/>
          </p:cNvSpPr>
          <p:nvPr>
            <p:ph type="title"/>
          </p:nvPr>
        </p:nvSpPr>
        <p:spPr/>
        <p:txBody>
          <a:bodyPr/>
          <a:lstStyle/>
          <a:p>
            <a:pPr algn="ctr"/>
            <a:r>
              <a:rPr lang="en-US" b="1" dirty="0">
                <a:latin typeface="Accolade-Medium" pitchFamily="2" charset="0"/>
              </a:rPr>
              <a:t>Complications </a:t>
            </a:r>
            <a:br>
              <a:rPr lang="en-US" b="1" dirty="0"/>
            </a:br>
            <a:endParaRPr lang="en-US" dirty="0"/>
          </a:p>
        </p:txBody>
      </p:sp>
      <p:sp>
        <p:nvSpPr>
          <p:cNvPr id="3" name="Content Placeholder 2">
            <a:extLst>
              <a:ext uri="{FF2B5EF4-FFF2-40B4-BE49-F238E27FC236}">
                <a16:creationId xmlns:a16="http://schemas.microsoft.com/office/drawing/2014/main" id="{C59A5363-BF49-93B8-3426-BDCB3F79D99F}"/>
              </a:ext>
            </a:extLst>
          </p:cNvPr>
          <p:cNvSpPr>
            <a:spLocks noGrp="1"/>
          </p:cNvSpPr>
          <p:nvPr>
            <p:ph sz="quarter" idx="10"/>
          </p:nvPr>
        </p:nvSpPr>
        <p:spPr/>
        <p:txBody>
          <a:bodyPr>
            <a:normAutofit fontScale="92500" lnSpcReduction="20000"/>
          </a:bodyPr>
          <a:lstStyle/>
          <a:p>
            <a:r>
              <a:rPr lang="en-US" dirty="0"/>
              <a:t>Cardiovascular complications – (bradycardia, Prolonged QT interval, ventricular arrhythmias, reduced cardiac output, hypotension)</a:t>
            </a:r>
          </a:p>
          <a:p>
            <a:r>
              <a:rPr lang="en-US" dirty="0"/>
              <a:t>Reduction in surfactant production, increased pulmonary vascular resistance, increased oxygen consumption and oxygen requirement </a:t>
            </a:r>
          </a:p>
          <a:p>
            <a:r>
              <a:rPr lang="en-US" dirty="0"/>
              <a:t>Electrolyte imbalance: </a:t>
            </a:r>
            <a:r>
              <a:rPr lang="en-US" dirty="0" err="1"/>
              <a:t>hypokalaemia</a:t>
            </a:r>
            <a:r>
              <a:rPr lang="en-US" dirty="0"/>
              <a:t>, hypo magnesia, hypophosphatemia </a:t>
            </a:r>
          </a:p>
          <a:p>
            <a:r>
              <a:rPr lang="en-US" dirty="0"/>
              <a:t>Coagulopathy, particularly platelet function </a:t>
            </a:r>
          </a:p>
          <a:p>
            <a:r>
              <a:rPr lang="en-US" dirty="0"/>
              <a:t>Infection risk increases due to inhibition of pro-inflammatory response (Increased incidence of sepsis, line &amp; wound infections) </a:t>
            </a:r>
          </a:p>
          <a:p>
            <a:r>
              <a:rPr lang="en-US" i="1" dirty="0"/>
              <a:t>Pharmacokinetics alter due to changes in liver &amp; renal function </a:t>
            </a:r>
            <a:endParaRPr lang="en-US" dirty="0"/>
          </a:p>
          <a:p>
            <a:r>
              <a:rPr lang="en-US" dirty="0"/>
              <a:t>Delayed gastric emptying and elevated serum amylase</a:t>
            </a:r>
          </a:p>
          <a:p>
            <a:endParaRPr lang="en-US" dirty="0"/>
          </a:p>
        </p:txBody>
      </p:sp>
      <p:sp>
        <p:nvSpPr>
          <p:cNvPr id="4" name="Slide Number Placeholder 3">
            <a:extLst>
              <a:ext uri="{FF2B5EF4-FFF2-40B4-BE49-F238E27FC236}">
                <a16:creationId xmlns:a16="http://schemas.microsoft.com/office/drawing/2014/main" id="{01E86152-7432-A7CA-65DE-4E0F3555B1F4}"/>
              </a:ext>
            </a:extLst>
          </p:cNvPr>
          <p:cNvSpPr>
            <a:spLocks noGrp="1"/>
          </p:cNvSpPr>
          <p:nvPr>
            <p:ph type="sldNum" sz="quarter" idx="4"/>
          </p:nvPr>
        </p:nvSpPr>
        <p:spPr/>
        <p:txBody>
          <a:bodyPr/>
          <a:lstStyle/>
          <a:p>
            <a:fld id="{58FB4751-880F-D840-AAA9-3A15815CC996}" type="slidenum">
              <a:rPr lang="en-US" smtClean="0"/>
              <a:pPr/>
              <a:t>13</a:t>
            </a:fld>
            <a:endParaRPr lang="en-US" dirty="0"/>
          </a:p>
        </p:txBody>
      </p:sp>
    </p:spTree>
    <p:extLst>
      <p:ext uri="{BB962C8B-B14F-4D97-AF65-F5344CB8AC3E}">
        <p14:creationId xmlns:p14="http://schemas.microsoft.com/office/powerpoint/2010/main" val="321678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3B98-177D-244E-95A8-24644E069FA1}"/>
              </a:ext>
            </a:extLst>
          </p:cNvPr>
          <p:cNvSpPr>
            <a:spLocks noGrp="1"/>
          </p:cNvSpPr>
          <p:nvPr>
            <p:ph type="title"/>
          </p:nvPr>
        </p:nvSpPr>
        <p:spPr/>
        <p:txBody>
          <a:bodyPr/>
          <a:lstStyle/>
          <a:p>
            <a:r>
              <a:rPr lang="en-US" b="1" dirty="0">
                <a:latin typeface="Adelon-MediumIta" pitchFamily="2" charset="0"/>
              </a:rPr>
              <a:t>Therapeutic hypothermia for neonatal encephalopathy in developing countries: Current evidence</a:t>
            </a:r>
            <a:br>
              <a:rPr lang="en-US" b="1" dirty="0"/>
            </a:br>
            <a:endParaRPr lang="en-US" dirty="0"/>
          </a:p>
        </p:txBody>
      </p:sp>
      <p:sp>
        <p:nvSpPr>
          <p:cNvPr id="3" name="Content Placeholder 2">
            <a:extLst>
              <a:ext uri="{FF2B5EF4-FFF2-40B4-BE49-F238E27FC236}">
                <a16:creationId xmlns:a16="http://schemas.microsoft.com/office/drawing/2014/main" id="{92610BFE-5B32-9DEE-C6FD-7DC9A8927E00}"/>
              </a:ext>
            </a:extLst>
          </p:cNvPr>
          <p:cNvSpPr>
            <a:spLocks noGrp="1"/>
          </p:cNvSpPr>
          <p:nvPr>
            <p:ph sz="quarter" idx="10"/>
          </p:nvPr>
        </p:nvSpPr>
        <p:spPr/>
        <p:txBody>
          <a:bodyPr>
            <a:normAutofit fontScale="85000" lnSpcReduction="20000"/>
          </a:bodyPr>
          <a:lstStyle/>
          <a:p>
            <a:r>
              <a:rPr lang="en-US" b="1" dirty="0"/>
              <a:t>Therapeutic hypothermia for neonatal encephalopathy in developing countries: Current evidence</a:t>
            </a:r>
          </a:p>
          <a:p>
            <a:r>
              <a:rPr lang="en-US" dirty="0"/>
              <a:t>The following factors were found to be associated with the loss of efficacy of therapeutic hypothermia –</a:t>
            </a:r>
          </a:p>
          <a:p>
            <a:r>
              <a:rPr lang="en-US" dirty="0"/>
              <a:t> the </a:t>
            </a:r>
            <a:r>
              <a:rPr lang="en-US" dirty="0">
                <a:hlinkClick r:id="rId2" tooltip="Learn more about absence from ScienceDirect's AI-generated Topic Pages"/>
              </a:rPr>
              <a:t>absence</a:t>
            </a:r>
            <a:r>
              <a:rPr lang="en-US" dirty="0"/>
              <a:t> of objective evidence of acute birth asphyxia</a:t>
            </a:r>
          </a:p>
          <a:p>
            <a:r>
              <a:rPr lang="en-US" dirty="0"/>
              <a:t> suboptimal care during transport of extramural neonates</a:t>
            </a:r>
          </a:p>
          <a:p>
            <a:r>
              <a:rPr lang="en-US" dirty="0"/>
              <a:t> uncontrolled hypothermia before admission to a neonatal unit, and the severity of HIE.</a:t>
            </a:r>
          </a:p>
          <a:p>
            <a:endParaRPr lang="en-US" dirty="0"/>
          </a:p>
          <a:p>
            <a:endParaRPr lang="en-US" dirty="0"/>
          </a:p>
          <a:p>
            <a:r>
              <a:rPr lang="en-US" sz="1200" dirty="0"/>
              <a:t>Chawla D-</a:t>
            </a:r>
            <a:r>
              <a:rPr lang="en-US" sz="1200" b="1" dirty="0"/>
              <a:t>Therapeutic hypothermia for neonatal encephalopathy in developing countries: Current evidence-</a:t>
            </a:r>
            <a:r>
              <a:rPr lang="en-US" sz="1200" b="1" dirty="0">
                <a:hlinkClick r:id="rId3" tooltip="Go to Clinical Epidemiology and Global Health on ScienceDirect"/>
              </a:rPr>
              <a:t>Clinical Epidemiology and Global Health</a:t>
            </a:r>
            <a:endParaRPr lang="en-US" sz="1200" b="1" dirty="0"/>
          </a:p>
          <a:p>
            <a:r>
              <a:rPr lang="en-US" sz="1200" dirty="0">
                <a:hlinkClick r:id="rId4" tooltip="Go to table of contents for this volume/issue"/>
              </a:rPr>
              <a:t>Volume 26</a:t>
            </a:r>
            <a:r>
              <a:rPr lang="en-US" sz="1200" dirty="0"/>
              <a:t>, March–April 2024, 101507</a:t>
            </a:r>
          </a:p>
          <a:p>
            <a:endParaRPr lang="en-US" sz="900" b="1" dirty="0"/>
          </a:p>
          <a:p>
            <a:endParaRPr lang="en-US" sz="900" dirty="0"/>
          </a:p>
        </p:txBody>
      </p:sp>
      <p:sp>
        <p:nvSpPr>
          <p:cNvPr id="4" name="Slide Number Placeholder 3">
            <a:extLst>
              <a:ext uri="{FF2B5EF4-FFF2-40B4-BE49-F238E27FC236}">
                <a16:creationId xmlns:a16="http://schemas.microsoft.com/office/drawing/2014/main" id="{8CB5E445-627B-7FC1-CC76-3D91B1C72FE6}"/>
              </a:ext>
            </a:extLst>
          </p:cNvPr>
          <p:cNvSpPr>
            <a:spLocks noGrp="1"/>
          </p:cNvSpPr>
          <p:nvPr>
            <p:ph type="sldNum" sz="quarter" idx="4"/>
          </p:nvPr>
        </p:nvSpPr>
        <p:spPr/>
        <p:txBody>
          <a:bodyPr/>
          <a:lstStyle/>
          <a:p>
            <a:fld id="{58FB4751-880F-D840-AAA9-3A15815CC996}" type="slidenum">
              <a:rPr lang="en-US" smtClean="0"/>
              <a:pPr/>
              <a:t>14</a:t>
            </a:fld>
            <a:endParaRPr lang="en-US" dirty="0"/>
          </a:p>
        </p:txBody>
      </p:sp>
    </p:spTree>
    <p:extLst>
      <p:ext uri="{BB962C8B-B14F-4D97-AF65-F5344CB8AC3E}">
        <p14:creationId xmlns:p14="http://schemas.microsoft.com/office/powerpoint/2010/main" val="29519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A652A2-008C-E6FA-B23B-6B5C0C5966B2}"/>
              </a:ext>
            </a:extLst>
          </p:cNvPr>
          <p:cNvSpPr>
            <a:spLocks noGrp="1"/>
          </p:cNvSpPr>
          <p:nvPr>
            <p:ph type="title"/>
          </p:nvPr>
        </p:nvSpPr>
        <p:spPr/>
        <p:txBody>
          <a:bodyPr/>
          <a:lstStyle/>
          <a:p>
            <a:pPr algn="ctr"/>
            <a:r>
              <a:rPr lang="en-US" dirty="0"/>
              <a:t>Umbrella review</a:t>
            </a:r>
          </a:p>
        </p:txBody>
      </p:sp>
      <p:sp>
        <p:nvSpPr>
          <p:cNvPr id="7" name="Content Placeholder 6">
            <a:extLst>
              <a:ext uri="{FF2B5EF4-FFF2-40B4-BE49-F238E27FC236}">
                <a16:creationId xmlns:a16="http://schemas.microsoft.com/office/drawing/2014/main" id="{4AC6A98F-CF2B-5327-D712-0E0445F67854}"/>
              </a:ext>
            </a:extLst>
          </p:cNvPr>
          <p:cNvSpPr>
            <a:spLocks noGrp="1"/>
          </p:cNvSpPr>
          <p:nvPr>
            <p:ph sz="quarter" idx="10"/>
          </p:nvPr>
        </p:nvSpPr>
        <p:spPr/>
        <p:txBody>
          <a:bodyPr/>
          <a:lstStyle/>
          <a:p>
            <a:r>
              <a:rPr lang="en-US" dirty="0"/>
              <a:t>This umbrella review showed that therapeutic hypothermia is effective to reduce mortality at neonatal period and disability at the age of 18 months. </a:t>
            </a:r>
            <a:r>
              <a:rPr lang="en-US" dirty="0">
                <a:solidFill>
                  <a:schemeClr val="accent2">
                    <a:lumMod val="75000"/>
                  </a:schemeClr>
                </a:solidFill>
              </a:rPr>
              <a:t>The sub group analysis reviled that therapeutic hypothermia is effective in low and middle income settings</a:t>
            </a:r>
            <a:r>
              <a:rPr lang="en-US" dirty="0"/>
              <a:t>. Therefore, the practice gap shall be breached to save neonatal life and enhance later on quality of life</a:t>
            </a:r>
          </a:p>
          <a:p>
            <a:endParaRPr lang="en-US" dirty="0"/>
          </a:p>
          <a:p>
            <a:r>
              <a:rPr lang="en-US" sz="1200" dirty="0"/>
              <a:t>Birhanu D, </a:t>
            </a:r>
            <a:r>
              <a:rPr lang="en-US" sz="1200" dirty="0" err="1"/>
              <a:t>Lingaia</a:t>
            </a:r>
            <a:r>
              <a:rPr lang="en-US" sz="1200" dirty="0"/>
              <a:t> B,..- Effectiveness of therapeutic hypothermia for neonatal HIE outcome: umbrella review. Intensive Care Medicine – Pediatric and Neonatal.. (2025) 3:27 </a:t>
            </a:r>
          </a:p>
          <a:p>
            <a:endParaRPr lang="en-US" dirty="0"/>
          </a:p>
          <a:p>
            <a:endParaRPr lang="en-US" dirty="0"/>
          </a:p>
        </p:txBody>
      </p:sp>
    </p:spTree>
    <p:extLst>
      <p:ext uri="{BB962C8B-B14F-4D97-AF65-F5344CB8AC3E}">
        <p14:creationId xmlns:p14="http://schemas.microsoft.com/office/powerpoint/2010/main" val="390102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0EC0-F157-23BE-DBBB-C8B924D28E0F}"/>
              </a:ext>
            </a:extLst>
          </p:cNvPr>
          <p:cNvSpPr>
            <a:spLocks noGrp="1"/>
          </p:cNvSpPr>
          <p:nvPr>
            <p:ph type="title"/>
          </p:nvPr>
        </p:nvSpPr>
        <p:spPr/>
        <p:txBody>
          <a:bodyPr/>
          <a:lstStyle/>
          <a:p>
            <a:r>
              <a:rPr lang="en-US" b="1" dirty="0">
                <a:latin typeface="Accolade-Light" pitchFamily="2" charset="0"/>
              </a:rPr>
              <a:t>Low- and Middle-Income Countries</a:t>
            </a:r>
            <a:endParaRPr lang="en-US" dirty="0">
              <a:latin typeface="Accolade-Light" pitchFamily="2" charset="0"/>
            </a:endParaRPr>
          </a:p>
        </p:txBody>
      </p:sp>
      <p:sp>
        <p:nvSpPr>
          <p:cNvPr id="3" name="Content Placeholder 2">
            <a:extLst>
              <a:ext uri="{FF2B5EF4-FFF2-40B4-BE49-F238E27FC236}">
                <a16:creationId xmlns:a16="http://schemas.microsoft.com/office/drawing/2014/main" id="{9E8E218C-904A-6EBA-C22B-1423C06C9D9D}"/>
              </a:ext>
            </a:extLst>
          </p:cNvPr>
          <p:cNvSpPr>
            <a:spLocks noGrp="1"/>
          </p:cNvSpPr>
          <p:nvPr>
            <p:ph sz="quarter" idx="10"/>
          </p:nvPr>
        </p:nvSpPr>
        <p:spPr/>
        <p:txBody>
          <a:bodyPr/>
          <a:lstStyle/>
          <a:p>
            <a:r>
              <a:rPr lang="en-US" dirty="0"/>
              <a:t>Results from a recent meta-analysis of 10 studies showed that therapeutic hypothermia in these settings showed little to no benefit in reducing death or severe disability. In addition, therapeutic hypothermia was associated with increased bleeding and thrombocytopenia. However, this is controversial, and many experts advocate for continuing therapeutic hypothermia in these settings</a:t>
            </a:r>
          </a:p>
          <a:p>
            <a:endParaRPr lang="en-US" dirty="0"/>
          </a:p>
          <a:p>
            <a:endParaRPr lang="en-US" dirty="0"/>
          </a:p>
          <a:p>
            <a:endParaRPr lang="en-US" dirty="0"/>
          </a:p>
          <a:p>
            <a:r>
              <a:rPr lang="en-US" sz="900" dirty="0"/>
              <a:t>Shah M-</a:t>
            </a:r>
            <a:r>
              <a:rPr lang="en-US" sz="900" b="1" dirty="0"/>
              <a:t>Neonatal Therapeutic Hypothermia-National library of medicine-</a:t>
            </a:r>
            <a:r>
              <a:rPr lang="en-US" sz="900" dirty="0"/>
              <a:t>Last Update: September 14, 2025.</a:t>
            </a:r>
            <a:endParaRPr lang="en-US" sz="900" b="1" dirty="0"/>
          </a:p>
          <a:p>
            <a:endParaRPr lang="en-US" sz="900" dirty="0"/>
          </a:p>
        </p:txBody>
      </p:sp>
      <p:sp>
        <p:nvSpPr>
          <p:cNvPr id="4" name="Slide Number Placeholder 3">
            <a:extLst>
              <a:ext uri="{FF2B5EF4-FFF2-40B4-BE49-F238E27FC236}">
                <a16:creationId xmlns:a16="http://schemas.microsoft.com/office/drawing/2014/main" id="{83DAD6E4-FB27-356A-3F55-CC13D7FB5F31}"/>
              </a:ext>
            </a:extLst>
          </p:cNvPr>
          <p:cNvSpPr>
            <a:spLocks noGrp="1"/>
          </p:cNvSpPr>
          <p:nvPr>
            <p:ph type="sldNum" sz="quarter" idx="4"/>
          </p:nvPr>
        </p:nvSpPr>
        <p:spPr/>
        <p:txBody>
          <a:bodyPr/>
          <a:lstStyle/>
          <a:p>
            <a:fld id="{58FB4751-880F-D840-AAA9-3A15815CC996}" type="slidenum">
              <a:rPr lang="en-US" smtClean="0"/>
              <a:pPr/>
              <a:t>16</a:t>
            </a:fld>
            <a:endParaRPr lang="en-US" dirty="0"/>
          </a:p>
        </p:txBody>
      </p:sp>
    </p:spTree>
    <p:extLst>
      <p:ext uri="{BB962C8B-B14F-4D97-AF65-F5344CB8AC3E}">
        <p14:creationId xmlns:p14="http://schemas.microsoft.com/office/powerpoint/2010/main" val="206780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9126-286F-B018-3979-C523D20F4D6C}"/>
              </a:ext>
            </a:extLst>
          </p:cNvPr>
          <p:cNvSpPr>
            <a:spLocks noGrp="1"/>
          </p:cNvSpPr>
          <p:nvPr>
            <p:ph type="title"/>
          </p:nvPr>
        </p:nvSpPr>
        <p:spPr/>
        <p:txBody>
          <a:bodyPr/>
          <a:lstStyle/>
          <a:p>
            <a:r>
              <a:rPr lang="en-US" b="1" dirty="0">
                <a:latin typeface="Adelon-MediumIta" pitchFamily="2" charset="0"/>
              </a:rPr>
              <a:t>Premature Babies at or Before 35 Weeks of Gestation</a:t>
            </a:r>
            <a:endParaRPr lang="en-US" dirty="0">
              <a:latin typeface="Adelon-MediumIta" pitchFamily="2" charset="0"/>
            </a:endParaRPr>
          </a:p>
        </p:txBody>
      </p:sp>
      <p:sp>
        <p:nvSpPr>
          <p:cNvPr id="3" name="Content Placeholder 2">
            <a:extLst>
              <a:ext uri="{FF2B5EF4-FFF2-40B4-BE49-F238E27FC236}">
                <a16:creationId xmlns:a16="http://schemas.microsoft.com/office/drawing/2014/main" id="{FE9AB3FF-5FF2-567E-1B79-E5067FB06228}"/>
              </a:ext>
            </a:extLst>
          </p:cNvPr>
          <p:cNvSpPr>
            <a:spLocks noGrp="1"/>
          </p:cNvSpPr>
          <p:nvPr>
            <p:ph sz="quarter" idx="10"/>
          </p:nvPr>
        </p:nvSpPr>
        <p:spPr/>
        <p:txBody>
          <a:bodyPr>
            <a:normAutofit/>
          </a:bodyPr>
          <a:lstStyle/>
          <a:p>
            <a:r>
              <a:rPr lang="en-US" dirty="0"/>
              <a:t>Results from retrospective analysis of preterm infants undergoing therapeutic hypothermia have resulted in concerning findings and an increased rate of adverse events. Results from a major randomized trial that was recently published showed no benefit and potentially worse outcomes for infants undergoing therapeutic hypothermia between 33 and 35 weeks of gestation</a:t>
            </a:r>
          </a:p>
          <a:p>
            <a:endParaRPr lang="en-US" dirty="0"/>
          </a:p>
          <a:p>
            <a:endParaRPr lang="en-US" dirty="0"/>
          </a:p>
          <a:p>
            <a:endParaRPr lang="en-US" dirty="0"/>
          </a:p>
          <a:p>
            <a:r>
              <a:rPr lang="en-US" sz="900" dirty="0"/>
              <a:t>Shah M-</a:t>
            </a:r>
            <a:r>
              <a:rPr lang="en-US" sz="900" b="1" dirty="0"/>
              <a:t>Neonatal Therapeutic Hypothermia-National library of medicine-</a:t>
            </a:r>
            <a:r>
              <a:rPr lang="en-US" sz="900" dirty="0"/>
              <a:t>Last Update: September 14, 2025</a:t>
            </a:r>
            <a:r>
              <a:rPr lang="en-US" dirty="0"/>
              <a:t>.</a:t>
            </a:r>
            <a:endParaRPr lang="en-US" b="1"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D8D2C00-DC2D-A7B7-8836-B81C6371E370}"/>
              </a:ext>
            </a:extLst>
          </p:cNvPr>
          <p:cNvSpPr>
            <a:spLocks noGrp="1"/>
          </p:cNvSpPr>
          <p:nvPr>
            <p:ph type="sldNum" sz="quarter" idx="4"/>
          </p:nvPr>
        </p:nvSpPr>
        <p:spPr/>
        <p:txBody>
          <a:bodyPr/>
          <a:lstStyle/>
          <a:p>
            <a:fld id="{58FB4751-880F-D840-AAA9-3A15815CC996}" type="slidenum">
              <a:rPr lang="en-US" smtClean="0"/>
              <a:pPr/>
              <a:t>17</a:t>
            </a:fld>
            <a:endParaRPr lang="en-US" dirty="0"/>
          </a:p>
        </p:txBody>
      </p:sp>
    </p:spTree>
    <p:extLst>
      <p:ext uri="{BB962C8B-B14F-4D97-AF65-F5344CB8AC3E}">
        <p14:creationId xmlns:p14="http://schemas.microsoft.com/office/powerpoint/2010/main" val="363626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74A8-D796-CB05-9454-36A47DC1B098}"/>
              </a:ext>
            </a:extLst>
          </p:cNvPr>
          <p:cNvSpPr>
            <a:spLocks noGrp="1"/>
          </p:cNvSpPr>
          <p:nvPr>
            <p:ph type="title"/>
          </p:nvPr>
        </p:nvSpPr>
        <p:spPr/>
        <p:txBody>
          <a:bodyPr/>
          <a:lstStyle/>
          <a:p>
            <a:r>
              <a:rPr lang="en-US" b="1" dirty="0"/>
              <a:t>Therapeutic Hypothermia for Mild Hypoxic-Ischemic Encephalopathy</a:t>
            </a:r>
            <a:endParaRPr lang="en-US" dirty="0"/>
          </a:p>
        </p:txBody>
      </p:sp>
      <p:sp>
        <p:nvSpPr>
          <p:cNvPr id="3" name="Content Placeholder 2">
            <a:extLst>
              <a:ext uri="{FF2B5EF4-FFF2-40B4-BE49-F238E27FC236}">
                <a16:creationId xmlns:a16="http://schemas.microsoft.com/office/drawing/2014/main" id="{3D810452-7633-51F3-F310-C925A69A0BF8}"/>
              </a:ext>
            </a:extLst>
          </p:cNvPr>
          <p:cNvSpPr>
            <a:spLocks noGrp="1"/>
          </p:cNvSpPr>
          <p:nvPr>
            <p:ph sz="quarter" idx="10"/>
          </p:nvPr>
        </p:nvSpPr>
        <p:spPr/>
        <p:txBody>
          <a:bodyPr>
            <a:normAutofit/>
          </a:bodyPr>
          <a:lstStyle/>
          <a:p>
            <a:r>
              <a:rPr lang="en-US" dirty="0"/>
              <a:t>it is unclear if therapeutic hypothermia benefits this population, and additional studies are needed to determine the long-term risks and benefits of therapeutic hypothermia in this group of babies.</a:t>
            </a:r>
          </a:p>
          <a:p>
            <a:endParaRPr lang="en-US" dirty="0"/>
          </a:p>
          <a:p>
            <a:endParaRPr lang="en-US" dirty="0"/>
          </a:p>
          <a:p>
            <a:endParaRPr lang="en-US" dirty="0"/>
          </a:p>
          <a:p>
            <a:endParaRPr lang="en-US" dirty="0"/>
          </a:p>
          <a:p>
            <a:endParaRPr lang="en-US" dirty="0"/>
          </a:p>
          <a:p>
            <a:r>
              <a:rPr lang="en-US" sz="900" dirty="0"/>
              <a:t>Shah M-</a:t>
            </a:r>
            <a:r>
              <a:rPr lang="en-US" sz="900" b="1" dirty="0"/>
              <a:t>Neonatal Therapeutic Hypothermia-National library of medicine-</a:t>
            </a:r>
            <a:r>
              <a:rPr lang="en-US" sz="900" dirty="0"/>
              <a:t>Last Update: September 14, 2025.</a:t>
            </a:r>
            <a:endParaRPr lang="en-US" sz="900" b="1" dirty="0"/>
          </a:p>
          <a:p>
            <a:endParaRPr lang="en-US" dirty="0"/>
          </a:p>
        </p:txBody>
      </p:sp>
      <p:sp>
        <p:nvSpPr>
          <p:cNvPr id="4" name="Slide Number Placeholder 3">
            <a:extLst>
              <a:ext uri="{FF2B5EF4-FFF2-40B4-BE49-F238E27FC236}">
                <a16:creationId xmlns:a16="http://schemas.microsoft.com/office/drawing/2014/main" id="{4008C56A-7E0E-123B-6BEB-8AFDF3101AFA}"/>
              </a:ext>
            </a:extLst>
          </p:cNvPr>
          <p:cNvSpPr>
            <a:spLocks noGrp="1"/>
          </p:cNvSpPr>
          <p:nvPr>
            <p:ph type="sldNum" sz="quarter" idx="4"/>
          </p:nvPr>
        </p:nvSpPr>
        <p:spPr/>
        <p:txBody>
          <a:bodyPr/>
          <a:lstStyle/>
          <a:p>
            <a:fld id="{58FB4751-880F-D840-AAA9-3A15815CC996}" type="slidenum">
              <a:rPr lang="en-US" smtClean="0"/>
              <a:pPr/>
              <a:t>18</a:t>
            </a:fld>
            <a:endParaRPr lang="en-US" dirty="0"/>
          </a:p>
        </p:txBody>
      </p:sp>
    </p:spTree>
    <p:extLst>
      <p:ext uri="{BB962C8B-B14F-4D97-AF65-F5344CB8AC3E}">
        <p14:creationId xmlns:p14="http://schemas.microsoft.com/office/powerpoint/2010/main" val="142217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60CF-A3FC-AF97-6BB9-D70D6E14C3CB}"/>
              </a:ext>
            </a:extLst>
          </p:cNvPr>
          <p:cNvSpPr>
            <a:spLocks noGrp="1"/>
          </p:cNvSpPr>
          <p:nvPr>
            <p:ph type="title"/>
          </p:nvPr>
        </p:nvSpPr>
        <p:spPr/>
        <p:txBody>
          <a:bodyPr/>
          <a:lstStyle/>
          <a:p>
            <a:r>
              <a:rPr lang="en-US" b="1" dirty="0"/>
              <a:t>Late Initiation of Therapeutic Hypothermia (6-24 Hours After Birth)</a:t>
            </a:r>
            <a:endParaRPr lang="en-US" dirty="0"/>
          </a:p>
        </p:txBody>
      </p:sp>
      <p:sp>
        <p:nvSpPr>
          <p:cNvPr id="3" name="Content Placeholder 2">
            <a:extLst>
              <a:ext uri="{FF2B5EF4-FFF2-40B4-BE49-F238E27FC236}">
                <a16:creationId xmlns:a16="http://schemas.microsoft.com/office/drawing/2014/main" id="{AF9B440F-A023-C306-D13E-B1E1AC7D0700}"/>
              </a:ext>
            </a:extLst>
          </p:cNvPr>
          <p:cNvSpPr>
            <a:spLocks noGrp="1"/>
          </p:cNvSpPr>
          <p:nvPr>
            <p:ph sz="quarter" idx="10"/>
          </p:nvPr>
        </p:nvSpPr>
        <p:spPr/>
        <p:txBody>
          <a:bodyPr>
            <a:normAutofit fontScale="92500" lnSpcReduction="20000"/>
          </a:bodyPr>
          <a:lstStyle/>
          <a:p>
            <a:r>
              <a:rPr lang="en-US" dirty="0"/>
              <a:t>Beginning therapeutic hypothermia within the accepted 6-hour time window studied in large randomized controlled trials is often impossible. Results from a recent randomized clinical trial, analyzed using Bayesian methods, indicated a 64% probability of benefit in reducing death or disability. However, changing current practices based on this analysis is controversial, and most centers have not implemented late cooling as a standard of care</a:t>
            </a:r>
          </a:p>
          <a:p>
            <a:endParaRPr lang="en-US" dirty="0"/>
          </a:p>
          <a:p>
            <a:endParaRPr lang="en-US" dirty="0"/>
          </a:p>
          <a:p>
            <a:endParaRPr lang="en-US" dirty="0"/>
          </a:p>
          <a:p>
            <a:endParaRPr lang="en-US" dirty="0"/>
          </a:p>
          <a:p>
            <a:r>
              <a:rPr lang="en-US" sz="1100" dirty="0"/>
              <a:t>Shah M-</a:t>
            </a:r>
            <a:r>
              <a:rPr lang="en-US" sz="1100" b="1" dirty="0"/>
              <a:t>Neonatal Therapeutic Hypothermia-National library of medicine-</a:t>
            </a:r>
            <a:r>
              <a:rPr lang="en-US" sz="1100" dirty="0"/>
              <a:t>Last Update: September 14, 2025.</a:t>
            </a:r>
            <a:endParaRPr lang="en-US" sz="1100" b="1" dirty="0"/>
          </a:p>
          <a:p>
            <a:pPr marL="0" indent="0">
              <a:buNone/>
            </a:pPr>
            <a:endParaRPr lang="en-US" dirty="0"/>
          </a:p>
        </p:txBody>
      </p:sp>
      <p:sp>
        <p:nvSpPr>
          <p:cNvPr id="4" name="Slide Number Placeholder 3">
            <a:extLst>
              <a:ext uri="{FF2B5EF4-FFF2-40B4-BE49-F238E27FC236}">
                <a16:creationId xmlns:a16="http://schemas.microsoft.com/office/drawing/2014/main" id="{12E90564-253B-1869-A261-0494E6CB15FA}"/>
              </a:ext>
            </a:extLst>
          </p:cNvPr>
          <p:cNvSpPr>
            <a:spLocks noGrp="1"/>
          </p:cNvSpPr>
          <p:nvPr>
            <p:ph type="sldNum" sz="quarter" idx="4"/>
          </p:nvPr>
        </p:nvSpPr>
        <p:spPr/>
        <p:txBody>
          <a:bodyPr/>
          <a:lstStyle/>
          <a:p>
            <a:fld id="{58FB4751-880F-D840-AAA9-3A15815CC996}" type="slidenum">
              <a:rPr lang="en-US" smtClean="0"/>
              <a:pPr/>
              <a:t>19</a:t>
            </a:fld>
            <a:endParaRPr lang="en-US" dirty="0"/>
          </a:p>
        </p:txBody>
      </p:sp>
    </p:spTree>
    <p:extLst>
      <p:ext uri="{BB962C8B-B14F-4D97-AF65-F5344CB8AC3E}">
        <p14:creationId xmlns:p14="http://schemas.microsoft.com/office/powerpoint/2010/main" val="172424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1001467" y="914400"/>
            <a:ext cx="4493725" cy="5029200"/>
          </a:xfrm>
        </p:spPr>
        <p:txBody>
          <a:bodyPr/>
          <a:lstStyle/>
          <a:p>
            <a:pPr algn="ctr"/>
            <a:br>
              <a:rPr lang="en-US" dirty="0"/>
            </a:br>
            <a:br>
              <a:rPr lang="en-US" dirty="0"/>
            </a:br>
            <a:br>
              <a:rPr lang="en-US" dirty="0"/>
            </a:br>
            <a:br>
              <a:rPr lang="en-US" dirty="0"/>
            </a:br>
            <a:br>
              <a:rPr lang="en-US" dirty="0"/>
            </a:br>
            <a:r>
              <a:rPr lang="en-US" dirty="0"/>
              <a:t>History</a:t>
            </a:r>
            <a:br>
              <a:rPr lang="en-US" dirty="0"/>
            </a:br>
            <a:endParaRPr lang="en-US" dirty="0"/>
          </a:p>
        </p:txBody>
      </p:sp>
      <p:graphicFrame>
        <p:nvGraphicFramePr>
          <p:cNvPr id="6" name="Tab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1571811437"/>
              </p:ext>
            </p:extLst>
          </p:nvPr>
        </p:nvGraphicFramePr>
        <p:xfrm>
          <a:off x="6869113" y="1143000"/>
          <a:ext cx="4190999" cy="5380023"/>
        </p:xfrm>
        <a:graphic>
          <a:graphicData uri="http://schemas.openxmlformats.org/drawingml/2006/table">
            <a:tbl>
              <a:tblPr firstRow="1" bandRow="1"/>
              <a:tblGrid>
                <a:gridCol w="4190999">
                  <a:extLst>
                    <a:ext uri="{9D8B030D-6E8A-4147-A177-3AD203B41FA5}">
                      <a16:colId xmlns:a16="http://schemas.microsoft.com/office/drawing/2014/main" val="1563570424"/>
                    </a:ext>
                  </a:extLst>
                </a:gridCol>
              </a:tblGrid>
              <a:tr h="782798">
                <a:tc>
                  <a:txBody>
                    <a:bodyPr/>
                    <a:lstStyle/>
                    <a:p>
                      <a:pPr algn="l" rtl="1"/>
                      <a:r>
                        <a:rPr lang="en-US" sz="1800" b="0">
                          <a:latin typeface="+mj-lt"/>
                        </a:rPr>
                        <a:t>The earliest recommendations for induced hypothermia can be traced back to the </a:t>
                      </a:r>
                      <a:r>
                        <a:rPr lang="en-US" sz="1800" b="0">
                          <a:solidFill>
                            <a:srgbClr val="C00000"/>
                          </a:solidFill>
                          <a:latin typeface="+mj-lt"/>
                        </a:rPr>
                        <a:t>Ancient World</a:t>
                      </a:r>
                      <a:r>
                        <a:rPr lang="en-US" sz="1800" b="0">
                          <a:latin typeface="+mj-lt"/>
                        </a:rPr>
                        <a:t>. </a:t>
                      </a:r>
                      <a:endParaRPr lang="en-US" sz="1800" b="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979008">
                <a:tc>
                  <a:txBody>
                    <a:bodyPr/>
                    <a:lstStyle/>
                    <a:p>
                      <a:pPr marL="0" algn="l" defTabSz="914400" rtl="1" eaLnBrk="1" latinLnBrk="0" hangingPunct="1"/>
                      <a:r>
                        <a:rPr lang="en-US" sz="1800" b="0" kern="1200">
                          <a:solidFill>
                            <a:schemeClr val="tx1"/>
                          </a:solidFill>
                          <a:latin typeface="+mj-lt"/>
                          <a:ea typeface="+mn-ea"/>
                          <a:cs typeface="+mn-cs"/>
                        </a:rPr>
                        <a:t>The Greek physician </a:t>
                      </a:r>
                      <a:r>
                        <a:rPr lang="en-US" sz="1800" b="0" kern="1200">
                          <a:solidFill>
                            <a:srgbClr val="C00000"/>
                          </a:solidFill>
                          <a:latin typeface="+mj-lt"/>
                          <a:ea typeface="+mn-ea"/>
                          <a:cs typeface="+mn-cs"/>
                        </a:rPr>
                        <a:t>Hippocrates </a:t>
                      </a:r>
                    </a:p>
                    <a:p>
                      <a:pPr marL="0" algn="l" defTabSz="914400" rtl="1" eaLnBrk="1" latinLnBrk="0" hangingPunct="1"/>
                      <a:r>
                        <a:rPr lang="en-US" sz="1800" b="0" kern="1200">
                          <a:solidFill>
                            <a:schemeClr val="tx1"/>
                          </a:solidFill>
                          <a:latin typeface="+mj-lt"/>
                          <a:ea typeface="+mn-ea"/>
                          <a:cs typeface="+mn-cs"/>
                        </a:rPr>
                        <a:t>observed that infants exposed in the open survived much longer in winter than summer</a:t>
                      </a:r>
                      <a:endParaRPr lang="en-US" sz="18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998987">
                <a:tc>
                  <a:txBody>
                    <a:bodyPr/>
                    <a:lstStyle/>
                    <a:p>
                      <a:pPr marL="0" algn="l" defTabSz="914400" rtl="1" eaLnBrk="1" latinLnBrk="0" hangingPunct="1"/>
                      <a:r>
                        <a:rPr lang="en-US" sz="1800" b="0" kern="1200" dirty="0">
                          <a:solidFill>
                            <a:schemeClr val="tx1"/>
                          </a:solidFill>
                          <a:latin typeface="+mj-lt"/>
                          <a:ea typeface="+mn-ea"/>
                          <a:cs typeface="+mn-cs"/>
                        </a:rPr>
                        <a:t>Many centuries later, physiologists such as </a:t>
                      </a:r>
                      <a:r>
                        <a:rPr lang="en-US" sz="1800" b="0" kern="1200" dirty="0">
                          <a:solidFill>
                            <a:srgbClr val="C00000"/>
                          </a:solidFill>
                          <a:latin typeface="+mj-lt"/>
                          <a:ea typeface="+mn-ea"/>
                          <a:cs typeface="+mn-cs"/>
                        </a:rPr>
                        <a:t>Claude Bernard and William Edwards</a:t>
                      </a:r>
                      <a:r>
                        <a:rPr lang="en-US" sz="1800" b="0" kern="1200" dirty="0">
                          <a:solidFill>
                            <a:srgbClr val="FF0000"/>
                          </a:solidFill>
                          <a:latin typeface="+mj-lt"/>
                          <a:ea typeface="+mn-ea"/>
                          <a:cs typeface="+mn-cs"/>
                        </a:rPr>
                        <a:t> </a:t>
                      </a:r>
                      <a:r>
                        <a:rPr lang="en-US" sz="1800" b="0" kern="1200" dirty="0">
                          <a:solidFill>
                            <a:schemeClr val="tx1"/>
                          </a:solidFill>
                          <a:latin typeface="+mj-lt"/>
                          <a:ea typeface="+mn-ea"/>
                          <a:cs typeface="+mn-cs"/>
                        </a:rPr>
                        <a:t>first described the effects of hypothermia on the human body</a:t>
                      </a:r>
                    </a:p>
                    <a:p>
                      <a:pPr marL="0" algn="l" defTabSz="914400" rtl="1" eaLnBrk="1" latinLnBrk="0" hangingPunct="1"/>
                      <a:endParaRPr lang="en-US" sz="18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959028">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j-lt"/>
                          <a:ea typeface="+mn-ea"/>
                          <a:cs typeface="+mn-cs"/>
                        </a:rPr>
                        <a:t>The first uncontrolled trials of cooling for resuscitation were reported more than </a:t>
                      </a:r>
                      <a:r>
                        <a:rPr lang="en-US" sz="1800" b="0" kern="1200" dirty="0">
                          <a:solidFill>
                            <a:srgbClr val="C00000"/>
                          </a:solidFill>
                          <a:latin typeface="+mj-lt"/>
                          <a:ea typeface="+mn-ea"/>
                          <a:cs typeface="+mn-cs"/>
                        </a:rPr>
                        <a:t>50 years ago</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854835">
                <a:tc>
                  <a:txBody>
                    <a:bodyPr/>
                    <a:lstStyle/>
                    <a:p>
                      <a:pPr marL="0" algn="r" defTabSz="914400" rtl="0" eaLnBrk="1" latinLnBrk="0" hangingPunct="1"/>
                      <a:r>
                        <a:rPr lang="en-US" sz="1100" b="0" kern="1200" dirty="0">
                          <a:solidFill>
                            <a:schemeClr val="tx1"/>
                          </a:solidFill>
                          <a:latin typeface="+mj-lt"/>
                          <a:ea typeface="+mn-ea"/>
                          <a:cs typeface="+mn-cs"/>
                        </a:rPr>
                        <a:t>-</a:t>
                      </a:r>
                      <a:r>
                        <a:rPr lang="en-US" sz="900" b="0" kern="1200" dirty="0">
                          <a:solidFill>
                            <a:schemeClr val="tx1"/>
                          </a:solidFill>
                          <a:latin typeface="+mj-lt"/>
                          <a:ea typeface="+mn-ea"/>
                          <a:cs typeface="+mn-cs"/>
                        </a:rPr>
                        <a:t>Alistair J. </a:t>
                      </a:r>
                      <a:r>
                        <a:rPr lang="en-US" sz="900" b="0" kern="1200" dirty="0" err="1">
                          <a:solidFill>
                            <a:schemeClr val="tx1"/>
                          </a:solidFill>
                          <a:latin typeface="+mj-lt"/>
                          <a:ea typeface="+mn-ea"/>
                          <a:cs typeface="+mn-cs"/>
                        </a:rPr>
                        <a:t>Gunn,Abbot</a:t>
                      </a:r>
                      <a:r>
                        <a:rPr lang="en-US" sz="900" b="0" kern="1200" dirty="0">
                          <a:solidFill>
                            <a:schemeClr val="tx1"/>
                          </a:solidFill>
                          <a:latin typeface="+mj-lt"/>
                          <a:ea typeface="+mn-ea"/>
                          <a:cs typeface="+mn-cs"/>
                        </a:rPr>
                        <a:t> R. </a:t>
                      </a:r>
                      <a:r>
                        <a:rPr lang="en-US" sz="900" b="0" kern="1200" dirty="0" err="1">
                          <a:solidFill>
                            <a:schemeClr val="tx1"/>
                          </a:solidFill>
                          <a:latin typeface="+mj-lt"/>
                          <a:ea typeface="+mn-ea"/>
                          <a:cs typeface="+mn-cs"/>
                        </a:rPr>
                        <a:t>Laptook</a:t>
                      </a:r>
                      <a:r>
                        <a:rPr lang="en-US" sz="900" b="0" kern="1200" dirty="0">
                          <a:solidFill>
                            <a:schemeClr val="tx1"/>
                          </a:solidFill>
                          <a:latin typeface="+mj-lt"/>
                          <a:ea typeface="+mn-ea"/>
                          <a:cs typeface="+mn-cs"/>
                        </a:rPr>
                        <a:t>-TH translates from ancient history into practice-</a:t>
                      </a:r>
                      <a:r>
                        <a:rPr lang="en-US" sz="900" b="0" kern="1200" dirty="0" err="1">
                          <a:solidFill>
                            <a:schemeClr val="tx1"/>
                          </a:solidFill>
                          <a:latin typeface="+mj-lt"/>
                          <a:ea typeface="+mn-ea"/>
                          <a:cs typeface="+mn-cs"/>
                        </a:rPr>
                        <a:t>Pediatr</a:t>
                      </a:r>
                      <a:r>
                        <a:rPr lang="en-US" sz="900" b="0" kern="1200" dirty="0">
                          <a:solidFill>
                            <a:schemeClr val="tx1"/>
                          </a:solidFill>
                          <a:latin typeface="+mj-lt"/>
                          <a:ea typeface="+mn-ea"/>
                          <a:cs typeface="+mn-cs"/>
                        </a:rPr>
                        <a:t> Res. Author manuscript; available in PMC 2017 March 27 </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pic>
        <p:nvPicPr>
          <p:cNvPr id="4" name="Picture 3">
            <a:extLst>
              <a:ext uri="{FF2B5EF4-FFF2-40B4-BE49-F238E27FC236}">
                <a16:creationId xmlns:a16="http://schemas.microsoft.com/office/drawing/2014/main" id="{F60A1A65-1CD1-C757-5A9B-CBA1AF92C28E}"/>
              </a:ext>
            </a:extLst>
          </p:cNvPr>
          <p:cNvPicPr>
            <a:picLocks noChangeAspect="1"/>
          </p:cNvPicPr>
          <p:nvPr/>
        </p:nvPicPr>
        <p:blipFill>
          <a:blip r:embed="rId3"/>
          <a:stretch>
            <a:fillRect/>
          </a:stretch>
        </p:blipFill>
        <p:spPr>
          <a:xfrm>
            <a:off x="21553" y="193431"/>
            <a:ext cx="2844740" cy="2303584"/>
          </a:xfrm>
          <a:prstGeom prst="rect">
            <a:avLst/>
          </a:prstGeom>
        </p:spPr>
      </p:pic>
      <p:pic>
        <p:nvPicPr>
          <p:cNvPr id="5" name="Picture 4">
            <a:extLst>
              <a:ext uri="{FF2B5EF4-FFF2-40B4-BE49-F238E27FC236}">
                <a16:creationId xmlns:a16="http://schemas.microsoft.com/office/drawing/2014/main" id="{094E54B4-6DE1-F26A-B750-0A215AF11D27}"/>
              </a:ext>
            </a:extLst>
          </p:cNvPr>
          <p:cNvPicPr>
            <a:picLocks noChangeAspect="1"/>
          </p:cNvPicPr>
          <p:nvPr/>
        </p:nvPicPr>
        <p:blipFill>
          <a:blip r:embed="rId4"/>
          <a:stretch>
            <a:fillRect/>
          </a:stretch>
        </p:blipFill>
        <p:spPr>
          <a:xfrm>
            <a:off x="3194719" y="2246146"/>
            <a:ext cx="2647950" cy="1724025"/>
          </a:xfrm>
          <a:prstGeom prst="rect">
            <a:avLst/>
          </a:prstGeom>
        </p:spPr>
      </p:pic>
    </p:spTree>
    <p:extLst>
      <p:ext uri="{BB962C8B-B14F-4D97-AF65-F5344CB8AC3E}">
        <p14:creationId xmlns:p14="http://schemas.microsoft.com/office/powerpoint/2010/main" val="586478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B889-3E47-56D6-F52A-9BF6219C74BC}"/>
              </a:ext>
            </a:extLst>
          </p:cNvPr>
          <p:cNvSpPr>
            <a:spLocks noGrp="1"/>
          </p:cNvSpPr>
          <p:nvPr>
            <p:ph type="title"/>
          </p:nvPr>
        </p:nvSpPr>
        <p:spPr/>
        <p:txBody>
          <a:bodyPr/>
          <a:lstStyle/>
          <a:p>
            <a:r>
              <a:rPr lang="en-US" b="1" dirty="0">
                <a:latin typeface="Accolade-Light" pitchFamily="2" charset="0"/>
              </a:rPr>
              <a:t>Longer (120 Hours versus 72 Hours) or Deeper (32 °C versus 33.5 °C)</a:t>
            </a:r>
            <a:endParaRPr lang="en-US" dirty="0">
              <a:latin typeface="Accolade-Light" pitchFamily="2" charset="0"/>
            </a:endParaRPr>
          </a:p>
        </p:txBody>
      </p:sp>
      <p:sp>
        <p:nvSpPr>
          <p:cNvPr id="3" name="Content Placeholder 2">
            <a:extLst>
              <a:ext uri="{FF2B5EF4-FFF2-40B4-BE49-F238E27FC236}">
                <a16:creationId xmlns:a16="http://schemas.microsoft.com/office/drawing/2014/main" id="{CDB15F60-E2D3-08C7-DAB4-2878ACE83C6F}"/>
              </a:ext>
            </a:extLst>
          </p:cNvPr>
          <p:cNvSpPr>
            <a:spLocks noGrp="1"/>
          </p:cNvSpPr>
          <p:nvPr>
            <p:ph sz="quarter" idx="10"/>
          </p:nvPr>
        </p:nvSpPr>
        <p:spPr/>
        <p:txBody>
          <a:bodyPr>
            <a:normAutofit/>
          </a:bodyPr>
          <a:lstStyle/>
          <a:p>
            <a:r>
              <a:rPr lang="en-US" dirty="0"/>
              <a:t>In a randomized trial, results showed that longer or deeper therapeutic hypothermia did not show any benefit in outcomes at 18 months of age.</a:t>
            </a:r>
          </a:p>
          <a:p>
            <a:endParaRPr lang="en-US" dirty="0"/>
          </a:p>
          <a:p>
            <a:endParaRPr lang="en-US" dirty="0"/>
          </a:p>
          <a:p>
            <a:endParaRPr lang="en-US" dirty="0"/>
          </a:p>
          <a:p>
            <a:endParaRPr lang="en-US" dirty="0"/>
          </a:p>
          <a:p>
            <a:endParaRPr lang="en-US" dirty="0"/>
          </a:p>
          <a:p>
            <a:r>
              <a:rPr lang="en-US" sz="900" dirty="0"/>
              <a:t>Shah M-</a:t>
            </a:r>
            <a:r>
              <a:rPr lang="en-US" sz="900" b="1" dirty="0"/>
              <a:t>Neonatal Therapeutic Hypothermia-National library of medicine-</a:t>
            </a:r>
            <a:r>
              <a:rPr lang="en-US" sz="900" dirty="0"/>
              <a:t>Last Update: September 14, 2025.</a:t>
            </a:r>
            <a:endParaRPr lang="en-US" sz="900" b="1" dirty="0"/>
          </a:p>
          <a:p>
            <a:endParaRPr lang="en-US" dirty="0"/>
          </a:p>
        </p:txBody>
      </p:sp>
      <p:sp>
        <p:nvSpPr>
          <p:cNvPr id="4" name="Slide Number Placeholder 3">
            <a:extLst>
              <a:ext uri="{FF2B5EF4-FFF2-40B4-BE49-F238E27FC236}">
                <a16:creationId xmlns:a16="http://schemas.microsoft.com/office/drawing/2014/main" id="{C704BDBD-6D36-5D67-9AF2-F4D2606B9D46}"/>
              </a:ext>
            </a:extLst>
          </p:cNvPr>
          <p:cNvSpPr>
            <a:spLocks noGrp="1"/>
          </p:cNvSpPr>
          <p:nvPr>
            <p:ph type="sldNum" sz="quarter" idx="4"/>
          </p:nvPr>
        </p:nvSpPr>
        <p:spPr/>
        <p:txBody>
          <a:bodyPr/>
          <a:lstStyle/>
          <a:p>
            <a:fld id="{58FB4751-880F-D840-AAA9-3A15815CC996}" type="slidenum">
              <a:rPr lang="en-US" smtClean="0"/>
              <a:pPr/>
              <a:t>20</a:t>
            </a:fld>
            <a:endParaRPr lang="en-US" dirty="0"/>
          </a:p>
        </p:txBody>
      </p:sp>
    </p:spTree>
    <p:extLst>
      <p:ext uri="{BB962C8B-B14F-4D97-AF65-F5344CB8AC3E}">
        <p14:creationId xmlns:p14="http://schemas.microsoft.com/office/powerpoint/2010/main" val="2816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p:txBody>
          <a:bodyPr/>
          <a:lstStyle/>
          <a:p>
            <a:r>
              <a:rPr lang="en-US" dirty="0"/>
              <a:t>thank you</a:t>
            </a:r>
          </a:p>
        </p:txBody>
      </p:sp>
      <p:pic>
        <p:nvPicPr>
          <p:cNvPr id="3" name="Content Placeholder 2">
            <a:extLst>
              <a:ext uri="{FF2B5EF4-FFF2-40B4-BE49-F238E27FC236}">
                <a16:creationId xmlns:a16="http://schemas.microsoft.com/office/drawing/2014/main" id="{31FA6957-2303-4ADB-BDE4-D040C57C1DE6}"/>
              </a:ext>
            </a:extLst>
          </p:cNvPr>
          <p:cNvPicPr>
            <a:picLocks noGrp="1" noChangeAspect="1"/>
          </p:cNvPicPr>
          <p:nvPr>
            <p:ph sz="quarter" idx="13"/>
          </p:nvPr>
        </p:nvPicPr>
        <p:blipFill>
          <a:blip r:embed="rId3"/>
          <a:stretch>
            <a:fillRect/>
          </a:stretch>
        </p:blipFill>
        <p:spPr>
          <a:xfrm rot="5400000">
            <a:off x="8397641" y="1383030"/>
            <a:ext cx="5029200" cy="2263140"/>
          </a:xfrm>
        </p:spPr>
      </p:pic>
      <p:pic>
        <p:nvPicPr>
          <p:cNvPr id="5" name="Picture 4">
            <a:extLst>
              <a:ext uri="{FF2B5EF4-FFF2-40B4-BE49-F238E27FC236}">
                <a16:creationId xmlns:a16="http://schemas.microsoft.com/office/drawing/2014/main" id="{6F033323-C7BF-44CD-9B17-020140DBCCA6}"/>
              </a:ext>
            </a:extLst>
          </p:cNvPr>
          <p:cNvPicPr>
            <a:picLocks noChangeAspect="1"/>
          </p:cNvPicPr>
          <p:nvPr/>
        </p:nvPicPr>
        <p:blipFill>
          <a:blip r:embed="rId4"/>
          <a:stretch>
            <a:fillRect/>
          </a:stretch>
        </p:blipFill>
        <p:spPr>
          <a:xfrm>
            <a:off x="4152275" y="2713219"/>
            <a:ext cx="5486401" cy="3852473"/>
          </a:xfrm>
          <a:prstGeom prst="rect">
            <a:avLst/>
          </a:prstGeom>
        </p:spPr>
      </p:pic>
    </p:spTree>
    <p:extLst>
      <p:ext uri="{BB962C8B-B14F-4D97-AF65-F5344CB8AC3E}">
        <p14:creationId xmlns:p14="http://schemas.microsoft.com/office/powerpoint/2010/main" val="218882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BF7E68-E658-9808-1EF4-C437750DFD53}"/>
              </a:ext>
            </a:extLst>
          </p:cNvPr>
          <p:cNvSpPr>
            <a:spLocks noGrp="1"/>
          </p:cNvSpPr>
          <p:nvPr>
            <p:ph type="title"/>
          </p:nvPr>
        </p:nvSpPr>
        <p:spPr/>
        <p:txBody>
          <a:bodyPr/>
          <a:lstStyle/>
          <a:p>
            <a:pPr algn="ctr"/>
            <a:r>
              <a:rPr lang="en-US" dirty="0"/>
              <a:t>Early studies of hypothermia in newborn infants</a:t>
            </a:r>
          </a:p>
        </p:txBody>
      </p:sp>
      <p:sp>
        <p:nvSpPr>
          <p:cNvPr id="5" name="Content Placeholder 4">
            <a:extLst>
              <a:ext uri="{FF2B5EF4-FFF2-40B4-BE49-F238E27FC236}">
                <a16:creationId xmlns:a16="http://schemas.microsoft.com/office/drawing/2014/main" id="{5A7AC1C0-C1AD-5B11-A072-6CF46533B9B6}"/>
              </a:ext>
            </a:extLst>
          </p:cNvPr>
          <p:cNvSpPr>
            <a:spLocks noGrp="1"/>
          </p:cNvSpPr>
          <p:nvPr>
            <p:ph sz="quarter" idx="10"/>
          </p:nvPr>
        </p:nvSpPr>
        <p:spPr/>
        <p:txBody>
          <a:bodyPr>
            <a:normAutofit fontScale="92500"/>
          </a:bodyPr>
          <a:lstStyle/>
          <a:p>
            <a:r>
              <a:rPr lang="en-US" dirty="0"/>
              <a:t>Small, uncontrolled studies in the 1950s and 1960s in which infants who were not breathing spontaneously at 5 minutes after birth were immersed in cold water until respiration began and then allowed to spontaneously rewarm over many hours . Neonatal outcomes were reported to be better than historical controls in over 200 asphyxiated neonates.</a:t>
            </a:r>
          </a:p>
          <a:p>
            <a:r>
              <a:rPr lang="en-US" dirty="0"/>
              <a:t>This empiric approach was overtaken by the development of active resuscitation techniques, case reports of subcutaneous fat necrosis with calcification after cooling ,and the higher neonatal oxygen requirements and greater mortality rates among premature newborns kept hypothermic after birth. Because of this evidence, there was a pause in investigations of therapeutic hypothermia for HIE</a:t>
            </a:r>
          </a:p>
        </p:txBody>
      </p:sp>
    </p:spTree>
    <p:extLst>
      <p:ext uri="{BB962C8B-B14F-4D97-AF65-F5344CB8AC3E}">
        <p14:creationId xmlns:p14="http://schemas.microsoft.com/office/powerpoint/2010/main" val="306881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3604-7B04-4C78-B13E-8CAF82C1DCF1}"/>
              </a:ext>
            </a:extLst>
          </p:cNvPr>
          <p:cNvSpPr>
            <a:spLocks noGrp="1"/>
          </p:cNvSpPr>
          <p:nvPr>
            <p:ph type="title"/>
          </p:nvPr>
        </p:nvSpPr>
        <p:spPr/>
        <p:txBody>
          <a:bodyPr/>
          <a:lstStyle/>
          <a:p>
            <a:r>
              <a:rPr lang="fa-IR" dirty="0"/>
              <a:t>	</a:t>
            </a:r>
            <a:r>
              <a:rPr lang="en-US" dirty="0"/>
              <a:t>Recent Studies</a:t>
            </a:r>
          </a:p>
        </p:txBody>
      </p:sp>
      <p:sp>
        <p:nvSpPr>
          <p:cNvPr id="3" name="Content Placeholder 2">
            <a:extLst>
              <a:ext uri="{FF2B5EF4-FFF2-40B4-BE49-F238E27FC236}">
                <a16:creationId xmlns:a16="http://schemas.microsoft.com/office/drawing/2014/main" id="{A2F251C8-E824-473B-9A75-BD746C4932D6}"/>
              </a:ext>
            </a:extLst>
          </p:cNvPr>
          <p:cNvSpPr>
            <a:spLocks noGrp="1"/>
          </p:cNvSpPr>
          <p:nvPr>
            <p:ph sz="quarter" idx="10"/>
          </p:nvPr>
        </p:nvSpPr>
        <p:spPr/>
        <p:txBody>
          <a:bodyPr>
            <a:noAutofit/>
          </a:bodyPr>
          <a:lstStyle/>
          <a:p>
            <a:r>
              <a:rPr lang="en-US" dirty="0"/>
              <a:t>Since 2005  :RCTs in term neonates with perinatal asphyxia,</a:t>
            </a:r>
          </a:p>
          <a:p>
            <a:endParaRPr lang="en-US" dirty="0"/>
          </a:p>
          <a:p>
            <a:r>
              <a:rPr lang="fa-IR" dirty="0"/>
              <a:t>)</a:t>
            </a:r>
            <a:r>
              <a:rPr lang="en-US" dirty="0"/>
              <a:t>TOBY Trial2009)- (NICHD Trial2005)- (COOL CAP Trial)…</a:t>
            </a:r>
          </a:p>
          <a:p>
            <a:endParaRPr lang="en-US" dirty="0"/>
          </a:p>
          <a:p>
            <a:endParaRPr lang="en-US" sz="3200" dirty="0"/>
          </a:p>
          <a:p>
            <a:r>
              <a:rPr lang="en-US" sz="3200" dirty="0">
                <a:solidFill>
                  <a:srgbClr val="C00000"/>
                </a:solidFill>
              </a:rPr>
              <a:t>hypothermia has become standard of care</a:t>
            </a:r>
            <a:endParaRPr lang="fa-IR" sz="3200" dirty="0"/>
          </a:p>
          <a:p>
            <a:endParaRPr lang="en-US" dirty="0"/>
          </a:p>
          <a:p>
            <a:endParaRPr lang="en-US" dirty="0"/>
          </a:p>
          <a:p>
            <a:endParaRPr lang="en-US" dirty="0"/>
          </a:p>
          <a:p>
            <a:endParaRPr lang="en-US" sz="1100" dirty="0"/>
          </a:p>
          <a:p>
            <a:endParaRPr lang="en-US" sz="1100" dirty="0"/>
          </a:p>
          <a:p>
            <a:r>
              <a:rPr lang="en-US" sz="1100" dirty="0"/>
              <a:t>Martin R,- </a:t>
            </a:r>
            <a:r>
              <a:rPr lang="en-US" sz="1100" dirty="0" err="1"/>
              <a:t>Fanaroff</a:t>
            </a:r>
            <a:r>
              <a:rPr lang="en-US" sz="1100" dirty="0"/>
              <a:t> A. Neonatal- Perinatal </a:t>
            </a:r>
            <a:r>
              <a:rPr lang="en-US" sz="1100" dirty="0" err="1"/>
              <a:t>Medicin</a:t>
            </a:r>
            <a:r>
              <a:rPr lang="en-US" sz="1100" dirty="0"/>
              <a:t> – Disease of the fetus and Newborn-12 </a:t>
            </a:r>
            <a:r>
              <a:rPr lang="en-US" sz="1100" dirty="0" err="1"/>
              <a:t>th</a:t>
            </a:r>
            <a:r>
              <a:rPr lang="en-US" sz="1100" dirty="0"/>
              <a:t> ed-2024</a:t>
            </a:r>
          </a:p>
        </p:txBody>
      </p:sp>
      <p:sp>
        <p:nvSpPr>
          <p:cNvPr id="4" name="Slide Number Placeholder 3">
            <a:extLst>
              <a:ext uri="{FF2B5EF4-FFF2-40B4-BE49-F238E27FC236}">
                <a16:creationId xmlns:a16="http://schemas.microsoft.com/office/drawing/2014/main" id="{F3B124C6-C309-4F02-AC3A-C2FAD1B128AB}"/>
              </a:ext>
            </a:extLst>
          </p:cNvPr>
          <p:cNvSpPr>
            <a:spLocks noGrp="1"/>
          </p:cNvSpPr>
          <p:nvPr>
            <p:ph type="sldNum" sz="quarter" idx="4"/>
          </p:nvPr>
        </p:nvSpPr>
        <p:spPr/>
        <p:txBody>
          <a:bodyPr/>
          <a:lstStyle/>
          <a:p>
            <a:fld id="{58FB4751-880F-D840-AAA9-3A15815CC996}" type="slidenum">
              <a:rPr lang="en-US" smtClean="0"/>
              <a:pPr/>
              <a:t>4</a:t>
            </a:fld>
            <a:endParaRPr lang="en-US" dirty="0"/>
          </a:p>
        </p:txBody>
      </p:sp>
    </p:spTree>
    <p:extLst>
      <p:ext uri="{BB962C8B-B14F-4D97-AF65-F5344CB8AC3E}">
        <p14:creationId xmlns:p14="http://schemas.microsoft.com/office/powerpoint/2010/main" val="89187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0D51-6A79-AFC5-D0F4-55C2C33CA9F7}"/>
              </a:ext>
            </a:extLst>
          </p:cNvPr>
          <p:cNvSpPr>
            <a:spLocks noGrp="1"/>
          </p:cNvSpPr>
          <p:nvPr>
            <p:ph type="title"/>
          </p:nvPr>
        </p:nvSpPr>
        <p:spPr/>
        <p:txBody>
          <a:bodyPr/>
          <a:lstStyle/>
          <a:p>
            <a:pPr algn="ctr"/>
            <a:r>
              <a:rPr lang="en-US" dirty="0"/>
              <a:t>What is therapeutic hypothermia?</a:t>
            </a:r>
          </a:p>
        </p:txBody>
      </p:sp>
      <p:sp>
        <p:nvSpPr>
          <p:cNvPr id="3" name="Content Placeholder 2">
            <a:extLst>
              <a:ext uri="{FF2B5EF4-FFF2-40B4-BE49-F238E27FC236}">
                <a16:creationId xmlns:a16="http://schemas.microsoft.com/office/drawing/2014/main" id="{56A50552-93FE-1F3A-177F-5300D1D2B8B6}"/>
              </a:ext>
            </a:extLst>
          </p:cNvPr>
          <p:cNvSpPr>
            <a:spLocks noGrp="1"/>
          </p:cNvSpPr>
          <p:nvPr>
            <p:ph sz="quarter" idx="10"/>
          </p:nvPr>
        </p:nvSpPr>
        <p:spPr/>
        <p:txBody>
          <a:bodyPr/>
          <a:lstStyle/>
          <a:p>
            <a:r>
              <a:rPr lang="en-US" dirty="0"/>
              <a:t>Therapeutic hypothermia(TH), also known as cooling therapy or hypothermia treatment, is an intervention for moderate to severe HIE</a:t>
            </a:r>
            <a:r>
              <a:rPr lang="fa-IR" dirty="0"/>
              <a:t>.</a:t>
            </a:r>
            <a:r>
              <a:rPr lang="en-US" dirty="0"/>
              <a:t> Therapeutic hypothermia</a:t>
            </a:r>
            <a:r>
              <a:rPr lang="fa-IR" dirty="0"/>
              <a:t> </a:t>
            </a:r>
            <a:r>
              <a:rPr lang="en-US" dirty="0"/>
              <a:t>which aimed to minimize or avoid permanent brain damage, can be defined as cooling of the neonate within the first 6 h of hypoxic event to 33–34  C body temperature</a:t>
            </a:r>
            <a:br>
              <a:rPr lang="en-US" dirty="0"/>
            </a:br>
            <a:r>
              <a:rPr lang="en-US" dirty="0"/>
              <a:t>for 72 h that is followed by a gradual re-warming of 0.5 C</a:t>
            </a:r>
            <a:br>
              <a:rPr lang="en-US" dirty="0"/>
            </a:br>
            <a:r>
              <a:rPr lang="en-US" dirty="0"/>
              <a:t>per hour until the core temperature becomes 36.5–37.0 C </a:t>
            </a:r>
            <a:br>
              <a:rPr lang="en-US" dirty="0"/>
            </a:br>
            <a:endParaRPr lang="en-US" dirty="0"/>
          </a:p>
        </p:txBody>
      </p:sp>
      <p:sp>
        <p:nvSpPr>
          <p:cNvPr id="4" name="Slide Number Placeholder 3">
            <a:extLst>
              <a:ext uri="{FF2B5EF4-FFF2-40B4-BE49-F238E27FC236}">
                <a16:creationId xmlns:a16="http://schemas.microsoft.com/office/drawing/2014/main" id="{376D3323-6479-0AD7-6C6D-64017AB1B762}"/>
              </a:ext>
            </a:extLst>
          </p:cNvPr>
          <p:cNvSpPr>
            <a:spLocks noGrp="1"/>
          </p:cNvSpPr>
          <p:nvPr>
            <p:ph type="sldNum" sz="quarter" idx="4"/>
          </p:nvPr>
        </p:nvSpPr>
        <p:spPr/>
        <p:txBody>
          <a:bodyPr/>
          <a:lstStyle/>
          <a:p>
            <a:fld id="{58FB4751-880F-D840-AAA9-3A15815CC996}" type="slidenum">
              <a:rPr lang="en-US" smtClean="0"/>
              <a:pPr/>
              <a:t>5</a:t>
            </a:fld>
            <a:endParaRPr lang="en-US" dirty="0"/>
          </a:p>
        </p:txBody>
      </p:sp>
    </p:spTree>
    <p:extLst>
      <p:ext uri="{BB962C8B-B14F-4D97-AF65-F5344CB8AC3E}">
        <p14:creationId xmlns:p14="http://schemas.microsoft.com/office/powerpoint/2010/main" val="53576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FE10-745B-4907-81B5-0DCF29BB7549}"/>
              </a:ext>
            </a:extLst>
          </p:cNvPr>
          <p:cNvSpPr>
            <a:spLocks noGrp="1"/>
          </p:cNvSpPr>
          <p:nvPr>
            <p:ph type="title"/>
          </p:nvPr>
        </p:nvSpPr>
        <p:spPr/>
        <p:txBody>
          <a:bodyPr/>
          <a:lstStyle/>
          <a:p>
            <a:pPr algn="ctr"/>
            <a:r>
              <a:rPr lang="en-US" dirty="0"/>
              <a:t>Principal Determinants of Neuroprotective Benefit</a:t>
            </a:r>
          </a:p>
        </p:txBody>
      </p:sp>
      <p:sp>
        <p:nvSpPr>
          <p:cNvPr id="3" name="Content Placeholder 2">
            <a:extLst>
              <a:ext uri="{FF2B5EF4-FFF2-40B4-BE49-F238E27FC236}">
                <a16:creationId xmlns:a16="http://schemas.microsoft.com/office/drawing/2014/main" id="{4526CEEE-7A3A-48AF-9511-45ADFE049BF0}"/>
              </a:ext>
            </a:extLst>
          </p:cNvPr>
          <p:cNvSpPr>
            <a:spLocks noGrp="1"/>
          </p:cNvSpPr>
          <p:nvPr>
            <p:ph sz="quarter" idx="10"/>
          </p:nvPr>
        </p:nvSpPr>
        <p:spPr/>
        <p:txBody>
          <a:bodyPr>
            <a:normAutofit fontScale="92500" lnSpcReduction="10000"/>
          </a:bodyPr>
          <a:lstStyle/>
          <a:p>
            <a:r>
              <a:rPr lang="en-US" dirty="0"/>
              <a:t>1- Timing  : 6 hour</a:t>
            </a:r>
          </a:p>
          <a:p>
            <a:endParaRPr lang="en-US" dirty="0"/>
          </a:p>
          <a:p>
            <a:r>
              <a:rPr lang="en-US" dirty="0"/>
              <a:t>2- Degree : 3-4  C </a:t>
            </a:r>
          </a:p>
          <a:p>
            <a:endParaRPr lang="en-US" dirty="0"/>
          </a:p>
          <a:p>
            <a:r>
              <a:rPr lang="en-US" dirty="0"/>
              <a:t>3-Duration ; 72 hours</a:t>
            </a:r>
          </a:p>
          <a:p>
            <a:endParaRPr lang="en-US" dirty="0"/>
          </a:p>
          <a:p>
            <a:endParaRPr lang="en-US" dirty="0"/>
          </a:p>
          <a:p>
            <a:endParaRPr lang="en-US" dirty="0"/>
          </a:p>
          <a:p>
            <a:endParaRPr lang="en-US" sz="1200" dirty="0"/>
          </a:p>
          <a:p>
            <a:r>
              <a:rPr lang="en-US" sz="1200" dirty="0"/>
              <a:t>Volpe J-Volpe s</a:t>
            </a:r>
            <a:r>
              <a:rPr lang="fa-IR" sz="1200" dirty="0"/>
              <a:t> </a:t>
            </a:r>
            <a:r>
              <a:rPr lang="en-US" sz="1200" dirty="0"/>
              <a:t>neurology of the newborn- 6</a:t>
            </a:r>
            <a:r>
              <a:rPr lang="en-US" sz="1200" baseline="30000" dirty="0"/>
              <a:t>th</a:t>
            </a:r>
            <a:r>
              <a:rPr lang="en-US" sz="1200" dirty="0"/>
              <a:t> ed-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5FEDAD0-150B-4630-B178-77041DF50337}"/>
              </a:ext>
            </a:extLst>
          </p:cNvPr>
          <p:cNvSpPr>
            <a:spLocks noGrp="1"/>
          </p:cNvSpPr>
          <p:nvPr>
            <p:ph type="sldNum" sz="quarter" idx="4"/>
          </p:nvPr>
        </p:nvSpPr>
        <p:spPr/>
        <p:txBody>
          <a:bodyPr/>
          <a:lstStyle/>
          <a:p>
            <a:fld id="{58FB4751-880F-D840-AAA9-3A15815CC996}" type="slidenum">
              <a:rPr lang="en-US" smtClean="0"/>
              <a:pPr/>
              <a:t>6</a:t>
            </a:fld>
            <a:endParaRPr lang="en-US" dirty="0"/>
          </a:p>
        </p:txBody>
      </p:sp>
    </p:spTree>
    <p:extLst>
      <p:ext uri="{BB962C8B-B14F-4D97-AF65-F5344CB8AC3E}">
        <p14:creationId xmlns:p14="http://schemas.microsoft.com/office/powerpoint/2010/main" val="357562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4815-1327-4BCB-A75A-0C7574A35CB4}"/>
              </a:ext>
            </a:extLst>
          </p:cNvPr>
          <p:cNvSpPr>
            <a:spLocks noGrp="1"/>
          </p:cNvSpPr>
          <p:nvPr>
            <p:ph type="title"/>
          </p:nvPr>
        </p:nvSpPr>
        <p:spPr/>
        <p:txBody>
          <a:bodyPr/>
          <a:lstStyle/>
          <a:p>
            <a:pPr algn="ctr"/>
            <a:r>
              <a:rPr lang="en-US" dirty="0"/>
              <a:t>Mechanism of Benefit</a:t>
            </a:r>
          </a:p>
        </p:txBody>
      </p:sp>
      <p:sp>
        <p:nvSpPr>
          <p:cNvPr id="3" name="Content Placeholder 2">
            <a:extLst>
              <a:ext uri="{FF2B5EF4-FFF2-40B4-BE49-F238E27FC236}">
                <a16:creationId xmlns:a16="http://schemas.microsoft.com/office/drawing/2014/main" id="{B6089BAA-9DE9-42C0-8F48-88D9C4473AB5}"/>
              </a:ext>
            </a:extLst>
          </p:cNvPr>
          <p:cNvSpPr>
            <a:spLocks noGrp="1"/>
          </p:cNvSpPr>
          <p:nvPr>
            <p:ph sz="quarter" idx="10"/>
          </p:nvPr>
        </p:nvSpPr>
        <p:spPr/>
        <p:txBody>
          <a:bodyPr>
            <a:normAutofit/>
          </a:bodyPr>
          <a:lstStyle/>
          <a:p>
            <a:r>
              <a:rPr lang="en-US" dirty="0"/>
              <a:t>1-</a:t>
            </a:r>
            <a:r>
              <a:rPr lang="fa-IR" dirty="0"/>
              <a:t> </a:t>
            </a:r>
            <a:r>
              <a:rPr lang="en-US" dirty="0"/>
              <a:t>A decrease in energy consumption</a:t>
            </a:r>
          </a:p>
          <a:p>
            <a:r>
              <a:rPr lang="en-US" dirty="0"/>
              <a:t>2- A decrease in the accumulation of extracellular glutamate </a:t>
            </a:r>
          </a:p>
          <a:p>
            <a:r>
              <a:rPr lang="en-US" dirty="0"/>
              <a:t>3- A decrease in the generation of reactive oxygen and nitrogen spices</a:t>
            </a:r>
          </a:p>
          <a:p>
            <a:r>
              <a:rPr lang="en-US" dirty="0"/>
              <a:t>4- Inhibition of inflammatory mechanisms</a:t>
            </a:r>
          </a:p>
          <a:p>
            <a:r>
              <a:rPr lang="en-US" dirty="0"/>
              <a:t>5- Interruption of downstream molecular cascades of apoptosis</a:t>
            </a:r>
          </a:p>
          <a:p>
            <a:endParaRPr lang="en-US" dirty="0"/>
          </a:p>
          <a:p>
            <a:endParaRPr lang="en-US" dirty="0"/>
          </a:p>
          <a:p>
            <a:r>
              <a:rPr lang="en-US" sz="1100" dirty="0"/>
              <a:t>Volpe J-Volpe s</a:t>
            </a:r>
            <a:r>
              <a:rPr lang="fa-IR" sz="1100" dirty="0"/>
              <a:t> </a:t>
            </a:r>
            <a:r>
              <a:rPr lang="en-US" sz="1100" dirty="0"/>
              <a:t>neurology of the newborn- 6</a:t>
            </a:r>
            <a:r>
              <a:rPr lang="en-US" sz="1100" baseline="30000" dirty="0"/>
              <a:t>th</a:t>
            </a:r>
            <a:r>
              <a:rPr lang="en-US" sz="1100" dirty="0"/>
              <a:t> ed- </a:t>
            </a:r>
          </a:p>
          <a:p>
            <a:endParaRPr lang="en-US" dirty="0"/>
          </a:p>
        </p:txBody>
      </p:sp>
      <p:sp>
        <p:nvSpPr>
          <p:cNvPr id="4" name="Slide Number Placeholder 3">
            <a:extLst>
              <a:ext uri="{FF2B5EF4-FFF2-40B4-BE49-F238E27FC236}">
                <a16:creationId xmlns:a16="http://schemas.microsoft.com/office/drawing/2014/main" id="{E2186219-D881-4DC7-AD41-E0E2188A8183}"/>
              </a:ext>
            </a:extLst>
          </p:cNvPr>
          <p:cNvSpPr>
            <a:spLocks noGrp="1"/>
          </p:cNvSpPr>
          <p:nvPr>
            <p:ph type="sldNum" sz="quarter" idx="4"/>
          </p:nvPr>
        </p:nvSpPr>
        <p:spPr/>
        <p:txBody>
          <a:bodyPr/>
          <a:lstStyle/>
          <a:p>
            <a:fld id="{58FB4751-880F-D840-AAA9-3A15815CC996}" type="slidenum">
              <a:rPr lang="en-US" smtClean="0"/>
              <a:pPr/>
              <a:t>7</a:t>
            </a:fld>
            <a:endParaRPr lang="en-US" dirty="0"/>
          </a:p>
        </p:txBody>
      </p:sp>
    </p:spTree>
    <p:extLst>
      <p:ext uri="{BB962C8B-B14F-4D97-AF65-F5344CB8AC3E}">
        <p14:creationId xmlns:p14="http://schemas.microsoft.com/office/powerpoint/2010/main" val="205688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044F7-BD97-2FDE-4E33-A565BCF0EFEC}"/>
              </a:ext>
            </a:extLst>
          </p:cNvPr>
          <p:cNvSpPr>
            <a:spLocks noGrp="1"/>
          </p:cNvSpPr>
          <p:nvPr>
            <p:ph type="title"/>
          </p:nvPr>
        </p:nvSpPr>
        <p:spPr/>
        <p:txBody>
          <a:bodyPr/>
          <a:lstStyle/>
          <a:p>
            <a:r>
              <a:rPr lang="en-US" dirty="0"/>
              <a:t>Principle Approaches</a:t>
            </a:r>
          </a:p>
        </p:txBody>
      </p:sp>
      <p:sp>
        <p:nvSpPr>
          <p:cNvPr id="3" name="Content Placeholder 2">
            <a:extLst>
              <a:ext uri="{FF2B5EF4-FFF2-40B4-BE49-F238E27FC236}">
                <a16:creationId xmlns:a16="http://schemas.microsoft.com/office/drawing/2014/main" id="{DE597F60-88E2-C430-D52B-6604405AD55C}"/>
              </a:ext>
            </a:extLst>
          </p:cNvPr>
          <p:cNvSpPr>
            <a:spLocks noGrp="1"/>
          </p:cNvSpPr>
          <p:nvPr>
            <p:ph sz="quarter" idx="12"/>
          </p:nvPr>
        </p:nvSpPr>
        <p:spPr>
          <a:xfrm>
            <a:off x="931983" y="2039111"/>
            <a:ext cx="5650992" cy="3904488"/>
          </a:xfrm>
        </p:spPr>
        <p:txBody>
          <a:bodyPr>
            <a:normAutofit/>
          </a:bodyPr>
          <a:lstStyle/>
          <a:p>
            <a:r>
              <a:rPr lang="en-US" dirty="0"/>
              <a:t>1- Selective head cooling  (by water- circulating cap ; cool cap)</a:t>
            </a:r>
          </a:p>
          <a:p>
            <a:endParaRPr lang="en-US" dirty="0"/>
          </a:p>
          <a:p>
            <a:r>
              <a:rPr lang="en-US" dirty="0"/>
              <a:t>2- Whole body cooling (by water- circulating blankets</a:t>
            </a:r>
          </a:p>
          <a:p>
            <a:endParaRPr lang="en-US" dirty="0"/>
          </a:p>
          <a:p>
            <a:endParaRPr lang="en-US" dirty="0"/>
          </a:p>
          <a:p>
            <a:endParaRPr lang="en-US" dirty="0"/>
          </a:p>
          <a:p>
            <a:endParaRPr lang="en-US" dirty="0"/>
          </a:p>
          <a:p>
            <a:r>
              <a:rPr lang="en-US" sz="1200" dirty="0"/>
              <a:t>Volpe J-Volpe s</a:t>
            </a:r>
            <a:r>
              <a:rPr lang="fa-IR" sz="1200" dirty="0"/>
              <a:t> </a:t>
            </a:r>
            <a:r>
              <a:rPr lang="en-US" sz="1200" dirty="0"/>
              <a:t>neurology of the newborn- 6</a:t>
            </a:r>
            <a:r>
              <a:rPr lang="en-US" sz="1200" baseline="30000" dirty="0"/>
              <a:t>th</a:t>
            </a:r>
            <a:r>
              <a:rPr lang="en-US" sz="1200" dirty="0"/>
              <a:t> ed- </a:t>
            </a:r>
          </a:p>
          <a:p>
            <a:endParaRPr lang="en-US" dirty="0"/>
          </a:p>
          <a:p>
            <a:endParaRPr lang="en-US" dirty="0"/>
          </a:p>
        </p:txBody>
      </p:sp>
      <p:pic>
        <p:nvPicPr>
          <p:cNvPr id="7" name="Picture Placeholder 6">
            <a:extLst>
              <a:ext uri="{FF2B5EF4-FFF2-40B4-BE49-F238E27FC236}">
                <a16:creationId xmlns:a16="http://schemas.microsoft.com/office/drawing/2014/main" id="{805F9437-C1AF-45DD-A410-2F4C42292153}"/>
              </a:ext>
            </a:extLst>
          </p:cNvPr>
          <p:cNvPicPr>
            <a:picLocks noGrp="1" noChangeAspect="1"/>
          </p:cNvPicPr>
          <p:nvPr>
            <p:ph type="pic" sz="quarter" idx="10"/>
          </p:nvPr>
        </p:nvPicPr>
        <p:blipFill>
          <a:blip r:embed="rId3"/>
          <a:srcRect l="23642" r="23642"/>
          <a:stretch>
            <a:fillRect/>
          </a:stretch>
        </p:blipFill>
        <p:spPr/>
      </p:pic>
      <p:pic>
        <p:nvPicPr>
          <p:cNvPr id="10" name="Picture 9">
            <a:extLst>
              <a:ext uri="{FF2B5EF4-FFF2-40B4-BE49-F238E27FC236}">
                <a16:creationId xmlns:a16="http://schemas.microsoft.com/office/drawing/2014/main" id="{FD525255-0BAB-4384-B317-29676F560B65}"/>
              </a:ext>
            </a:extLst>
          </p:cNvPr>
          <p:cNvPicPr>
            <a:picLocks noChangeAspect="1"/>
          </p:cNvPicPr>
          <p:nvPr/>
        </p:nvPicPr>
        <p:blipFill>
          <a:blip r:embed="rId4"/>
          <a:stretch>
            <a:fillRect/>
          </a:stretch>
        </p:blipFill>
        <p:spPr>
          <a:xfrm>
            <a:off x="4972050" y="4819650"/>
            <a:ext cx="2247900" cy="2038350"/>
          </a:xfrm>
          <a:prstGeom prst="rect">
            <a:avLst/>
          </a:prstGeom>
        </p:spPr>
      </p:pic>
    </p:spTree>
    <p:extLst>
      <p:ext uri="{BB962C8B-B14F-4D97-AF65-F5344CB8AC3E}">
        <p14:creationId xmlns:p14="http://schemas.microsoft.com/office/powerpoint/2010/main" val="362522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5ECE-21A1-49FD-B32D-D5A0201DBEDF}"/>
              </a:ext>
            </a:extLst>
          </p:cNvPr>
          <p:cNvSpPr>
            <a:spLocks noGrp="1"/>
          </p:cNvSpPr>
          <p:nvPr>
            <p:ph type="title"/>
          </p:nvPr>
        </p:nvSpPr>
        <p:spPr/>
        <p:txBody>
          <a:bodyPr/>
          <a:lstStyle/>
          <a:p>
            <a:pPr algn="ctr"/>
            <a:r>
              <a:rPr lang="en-US" dirty="0"/>
              <a:t>Difference?</a:t>
            </a:r>
          </a:p>
        </p:txBody>
      </p:sp>
      <p:sp>
        <p:nvSpPr>
          <p:cNvPr id="3" name="Content Placeholder 2">
            <a:extLst>
              <a:ext uri="{FF2B5EF4-FFF2-40B4-BE49-F238E27FC236}">
                <a16:creationId xmlns:a16="http://schemas.microsoft.com/office/drawing/2014/main" id="{870619D7-AA17-4DF1-AE79-8EB9BB6872FF}"/>
              </a:ext>
            </a:extLst>
          </p:cNvPr>
          <p:cNvSpPr>
            <a:spLocks noGrp="1"/>
          </p:cNvSpPr>
          <p:nvPr>
            <p:ph sz="quarter" idx="12"/>
          </p:nvPr>
        </p:nvSpPr>
        <p:spPr/>
        <p:txBody>
          <a:bodyPr/>
          <a:lstStyle/>
          <a:p>
            <a:r>
              <a:rPr lang="en-US" dirty="0"/>
              <a:t>In the Cochran analysis that has been updated frequently since then, no differences has been demonstrated between head cooling or whole body hypothermia.</a:t>
            </a:r>
          </a:p>
          <a:p>
            <a:endParaRPr lang="en-US" dirty="0"/>
          </a:p>
          <a:p>
            <a:endParaRPr lang="en-US" dirty="0"/>
          </a:p>
          <a:p>
            <a:endParaRPr lang="en-US" dirty="0"/>
          </a:p>
          <a:p>
            <a:endParaRPr lang="en-US" dirty="0"/>
          </a:p>
          <a:p>
            <a:r>
              <a:rPr lang="en-US" sz="1100" dirty="0"/>
              <a:t>Martin R,- </a:t>
            </a:r>
            <a:r>
              <a:rPr lang="en-US" sz="1100" dirty="0" err="1"/>
              <a:t>Fanaroff</a:t>
            </a:r>
            <a:r>
              <a:rPr lang="en-US" sz="1100" dirty="0"/>
              <a:t> A. Neonatal- Perinatal </a:t>
            </a:r>
            <a:r>
              <a:rPr lang="en-US" sz="1100" dirty="0" err="1"/>
              <a:t>Medicin</a:t>
            </a:r>
            <a:r>
              <a:rPr lang="en-US" sz="1100" dirty="0"/>
              <a:t> – Disease of the fetus and Newborn-12 </a:t>
            </a:r>
            <a:r>
              <a:rPr lang="en-US" sz="1100" dirty="0" err="1"/>
              <a:t>th</a:t>
            </a:r>
            <a:r>
              <a:rPr lang="en-US" sz="1100" dirty="0"/>
              <a:t> ed-2024</a:t>
            </a:r>
          </a:p>
          <a:p>
            <a:endParaRPr lang="en-US" dirty="0"/>
          </a:p>
          <a:p>
            <a:endParaRPr lang="en-US" dirty="0"/>
          </a:p>
        </p:txBody>
      </p:sp>
      <p:sp>
        <p:nvSpPr>
          <p:cNvPr id="5" name="Slide Number Placeholder 4">
            <a:extLst>
              <a:ext uri="{FF2B5EF4-FFF2-40B4-BE49-F238E27FC236}">
                <a16:creationId xmlns:a16="http://schemas.microsoft.com/office/drawing/2014/main" id="{D7A4CBD7-2406-4C58-AE74-63FB0891C0E2}"/>
              </a:ext>
            </a:extLst>
          </p:cNvPr>
          <p:cNvSpPr>
            <a:spLocks noGrp="1"/>
          </p:cNvSpPr>
          <p:nvPr>
            <p:ph type="sldNum" sz="quarter" idx="4"/>
          </p:nvPr>
        </p:nvSpPr>
        <p:spPr/>
        <p:txBody>
          <a:bodyPr/>
          <a:lstStyle/>
          <a:p>
            <a:fld id="{58FB4751-880F-D840-AAA9-3A15815CC996}" type="slidenum">
              <a:rPr lang="en-US" smtClean="0"/>
              <a:pPr/>
              <a:t>9</a:t>
            </a:fld>
            <a:endParaRPr lang="en-US" dirty="0"/>
          </a:p>
        </p:txBody>
      </p:sp>
      <p:pic>
        <p:nvPicPr>
          <p:cNvPr id="9" name="Picture 8">
            <a:extLst>
              <a:ext uri="{FF2B5EF4-FFF2-40B4-BE49-F238E27FC236}">
                <a16:creationId xmlns:a16="http://schemas.microsoft.com/office/drawing/2014/main" id="{290FB6AE-018C-4FA3-AE9B-45787F5C821A}"/>
              </a:ext>
            </a:extLst>
          </p:cNvPr>
          <p:cNvPicPr>
            <a:picLocks noChangeAspect="1"/>
          </p:cNvPicPr>
          <p:nvPr/>
        </p:nvPicPr>
        <p:blipFill>
          <a:blip r:embed="rId2"/>
          <a:stretch>
            <a:fillRect/>
          </a:stretch>
        </p:blipFill>
        <p:spPr>
          <a:xfrm>
            <a:off x="6183249" y="3959247"/>
            <a:ext cx="2647950" cy="2898753"/>
          </a:xfrm>
          <a:prstGeom prst="rect">
            <a:avLst/>
          </a:prstGeom>
        </p:spPr>
      </p:pic>
      <p:pic>
        <p:nvPicPr>
          <p:cNvPr id="13" name="Picture Placeholder 12">
            <a:extLst>
              <a:ext uri="{FF2B5EF4-FFF2-40B4-BE49-F238E27FC236}">
                <a16:creationId xmlns:a16="http://schemas.microsoft.com/office/drawing/2014/main" id="{83951F6D-E84F-4C74-8F6D-06EDC3081E16}"/>
              </a:ext>
            </a:extLst>
          </p:cNvPr>
          <p:cNvPicPr>
            <a:picLocks noGrp="1" noChangeAspect="1"/>
          </p:cNvPicPr>
          <p:nvPr>
            <p:ph type="pic" sz="quarter" idx="10"/>
          </p:nvPr>
        </p:nvPicPr>
        <p:blipFill>
          <a:blip r:embed="rId3"/>
          <a:srcRect l="23540" r="23540"/>
          <a:stretch>
            <a:fillRect/>
          </a:stretch>
        </p:blipFill>
        <p:spPr>
          <a:xfrm>
            <a:off x="8449056" y="0"/>
            <a:ext cx="3234845" cy="4092315"/>
          </a:xfrm>
        </p:spPr>
      </p:pic>
    </p:spTree>
    <p:extLst>
      <p:ext uri="{BB962C8B-B14F-4D97-AF65-F5344CB8AC3E}">
        <p14:creationId xmlns:p14="http://schemas.microsoft.com/office/powerpoint/2010/main" val="1294286138"/>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249AD37-9510-4A2D-B790-12C439A83F9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{A8C9C2E9-CE74-4821-9B24-AB0174CC3AA5}TF1ed9553b-00c4-4092-846a-c8f7f2908f3beecd942f_win32-8e33096c3cfc</Template>
  <TotalTime>367</TotalTime>
  <Words>1473</Words>
  <Application>Microsoft Office PowerPoint</Application>
  <PresentationFormat>Widescreen</PresentationFormat>
  <Paragraphs>177</Paragraphs>
  <Slides>21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Accolade-Light</vt:lpstr>
      <vt:lpstr>Accolade-Medium</vt:lpstr>
      <vt:lpstr>Adelon-MediumIta</vt:lpstr>
      <vt:lpstr>Arial</vt:lpstr>
      <vt:lpstr>Calibri</vt:lpstr>
      <vt:lpstr>Courier New</vt:lpstr>
      <vt:lpstr>Gill Sans Nova Light</vt:lpstr>
      <vt:lpstr>Sagona Book</vt:lpstr>
      <vt:lpstr>Custom</vt:lpstr>
      <vt:lpstr>THERAPEUTIC HYPOTHERMIA  B. Basiri- Neonatologist Hamadan University of Medical Science</vt:lpstr>
      <vt:lpstr>     History </vt:lpstr>
      <vt:lpstr>Early studies of hypothermia in newborn infants</vt:lpstr>
      <vt:lpstr> Recent Studies</vt:lpstr>
      <vt:lpstr>What is therapeutic hypothermia?</vt:lpstr>
      <vt:lpstr>Principal Determinants of Neuroprotective Benefit</vt:lpstr>
      <vt:lpstr>Mechanism of Benefit</vt:lpstr>
      <vt:lpstr>Principle Approaches</vt:lpstr>
      <vt:lpstr>Difference?</vt:lpstr>
      <vt:lpstr>Selection of Infants(AAP)</vt:lpstr>
      <vt:lpstr>It is now clear that:</vt:lpstr>
      <vt:lpstr>Contraindications </vt:lpstr>
      <vt:lpstr>Complications  </vt:lpstr>
      <vt:lpstr>Therapeutic hypothermia for neonatal encephalopathy in developing countries: Current evidence </vt:lpstr>
      <vt:lpstr>Umbrella review</vt:lpstr>
      <vt:lpstr>Low- and Middle-Income Countries</vt:lpstr>
      <vt:lpstr>Premature Babies at or Before 35 Weeks of Gestation</vt:lpstr>
      <vt:lpstr>Therapeutic Hypothermia for Mild Hypoxic-Ischemic Encephalopathy</vt:lpstr>
      <vt:lpstr>Late Initiation of Therapeutic Hypothermia (6-24 Hours After Birth)</vt:lpstr>
      <vt:lpstr>Longer (120 Hours versus 72 Hours) or Deeper (32 °C versus 33.5 °C)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THERAPUTIC HYPOTHERMIA  B. Basiri- Neonatologist Hamadan University of Medical Science</dc:title>
  <dc:creator>RTA</dc:creator>
  <cp:lastModifiedBy>ketab1</cp:lastModifiedBy>
  <cp:revision>47</cp:revision>
  <dcterms:created xsi:type="dcterms:W3CDTF">2025-10-13T08:56:38Z</dcterms:created>
  <dcterms:modified xsi:type="dcterms:W3CDTF">2025-11-18T08:47:29Z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