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31" r:id="rId2"/>
    <p:sldId id="650" r:id="rId3"/>
    <p:sldId id="632" r:id="rId4"/>
    <p:sldId id="634" r:id="rId5"/>
    <p:sldId id="635" r:id="rId6"/>
    <p:sldId id="636" r:id="rId7"/>
    <p:sldId id="651" r:id="rId8"/>
    <p:sldId id="637" r:id="rId9"/>
    <p:sldId id="638" r:id="rId10"/>
    <p:sldId id="639" r:id="rId11"/>
    <p:sldId id="640" r:id="rId12"/>
    <p:sldId id="65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60"/>
  </p:normalViewPr>
  <p:slideViewPr>
    <p:cSldViewPr snapToGrid="0">
      <p:cViewPr>
        <p:scale>
          <a:sx n="76" d="100"/>
          <a:sy n="76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A339-A8F3-48FF-85FC-634D8E6E030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7405-ABD6-44D7-BB7B-3D4534A5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1E2AB94-9FB7-4443-920C-73BDB98059C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335069A-E99A-428E-BBCC-C0EED39CF2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031" y="2114927"/>
            <a:ext cx="5666511" cy="318126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fa-IR" sz="4400" dirty="0" smtClean="0">
                <a:solidFill>
                  <a:srgbClr val="7030A0"/>
                </a:solidFill>
                <a:cs typeface="B Zar" pitchFamily="2" charset="-78"/>
              </a:rPr>
              <a:t>   نکاتی در</a:t>
            </a:r>
          </a:p>
          <a:p>
            <a:endParaRPr lang="fa-IR" sz="4400" dirty="0" smtClean="0">
              <a:solidFill>
                <a:srgbClr val="7030A0"/>
              </a:solidFill>
              <a:cs typeface="B Zar" pitchFamily="2" charset="-78"/>
            </a:endParaRPr>
          </a:p>
          <a:p>
            <a:r>
              <a:rPr lang="fa-IR" sz="7200" dirty="0" smtClean="0">
                <a:solidFill>
                  <a:srgbClr val="7030A0"/>
                </a:solidFill>
                <a:cs typeface="B Nikoo" pitchFamily="2" charset="-78"/>
              </a:rPr>
              <a:t>تغذیه نوزاد نارس</a:t>
            </a:r>
            <a:endParaRPr lang="en-US" sz="7200" dirty="0">
              <a:solidFill>
                <a:srgbClr val="7030A0"/>
              </a:solidFill>
              <a:cs typeface="B Nikoo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17419" y="5698627"/>
            <a:ext cx="5056910" cy="85457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دکتر امیر کمال حردانی</a:t>
            </a:r>
          </a:p>
          <a:p>
            <a:pPr algn="ctr"/>
            <a:r>
              <a:rPr lang="fa-IR" sz="105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دانشگاه علوم پزشکی جندی شاپور اهواز</a:t>
            </a:r>
          </a:p>
          <a:p>
            <a:pPr algn="ctr"/>
            <a:r>
              <a:rPr lang="fa-IR" sz="105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مرکز طبی کودکان - ابوذر اهواز</a:t>
            </a:r>
            <a:endParaRPr lang="en-US" sz="1050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7" y="106139"/>
            <a:ext cx="6084329" cy="608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5155"/>
            <a:ext cx="10972800" cy="4953000"/>
          </a:xfrm>
        </p:spPr>
        <p:txBody>
          <a:bodyPr/>
          <a:lstStyle/>
          <a:p>
            <a:pPr algn="r" rtl="1">
              <a:buFont typeface="Courier New" pitchFamily="49" charset="0"/>
              <a:buChar char="o"/>
            </a:pPr>
            <a:r>
              <a:rPr lang="ar-SA" altLang="en-US" sz="1800" b="1" u="sng" dirty="0">
                <a:cs typeface="B Mitra" pitchFamily="2" charset="-78"/>
              </a:rPr>
              <a:t>پروبیوتیک</a:t>
            </a:r>
            <a:r>
              <a:rPr lang="en-US" altLang="en-US" sz="18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تغییر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فلور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میکروبی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روده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کاهش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خطر</a:t>
            </a:r>
            <a:r>
              <a:rPr lang="en-US" altLang="en-US" sz="1800" dirty="0">
                <a:cs typeface="B Mitra" pitchFamily="2" charset="-78"/>
              </a:rPr>
              <a:t> NEC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مدت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رسیدن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تحمل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مناسب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کامل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عوارض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خاصی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دیده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نشده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اما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برای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بسیار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کم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وزن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احتیاط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توصیه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شود</a:t>
            </a:r>
            <a:endParaRPr lang="fa-IR" altLang="en-US" sz="1800" dirty="0" smtClean="0">
              <a:cs typeface="B Mitra" pitchFamily="2" charset="-78"/>
            </a:endParaRPr>
          </a:p>
          <a:p>
            <a:pPr algn="r" rtl="1"/>
            <a:endParaRPr lang="fa-IR" altLang="en-US" sz="1800" dirty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800" b="1" u="sng" dirty="0">
                <a:cs typeface="B Mitra" pitchFamily="2" charset="-78"/>
              </a:rPr>
              <a:t>مواد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 smtClean="0">
                <a:cs typeface="B Mitra" pitchFamily="2" charset="-78"/>
              </a:rPr>
              <a:t>معدنی</a:t>
            </a:r>
            <a:r>
              <a:rPr lang="fa-IR" altLang="en-US" sz="1800" b="1" u="sng" dirty="0" smtClean="0">
                <a:cs typeface="B Mitra" pitchFamily="2" charset="-78"/>
              </a:rPr>
              <a:t> :</a:t>
            </a:r>
            <a:endParaRPr lang="ar-SA" altLang="en-US" sz="1800" b="1" u="sng" dirty="0">
              <a:cs typeface="B Mitra" pitchFamily="2" charset="-78"/>
            </a:endParaRPr>
          </a:p>
          <a:p>
            <a:pPr algn="r" rtl="1"/>
            <a:r>
              <a:rPr lang="ar-SA" altLang="en-US" sz="1800" dirty="0" smtClean="0">
                <a:cs typeface="B Mitra" pitchFamily="2" charset="-78"/>
              </a:rPr>
              <a:t>نیاز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به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کلسیم</a:t>
            </a:r>
            <a:r>
              <a:rPr lang="fa-IR" altLang="en-US" sz="1800" dirty="0" smtClean="0">
                <a:cs typeface="B Mitra" pitchFamily="2" charset="-78"/>
              </a:rPr>
              <a:t> در نوزاد 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نارس</a:t>
            </a:r>
            <a:r>
              <a:rPr lang="en-US" altLang="en-US" sz="1800" dirty="0" smtClean="0">
                <a:cs typeface="B Mitra" pitchFamily="2" charset="-78"/>
              </a:rPr>
              <a:t>  120-200 mg/kg/d</a:t>
            </a:r>
            <a:r>
              <a:rPr lang="ar-SA" altLang="en-US" sz="1800" dirty="0" smtClean="0">
                <a:cs typeface="B Mitra" pitchFamily="2" charset="-78"/>
              </a:rPr>
              <a:t>و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فسفر</a:t>
            </a:r>
            <a:r>
              <a:rPr lang="en-US" altLang="en-US" sz="1800" dirty="0" smtClean="0">
                <a:cs typeface="B Mitra" pitchFamily="2" charset="-78"/>
              </a:rPr>
              <a:t> 60-140 </a:t>
            </a:r>
            <a:r>
              <a:rPr lang="en-US" altLang="en-US" sz="1800" dirty="0">
                <a:cs typeface="B Mitra" pitchFamily="2" charset="-78"/>
              </a:rPr>
              <a:t>mg/kg/d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و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شیر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مصنوعی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نارس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و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شیر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مادر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غنی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شده</a:t>
            </a:r>
            <a:r>
              <a:rPr lang="fa-IR" altLang="en-US" sz="1800" dirty="0" smtClean="0">
                <a:cs typeface="B Mitra" pitchFamily="2" charset="-78"/>
              </a:rPr>
              <a:t> میزان </a:t>
            </a:r>
            <a:r>
              <a:rPr lang="ar-SA" altLang="en-US" sz="1800" dirty="0" smtClean="0">
                <a:cs typeface="B Mitra" pitchFamily="2" charset="-78"/>
              </a:rPr>
              <a:t>مناسب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دارد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و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نیاز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به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مصرف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اضافه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تر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نیست</a:t>
            </a:r>
            <a:endParaRPr lang="en-US" altLang="en-US" sz="1800" dirty="0" smtClean="0">
              <a:cs typeface="B Mitra" pitchFamily="2" charset="-78"/>
            </a:endParaRPr>
          </a:p>
          <a:p>
            <a:pPr algn="r" rtl="1"/>
            <a:endParaRPr lang="ar-SA" altLang="en-US" sz="1800" dirty="0" smtClean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800" b="1" u="sng" dirty="0" smtClean="0">
                <a:cs typeface="B Mitra" pitchFamily="2" charset="-78"/>
              </a:rPr>
              <a:t>روی</a:t>
            </a:r>
            <a:r>
              <a:rPr lang="en-US" altLang="en-US" sz="1800" b="1" u="sng" dirty="0" smtClean="0">
                <a:cs typeface="B Mitra" pitchFamily="2" charset="-78"/>
              </a:rPr>
              <a:t> </a:t>
            </a:r>
            <a:r>
              <a:rPr lang="fa-IR" altLang="en-US" sz="1800" b="1" u="sng" dirty="0" smtClean="0">
                <a:cs typeface="B Mitra" pitchFamily="2" charset="-78"/>
              </a:rPr>
              <a:t>:</a:t>
            </a:r>
            <a:endParaRPr lang="en-US" altLang="en-US" sz="1800" b="1" u="sng" dirty="0">
              <a:cs typeface="B Mitra" pitchFamily="2" charset="-78"/>
            </a:endParaRPr>
          </a:p>
          <a:p>
            <a:pPr algn="r" rtl="1"/>
            <a:r>
              <a:rPr lang="ar-SA" altLang="en-US" sz="1800" dirty="0">
                <a:cs typeface="B Mitra" pitchFamily="2" charset="-78"/>
              </a:rPr>
              <a:t>نیاز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نارس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en-US" altLang="en-US" sz="1800" dirty="0" smtClean="0">
                <a:cs typeface="B Mitra" pitchFamily="2" charset="-78"/>
              </a:rPr>
              <a:t>1-2mg/kg/d  </a:t>
            </a:r>
            <a:r>
              <a:rPr lang="ar-SA" altLang="en-US" sz="1800" dirty="0">
                <a:cs typeface="B Mitra" pitchFamily="2" charset="-78"/>
              </a:rPr>
              <a:t>است</a:t>
            </a:r>
            <a:r>
              <a:rPr lang="en-US" altLang="en-US" sz="1800" dirty="0">
                <a:cs typeface="B Mitra" pitchFamily="2" charset="-78"/>
              </a:rPr>
              <a:t>.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موارد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نارس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غنی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نیاز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نیست</a:t>
            </a:r>
            <a:endParaRPr lang="en-US" altLang="en-US" sz="1800" dirty="0" smtClean="0">
              <a:cs typeface="B Mitra" pitchFamily="2" charset="-78"/>
            </a:endParaRPr>
          </a:p>
          <a:p>
            <a:pPr algn="r" rtl="1"/>
            <a:endParaRPr lang="ar-SA" altLang="en-US" sz="1800" dirty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800" b="1" u="sng" dirty="0" smtClean="0">
                <a:cs typeface="B Mitra" pitchFamily="2" charset="-78"/>
              </a:rPr>
              <a:t>آهن</a:t>
            </a:r>
            <a:r>
              <a:rPr lang="fa-IR" altLang="en-US" sz="1800" b="1" u="sng" dirty="0" smtClean="0">
                <a:cs typeface="B Mitra" pitchFamily="2" charset="-78"/>
              </a:rPr>
              <a:t> : </a:t>
            </a:r>
            <a:endParaRPr lang="ar-SA" altLang="en-US" sz="1800" b="1" u="sng" dirty="0">
              <a:cs typeface="B Mitra" pitchFamily="2" charset="-78"/>
            </a:endParaRPr>
          </a:p>
          <a:p>
            <a:pPr algn="r" rtl="1"/>
            <a:r>
              <a:rPr lang="ar-SA" altLang="en-US" sz="1800" dirty="0">
                <a:cs typeface="B Mitra" pitchFamily="2" charset="-78"/>
              </a:rPr>
              <a:t>زیادی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مصرف،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خطر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افزایش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عفونت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اختلال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رشد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دهد</a:t>
            </a:r>
            <a:r>
              <a:rPr lang="en-US" altLang="en-US" sz="1800" dirty="0">
                <a:cs typeface="B Mitra" pitchFamily="2" charset="-78"/>
              </a:rPr>
              <a:t>.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پس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تحمل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کامل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حدود</a:t>
            </a:r>
            <a:r>
              <a:rPr lang="en-US" altLang="en-US" sz="1800" dirty="0">
                <a:cs typeface="B Mitra" pitchFamily="2" charset="-78"/>
              </a:rPr>
              <a:t> 2-4 </a:t>
            </a:r>
            <a:r>
              <a:rPr lang="ar-SA" altLang="en-US" sz="1800" dirty="0">
                <a:cs typeface="B Mitra" pitchFamily="2" charset="-78"/>
              </a:rPr>
              <a:t>هفتگی</a:t>
            </a:r>
            <a:r>
              <a:rPr lang="en-US" altLang="en-US" sz="1800" dirty="0">
                <a:cs typeface="B Mitra" pitchFamily="2" charset="-78"/>
              </a:rPr>
              <a:t> 2-3 mg/kg/d </a:t>
            </a:r>
            <a:r>
              <a:rPr lang="ar-SA" altLang="en-US" sz="1800" dirty="0" smtClean="0">
                <a:cs typeface="B Mitra" pitchFamily="2" charset="-78"/>
              </a:rPr>
              <a:t>در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نارس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شروع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شود</a:t>
            </a:r>
            <a:r>
              <a:rPr lang="en-US" altLang="en-US" sz="1800" dirty="0">
                <a:cs typeface="B Mitra" pitchFamily="2" charset="-78"/>
              </a:rPr>
              <a:t>.</a:t>
            </a:r>
          </a:p>
          <a:p>
            <a:pPr algn="r" rtl="1"/>
            <a:r>
              <a:rPr lang="fa-IR" altLang="en-US" sz="1800" dirty="0" smtClean="0">
                <a:cs typeface="B Mitra" pitchFamily="2" charset="-78"/>
              </a:rPr>
              <a:t>در نوزاد </a:t>
            </a:r>
            <a:r>
              <a:rPr lang="ar-SA" altLang="en-US" sz="1800" dirty="0" smtClean="0">
                <a:cs typeface="B Mitra" pitchFamily="2" charset="-78"/>
              </a:rPr>
              <a:t>تازه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خون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گرفته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بالا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بودن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فریتین،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موقت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آهن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ندهیم</a:t>
            </a:r>
          </a:p>
          <a:p>
            <a:pPr algn="r" rtl="1"/>
            <a:endParaRPr lang="en-US" altLang="en-US" sz="1800" dirty="0">
              <a:cs typeface="B Mitra" pitchFamily="2" charset="-78"/>
            </a:endParaRPr>
          </a:p>
          <a:p>
            <a:pPr algn="r" rtl="1"/>
            <a:endParaRPr lang="en-US" altLang="en-US" sz="18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415636"/>
            <a:ext cx="11623963" cy="5712115"/>
          </a:xfrm>
        </p:spPr>
        <p:txBody>
          <a:bodyPr/>
          <a:lstStyle/>
          <a:p>
            <a:pPr algn="r" rtl="1">
              <a:buFont typeface="Courier New" pitchFamily="49" charset="0"/>
              <a:buChar char="o"/>
            </a:pPr>
            <a:r>
              <a:rPr lang="ar-SA" altLang="en-US" sz="1600" b="1" u="sng" dirty="0" smtClean="0">
                <a:cs typeface="B Mitra" pitchFamily="2" charset="-78"/>
              </a:rPr>
              <a:t>ویتامین</a:t>
            </a:r>
            <a:r>
              <a:rPr lang="en-US" altLang="en-US" sz="1600" b="1" u="sng" dirty="0" smtClean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د</a:t>
            </a:r>
            <a:r>
              <a:rPr lang="en-US" altLang="en-US" sz="1600" b="1" u="sng" dirty="0">
                <a:cs typeface="B Mitra" pitchFamily="2" charset="-78"/>
              </a:rPr>
              <a:t>: (</a:t>
            </a:r>
            <a:r>
              <a:rPr lang="en-US" altLang="en-US" sz="1600" b="1" u="sng" dirty="0" err="1">
                <a:cs typeface="B Mitra" pitchFamily="2" charset="-78"/>
              </a:rPr>
              <a:t>vit</a:t>
            </a:r>
            <a:r>
              <a:rPr lang="en-US" altLang="en-US" sz="1600" b="1" u="sng" dirty="0">
                <a:cs typeface="B Mitra" pitchFamily="2" charset="-78"/>
              </a:rPr>
              <a:t>. </a:t>
            </a:r>
            <a:r>
              <a:rPr lang="en-US" altLang="en-US" sz="1600" b="1" u="sng" dirty="0" smtClean="0">
                <a:cs typeface="B Mitra" pitchFamily="2" charset="-78"/>
              </a:rPr>
              <a:t>D )  </a:t>
            </a:r>
            <a:endParaRPr lang="en-US" altLang="en-US" sz="1600" b="1" u="sng" dirty="0">
              <a:cs typeface="B Mitra" pitchFamily="2" charset="-78"/>
            </a:endParaRPr>
          </a:p>
          <a:p>
            <a:pPr algn="r" rtl="1"/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نوزاد</a:t>
            </a:r>
            <a:r>
              <a:rPr lang="en-US" altLang="en-US" sz="1600" dirty="0">
                <a:cs typeface="B Mitra" pitchFamily="2" charset="-78"/>
              </a:rPr>
              <a:t> 50- 75 % </a:t>
            </a:r>
            <a:r>
              <a:rPr lang="ar-SA" altLang="en-US" sz="1600" dirty="0">
                <a:cs typeface="B Mitra" pitchFamily="2" charset="-78"/>
              </a:rPr>
              <a:t>سطح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</a:t>
            </a:r>
            <a:r>
              <a:rPr lang="en-US" altLang="en-US" sz="1600" dirty="0" smtClean="0">
                <a:cs typeface="B Mitra" pitchFamily="2" charset="-78"/>
              </a:rPr>
              <a:t>.</a:t>
            </a:r>
            <a:r>
              <a:rPr lang="fa-IR" altLang="en-US" sz="1600" dirty="0" smtClean="0">
                <a:cs typeface="B Mitra" pitchFamily="2" charset="-78"/>
              </a:rPr>
              <a:t> و </a:t>
            </a:r>
            <a:r>
              <a:rPr lang="ar-SA" altLang="en-US" sz="1600" dirty="0" smtClean="0">
                <a:cs typeface="B Mitra" pitchFamily="2" charset="-78"/>
              </a:rPr>
              <a:t>برای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همه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نوزادان</a:t>
            </a:r>
            <a:r>
              <a:rPr lang="en-US" altLang="en-US" sz="1600" dirty="0">
                <a:cs typeface="B Mitra" pitchFamily="2" charset="-78"/>
              </a:rPr>
              <a:t> 400 </a:t>
            </a:r>
            <a:r>
              <a:rPr lang="ar-SA" altLang="en-US" sz="1600" dirty="0">
                <a:cs typeface="B Mitra" pitchFamily="2" charset="-78"/>
              </a:rPr>
              <a:t>واحد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روزانه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توصیه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شود</a:t>
            </a:r>
            <a:r>
              <a:rPr lang="fa-IR" altLang="en-US" sz="1600" dirty="0" smtClean="0">
                <a:cs typeface="B Mitra" pitchFamily="2" charset="-78"/>
              </a:rPr>
              <a:t> و </a:t>
            </a:r>
            <a:r>
              <a:rPr lang="ar-SA" altLang="en-US" sz="1600" dirty="0" smtClean="0">
                <a:cs typeface="B Mitra" pitchFamily="2" charset="-78"/>
              </a:rPr>
              <a:t>با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دریافت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ناکافی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کلسیم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فسفر،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مصرف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دوز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بالای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ویتامین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فایده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مصرف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کمتر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1000 </a:t>
            </a:r>
            <a:r>
              <a:rPr lang="ar-SA" altLang="en-US" sz="1600" dirty="0">
                <a:cs typeface="B Mitra" pitchFamily="2" charset="-78"/>
              </a:rPr>
              <a:t>سی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سی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مصنوعی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ویتامین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fa-IR" altLang="en-US" sz="1600" dirty="0" smtClean="0">
                <a:cs typeface="B Mitra" pitchFamily="2" charset="-78"/>
              </a:rPr>
              <a:t>، </a:t>
            </a:r>
            <a:r>
              <a:rPr lang="ar-SA" altLang="en-US" sz="1600" dirty="0" smtClean="0">
                <a:cs typeface="B Mitra" pitchFamily="2" charset="-78"/>
              </a:rPr>
              <a:t>نیز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نیازمند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دریافت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ویتامین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است</a:t>
            </a:r>
            <a:endParaRPr lang="en-US" altLang="en-US" sz="1600" dirty="0" smtClean="0">
              <a:cs typeface="B Mitra" pitchFamily="2" charset="-78"/>
            </a:endParaRPr>
          </a:p>
          <a:p>
            <a:pPr algn="r" rtl="1"/>
            <a:endParaRPr lang="ar-SA" altLang="en-US" sz="1600" dirty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600" b="1" u="sng" dirty="0">
                <a:cs typeface="B Mitra" pitchFamily="2" charset="-78"/>
              </a:rPr>
              <a:t>ویتامین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fa-IR" altLang="en-US" sz="1600" b="1" u="sng" dirty="0" smtClean="0">
                <a:cs typeface="B Mitra" pitchFamily="2" charset="-78"/>
              </a:rPr>
              <a:t> </a:t>
            </a:r>
            <a:r>
              <a:rPr lang="ar-SA" altLang="en-US" sz="1600" b="1" u="sng" dirty="0" smtClean="0">
                <a:cs typeface="B Mitra" pitchFamily="2" charset="-78"/>
              </a:rPr>
              <a:t>آ</a:t>
            </a:r>
            <a:r>
              <a:rPr lang="fa-IR" altLang="en-US" sz="1600" b="1" u="sng" dirty="0" smtClean="0">
                <a:cs typeface="B Mitra" pitchFamily="2" charset="-78"/>
              </a:rPr>
              <a:t> </a:t>
            </a:r>
            <a:r>
              <a:rPr lang="en-US" altLang="en-US" sz="1600" b="1" u="sng" dirty="0" smtClean="0">
                <a:cs typeface="B Mitra" pitchFamily="2" charset="-78"/>
              </a:rPr>
              <a:t> </a:t>
            </a:r>
            <a:r>
              <a:rPr lang="en-US" altLang="en-US" sz="1600" b="1" u="sng" dirty="0">
                <a:cs typeface="B Mitra" pitchFamily="2" charset="-78"/>
              </a:rPr>
              <a:t>: (</a:t>
            </a:r>
            <a:r>
              <a:rPr lang="en-US" altLang="en-US" sz="1600" b="1" u="sng" dirty="0" err="1">
                <a:cs typeface="B Mitra" pitchFamily="2" charset="-78"/>
              </a:rPr>
              <a:t>vit</a:t>
            </a:r>
            <a:r>
              <a:rPr lang="en-US" altLang="en-US" sz="1600" b="1" u="sng" dirty="0">
                <a:cs typeface="B Mitra" pitchFamily="2" charset="-78"/>
              </a:rPr>
              <a:t>. </a:t>
            </a:r>
            <a:r>
              <a:rPr lang="en-US" altLang="en-US" sz="1600" b="1" u="sng" dirty="0" smtClean="0">
                <a:cs typeface="B Mitra" pitchFamily="2" charset="-78"/>
              </a:rPr>
              <a:t>A ) </a:t>
            </a:r>
            <a:endParaRPr lang="en-US" altLang="en-US" sz="1600" b="1" u="sng" dirty="0">
              <a:cs typeface="B Mitra" pitchFamily="2" charset="-78"/>
            </a:endParaRPr>
          </a:p>
          <a:p>
            <a:pPr algn="r" rtl="1"/>
            <a:r>
              <a:rPr lang="fa-IR" altLang="en-US" sz="1600" dirty="0" smtClean="0">
                <a:cs typeface="B Mitra" pitchFamily="2" charset="-78"/>
              </a:rPr>
              <a:t>باعث </a:t>
            </a:r>
            <a:r>
              <a:rPr lang="ar-SA" altLang="en-US" sz="1600" dirty="0" smtClean="0">
                <a:cs typeface="B Mitra" pitchFamily="2" charset="-78"/>
              </a:rPr>
              <a:t>کاهش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مرگ</a:t>
            </a:r>
            <a:r>
              <a:rPr lang="fa-IR" altLang="en-US" sz="1600" dirty="0" smtClean="0">
                <a:cs typeface="B Mitra" pitchFamily="2" charset="-78"/>
              </a:rPr>
              <a:t> شده  و </a:t>
            </a:r>
            <a:r>
              <a:rPr lang="ar-SA" altLang="en-US" sz="1600" dirty="0" smtClean="0">
                <a:cs typeface="B Mitra" pitchFamily="2" charset="-78"/>
              </a:rPr>
              <a:t>در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نوزاد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بسیار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وزن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بعلت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ضعف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جذب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چربی،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مصرف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خوراکی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ویتامین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آ،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جبران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نیست</a:t>
            </a:r>
            <a:r>
              <a:rPr lang="fa-IR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و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اغلب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تحمل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تغذیه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شروع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شود</a:t>
            </a:r>
            <a:endParaRPr lang="en-US" altLang="en-US" sz="1600" dirty="0" smtClean="0">
              <a:cs typeface="B Mitra" pitchFamily="2" charset="-78"/>
            </a:endParaRPr>
          </a:p>
          <a:p>
            <a:pPr algn="r" rtl="1"/>
            <a:endParaRPr lang="ar-SA" altLang="en-US" sz="1600" dirty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600" b="1" u="sng" dirty="0">
                <a:cs typeface="B Mitra" pitchFamily="2" charset="-78"/>
              </a:rPr>
              <a:t>ویتامین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 smtClean="0">
                <a:cs typeface="B Mitra" pitchFamily="2" charset="-78"/>
              </a:rPr>
              <a:t>ای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en-US" altLang="en-US" sz="1600" b="1" u="sng" dirty="0" smtClean="0">
                <a:cs typeface="B Mitra" pitchFamily="2" charset="-78"/>
              </a:rPr>
              <a:t>: </a:t>
            </a:r>
            <a:r>
              <a:rPr lang="en-US" altLang="en-US" sz="1600" b="1" u="sng" dirty="0">
                <a:cs typeface="B Mitra" pitchFamily="2" charset="-78"/>
              </a:rPr>
              <a:t>(</a:t>
            </a:r>
            <a:r>
              <a:rPr lang="en-US" altLang="en-US" sz="1600" b="1" u="sng" dirty="0" err="1">
                <a:cs typeface="B Mitra" pitchFamily="2" charset="-78"/>
              </a:rPr>
              <a:t>vit</a:t>
            </a:r>
            <a:r>
              <a:rPr lang="en-US" altLang="en-US" sz="1600" b="1" u="sng" dirty="0">
                <a:cs typeface="B Mitra" pitchFamily="2" charset="-78"/>
              </a:rPr>
              <a:t>. </a:t>
            </a:r>
            <a:r>
              <a:rPr lang="en-US" altLang="en-US" sz="1600" b="1" u="sng" dirty="0" smtClean="0">
                <a:cs typeface="B Mitra" pitchFamily="2" charset="-78"/>
              </a:rPr>
              <a:t>E )  </a:t>
            </a:r>
            <a:endParaRPr lang="en-US" altLang="en-US" sz="1600" b="1" u="sng" dirty="0">
              <a:cs typeface="B Mitra" pitchFamily="2" charset="-78"/>
            </a:endParaRPr>
          </a:p>
          <a:p>
            <a:pPr algn="r" rtl="1"/>
            <a:r>
              <a:rPr lang="fa-IR" altLang="en-US" sz="1600" dirty="0" smtClean="0">
                <a:cs typeface="B Mitra" pitchFamily="2" charset="-78"/>
              </a:rPr>
              <a:t>باعث </a:t>
            </a:r>
            <a:r>
              <a:rPr lang="ar-SA" altLang="en-US" sz="1600" dirty="0" smtClean="0">
                <a:cs typeface="B Mitra" pitchFamily="2" charset="-78"/>
              </a:rPr>
              <a:t>کاهش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خونی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همولیتیک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رتینوپاتی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دیسپلازی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برونکوپولمونر</a:t>
            </a:r>
            <a:r>
              <a:rPr lang="fa-IR" altLang="en-US" sz="1600" dirty="0" smtClean="0">
                <a:cs typeface="B Mitra" pitchFamily="2" charset="-78"/>
              </a:rPr>
              <a:t> شده  و </a:t>
            </a:r>
            <a:r>
              <a:rPr lang="ar-SA" altLang="en-US" sz="1600" dirty="0" smtClean="0">
                <a:cs typeface="B Mitra" pitchFamily="2" charset="-78"/>
              </a:rPr>
              <a:t>میزان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ویتامین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نارس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رسیده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است</a:t>
            </a:r>
            <a:r>
              <a:rPr lang="fa-IR" altLang="en-US" sz="1600" dirty="0" smtClean="0">
                <a:cs typeface="B Mitra" pitchFamily="2" charset="-78"/>
              </a:rPr>
              <a:t> و </a:t>
            </a:r>
            <a:r>
              <a:rPr lang="ar-SA" altLang="en-US" sz="1600" dirty="0" smtClean="0">
                <a:cs typeface="B Mitra" pitchFamily="2" charset="-78"/>
              </a:rPr>
              <a:t>مصرف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زیادی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باعث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افزایش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عفونت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شود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نوزاد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رسیده</a:t>
            </a:r>
            <a:r>
              <a:rPr lang="fa-IR" altLang="en-US" sz="1600" dirty="0">
                <a:cs typeface="B Mitra" pitchFamily="2" charset="-78"/>
              </a:rPr>
              <a:t> 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en-US" altLang="en-US" sz="1600" dirty="0">
                <a:cs typeface="B Mitra" pitchFamily="2" charset="-78"/>
              </a:rPr>
              <a:t>3-4 </a:t>
            </a:r>
            <a:r>
              <a:rPr lang="en-US" altLang="en-US" sz="1600" dirty="0" smtClean="0">
                <a:cs typeface="B Mitra" pitchFamily="2" charset="-78"/>
              </a:rPr>
              <a:t>mg/d</a:t>
            </a:r>
            <a:r>
              <a:rPr lang="ar-SA" altLang="en-US" sz="1600" dirty="0" smtClean="0">
                <a:cs typeface="B Mitra" pitchFamily="2" charset="-78"/>
              </a:rPr>
              <a:t>و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نارس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en-US" altLang="en-US" sz="1600" dirty="0" smtClean="0">
                <a:cs typeface="B Mitra" pitchFamily="2" charset="-78"/>
              </a:rPr>
              <a:t>2-11</a:t>
            </a:r>
            <a:r>
              <a:rPr lang="en-US" altLang="en-US" sz="1600" dirty="0">
                <a:cs typeface="B Mitra" pitchFamily="2" charset="-78"/>
              </a:rPr>
              <a:t> mg/d</a:t>
            </a:r>
            <a:r>
              <a:rPr lang="en-US" altLang="en-US" sz="1600" dirty="0" smtClean="0">
                <a:cs typeface="B Mitra" pitchFamily="2" charset="-78"/>
              </a:rPr>
              <a:t>  </a:t>
            </a:r>
            <a:r>
              <a:rPr lang="ar-SA" altLang="en-US" sz="1600" dirty="0">
                <a:cs typeface="B Mitra" pitchFamily="2" charset="-78"/>
              </a:rPr>
              <a:t>است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تامین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دهیم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تحمل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تغذیه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روز</a:t>
            </a:r>
            <a:r>
              <a:rPr lang="en-US" altLang="en-US" sz="1600" dirty="0">
                <a:cs typeface="B Mitra" pitchFamily="2" charset="-78"/>
              </a:rPr>
              <a:t> 1 </a:t>
            </a:r>
            <a:r>
              <a:rPr lang="ar-SA" altLang="en-US" sz="1600" dirty="0">
                <a:cs typeface="B Mitra" pitchFamily="2" charset="-78"/>
              </a:rPr>
              <a:t>سی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سی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دهیم</a:t>
            </a:r>
            <a:endParaRPr lang="en-US" altLang="en-US" sz="1600" dirty="0" smtClean="0">
              <a:cs typeface="B Mitra" pitchFamily="2" charset="-78"/>
            </a:endParaRPr>
          </a:p>
          <a:p>
            <a:pPr algn="r" rtl="1"/>
            <a:endParaRPr lang="ar-SA" altLang="en-US" sz="1600" dirty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600" b="1" u="sng" dirty="0">
                <a:cs typeface="B Mitra" pitchFamily="2" charset="-78"/>
              </a:rPr>
              <a:t>ویتامین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کا</a:t>
            </a:r>
            <a:r>
              <a:rPr lang="en-US" altLang="en-US" sz="1600" b="1" u="sng" dirty="0">
                <a:cs typeface="B Mitra" pitchFamily="2" charset="-78"/>
              </a:rPr>
              <a:t>: (</a:t>
            </a:r>
            <a:r>
              <a:rPr lang="en-US" altLang="en-US" sz="1600" b="1" u="sng" dirty="0" err="1">
                <a:cs typeface="B Mitra" pitchFamily="2" charset="-78"/>
              </a:rPr>
              <a:t>vit</a:t>
            </a:r>
            <a:r>
              <a:rPr lang="en-US" altLang="en-US" sz="1600" b="1" u="sng" dirty="0">
                <a:cs typeface="B Mitra" pitchFamily="2" charset="-78"/>
              </a:rPr>
              <a:t>. </a:t>
            </a:r>
            <a:r>
              <a:rPr lang="en-US" altLang="en-US" sz="1600" b="1" u="sng" dirty="0" smtClean="0">
                <a:cs typeface="B Mitra" pitchFamily="2" charset="-78"/>
              </a:rPr>
              <a:t>K )  </a:t>
            </a:r>
            <a:endParaRPr lang="en-US" altLang="en-US" sz="1600" b="1" u="sng" dirty="0">
              <a:cs typeface="B Mitra" pitchFamily="2" charset="-78"/>
            </a:endParaRPr>
          </a:p>
          <a:p>
            <a:pPr algn="r" rtl="1"/>
            <a:r>
              <a:rPr lang="ar-SA" altLang="en-US" sz="1600" dirty="0" smtClean="0">
                <a:cs typeface="B Mitra" pitchFamily="2" charset="-78"/>
              </a:rPr>
              <a:t>برای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جلوگیری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خونریزی</a:t>
            </a:r>
            <a:r>
              <a:rPr lang="fa-IR" altLang="en-US" sz="1600" dirty="0" smtClean="0">
                <a:cs typeface="B Mitra" pitchFamily="2" charset="-78"/>
              </a:rPr>
              <a:t> است و  </a:t>
            </a:r>
            <a:r>
              <a:rPr lang="ar-SA" altLang="en-US" sz="1600" dirty="0" smtClean="0">
                <a:cs typeface="B Mitra" pitchFamily="2" charset="-78"/>
              </a:rPr>
              <a:t>دستور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العمل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کشوری</a:t>
            </a:r>
            <a:r>
              <a:rPr lang="en-US" altLang="en-US" sz="1600" dirty="0">
                <a:cs typeface="B Mitra" pitchFamily="2" charset="-78"/>
              </a:rPr>
              <a:t>: </a:t>
            </a:r>
            <a:r>
              <a:rPr lang="ar-SA" altLang="en-US" sz="1600" dirty="0">
                <a:cs typeface="B Mitra" pitchFamily="2" charset="-78"/>
              </a:rPr>
              <a:t>پس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ساعت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اول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تولد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.  k1 </a:t>
            </a:r>
            <a:r>
              <a:rPr lang="ar-SA" altLang="en-US" sz="1600" u="sng" dirty="0">
                <a:cs typeface="B Mitra" pitchFamily="2" charset="-78"/>
              </a:rPr>
              <a:t>برای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u="sng" dirty="0">
                <a:cs typeface="B Mitra" pitchFamily="2" charset="-78"/>
              </a:rPr>
              <a:t>کمتر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u="sng" dirty="0">
                <a:cs typeface="B Mitra" pitchFamily="2" charset="-78"/>
              </a:rPr>
              <a:t>از</a:t>
            </a:r>
            <a:r>
              <a:rPr lang="en-US" altLang="en-US" sz="1600" u="sng" dirty="0">
                <a:cs typeface="B Mitra" pitchFamily="2" charset="-78"/>
              </a:rPr>
              <a:t> 1500 </a:t>
            </a:r>
            <a:r>
              <a:rPr lang="ar-SA" altLang="en-US" sz="1600" u="sng" dirty="0">
                <a:cs typeface="B Mitra" pitchFamily="2" charset="-78"/>
              </a:rPr>
              <a:t>گرم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u="sng" dirty="0">
                <a:cs typeface="B Mitra" pitchFamily="2" charset="-78"/>
              </a:rPr>
              <a:t>،</a:t>
            </a:r>
            <a:r>
              <a:rPr lang="en-US" altLang="en-US" sz="1600" u="sng" dirty="0">
                <a:cs typeface="B Mitra" pitchFamily="2" charset="-78"/>
              </a:rPr>
              <a:t> 0.5 </a:t>
            </a:r>
            <a:r>
              <a:rPr lang="ar-SA" altLang="en-US" sz="1600" u="sng" dirty="0">
                <a:cs typeface="B Mitra" pitchFamily="2" charset="-78"/>
              </a:rPr>
              <a:t>میلی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u="sng" dirty="0">
                <a:cs typeface="B Mitra" pitchFamily="2" charset="-78"/>
              </a:rPr>
              <a:t>گرم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بقیه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را</a:t>
            </a:r>
            <a:r>
              <a:rPr lang="en-US" altLang="en-US" sz="1600" dirty="0">
                <a:cs typeface="B Mitra" pitchFamily="2" charset="-78"/>
              </a:rPr>
              <a:t> 1 </a:t>
            </a:r>
            <a:r>
              <a:rPr lang="ar-SA" altLang="en-US" sz="1600" dirty="0">
                <a:cs typeface="B Mitra" pitchFamily="2" charset="-78"/>
              </a:rPr>
              <a:t>میلیگرم،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یک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نوبت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عضلانی</a:t>
            </a:r>
            <a:endParaRPr lang="en-US" altLang="en-US" sz="1600" dirty="0" smtClean="0">
              <a:cs typeface="B Mitra" pitchFamily="2" charset="-78"/>
            </a:endParaRPr>
          </a:p>
          <a:p>
            <a:pPr algn="r" rtl="1"/>
            <a:endParaRPr lang="ar-SA" altLang="en-US" sz="1600" dirty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600" b="1" u="sng" dirty="0">
                <a:cs typeface="B Mitra" pitchFamily="2" charset="-78"/>
              </a:rPr>
              <a:t>ویتامین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 smtClean="0">
                <a:cs typeface="B Mitra" pitchFamily="2" charset="-78"/>
              </a:rPr>
              <a:t>سی</a:t>
            </a:r>
            <a:r>
              <a:rPr lang="fa-IR" altLang="en-US" sz="1600" b="1" u="sng" dirty="0" smtClean="0">
                <a:cs typeface="B Mitra" pitchFamily="2" charset="-78"/>
              </a:rPr>
              <a:t>  </a:t>
            </a:r>
            <a:r>
              <a:rPr lang="en-US" altLang="en-US" sz="1600" b="1" u="sng" dirty="0" smtClean="0">
                <a:cs typeface="B Mitra" pitchFamily="2" charset="-78"/>
              </a:rPr>
              <a:t>  : (</a:t>
            </a:r>
            <a:r>
              <a:rPr lang="en-US" altLang="en-US" sz="1600" b="1" u="sng" dirty="0" err="1" smtClean="0">
                <a:cs typeface="B Mitra" pitchFamily="2" charset="-78"/>
              </a:rPr>
              <a:t>vit</a:t>
            </a:r>
            <a:r>
              <a:rPr lang="en-US" altLang="en-US" sz="1600" b="1" u="sng" dirty="0" smtClean="0">
                <a:cs typeface="B Mitra" pitchFamily="2" charset="-78"/>
              </a:rPr>
              <a:t>. C )</a:t>
            </a:r>
            <a:r>
              <a:rPr lang="fa-IR" altLang="en-US" sz="1600" b="1" u="sng" dirty="0" smtClean="0">
                <a:cs typeface="B Mitra" pitchFamily="2" charset="-78"/>
              </a:rPr>
              <a:t> </a:t>
            </a:r>
          </a:p>
          <a:p>
            <a:pPr algn="r" rtl="1"/>
            <a:r>
              <a:rPr lang="ar-SA" altLang="en-US" sz="1600" dirty="0" smtClean="0">
                <a:cs typeface="B Mitra" pitchFamily="2" charset="-78"/>
              </a:rPr>
              <a:t>در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مصنوعی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کافیست</a:t>
            </a:r>
            <a:r>
              <a:rPr lang="en-US" altLang="en-US" sz="1600" dirty="0">
                <a:cs typeface="B Mitra" pitchFamily="2" charset="-78"/>
              </a:rPr>
              <a:t>.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تغذیه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وریدی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محلول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تزریقی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ویتامین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کافیست</a:t>
            </a:r>
            <a:r>
              <a:rPr lang="fa-IR" altLang="en-US" sz="1600" dirty="0" smtClean="0">
                <a:cs typeface="B Mitra" pitchFamily="2" charset="-78"/>
              </a:rPr>
              <a:t> و </a:t>
            </a:r>
            <a:r>
              <a:rPr lang="ar-SA" altLang="en-US" sz="1600" dirty="0" smtClean="0">
                <a:cs typeface="B Mitra" pitchFamily="2" charset="-78"/>
              </a:rPr>
              <a:t>نیاز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روزانه</a:t>
            </a:r>
            <a:r>
              <a:rPr lang="en-US" altLang="en-US" sz="1600" dirty="0">
                <a:cs typeface="B Mitra" pitchFamily="2" charset="-78"/>
              </a:rPr>
              <a:t>  </a:t>
            </a:r>
            <a:r>
              <a:rPr lang="en-US" altLang="en-US" sz="1600" dirty="0" smtClean="0">
                <a:cs typeface="B Mitra" pitchFamily="2" charset="-78"/>
              </a:rPr>
              <a:t>11-46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en-US" altLang="en-US" sz="1600" dirty="0" smtClean="0">
                <a:cs typeface="B Mitra" pitchFamily="2" charset="-78"/>
              </a:rPr>
              <a:t>mg/kg/d </a:t>
            </a:r>
          </a:p>
          <a:p>
            <a:pPr algn="r" rtl="1"/>
            <a:endParaRPr lang="en-US" altLang="en-US" sz="1600" dirty="0" smtClean="0">
              <a:cs typeface="B Mitra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SA" altLang="en-US" sz="1600" b="1" u="sng" dirty="0" smtClean="0">
                <a:cs typeface="B Mitra" pitchFamily="2" charset="-78"/>
              </a:rPr>
              <a:t>اسید</a:t>
            </a:r>
            <a:r>
              <a:rPr lang="en-US" altLang="en-US" sz="1600" b="1" u="sng" dirty="0" smtClean="0">
                <a:cs typeface="B Mitra" pitchFamily="2" charset="-78"/>
              </a:rPr>
              <a:t> </a:t>
            </a:r>
            <a:r>
              <a:rPr lang="ar-SA" altLang="en-US" sz="1600" b="1" u="sng" dirty="0" smtClean="0">
                <a:cs typeface="B Mitra" pitchFamily="2" charset="-78"/>
              </a:rPr>
              <a:t>فولیک</a:t>
            </a:r>
            <a:r>
              <a:rPr lang="en-US" altLang="en-US" sz="1600" b="1" u="sng" dirty="0" smtClean="0">
                <a:cs typeface="B Mitra" pitchFamily="2" charset="-78"/>
              </a:rPr>
              <a:t> </a:t>
            </a:r>
            <a:r>
              <a:rPr lang="fa-IR" altLang="en-US" sz="1600" b="1" u="sng" dirty="0" smtClean="0">
                <a:cs typeface="B Mitra" pitchFamily="2" charset="-78"/>
              </a:rPr>
              <a:t> (</a:t>
            </a:r>
            <a:r>
              <a:rPr lang="en-US" altLang="en-US" sz="1600" b="1" u="sng" dirty="0" smtClean="0">
                <a:cs typeface="B Mitra" pitchFamily="2" charset="-78"/>
              </a:rPr>
              <a:t>folic acid</a:t>
            </a:r>
            <a:r>
              <a:rPr lang="fa-IR" altLang="en-US" sz="1600" b="1" u="sng" dirty="0" smtClean="0">
                <a:cs typeface="B Mitra" pitchFamily="2" charset="-78"/>
              </a:rPr>
              <a:t>)</a:t>
            </a:r>
            <a:r>
              <a:rPr lang="en-US" altLang="en-US" sz="1600" b="1" u="sng" dirty="0" smtClean="0">
                <a:cs typeface="B Mitra" pitchFamily="2" charset="-78"/>
              </a:rPr>
              <a:t> : </a:t>
            </a:r>
            <a:endParaRPr lang="ar-SA" altLang="en-US" sz="1600" b="1" u="sng" dirty="0">
              <a:cs typeface="B Mitra" pitchFamily="2" charset="-78"/>
            </a:endParaRPr>
          </a:p>
          <a:p>
            <a:pPr algn="r" rtl="1"/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مصنوعی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کافیست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شود</a:t>
            </a:r>
            <a:r>
              <a:rPr lang="en-US" altLang="en-US" sz="1600" dirty="0">
                <a:cs typeface="B Mitra" pitchFamily="2" charset="-78"/>
              </a:rPr>
              <a:t>.</a:t>
            </a:r>
          </a:p>
          <a:p>
            <a:endParaRPr lang="en-US" sz="16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23" y="45605"/>
            <a:ext cx="9083193" cy="68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5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1174750"/>
            <a:ext cx="11720946" cy="4953000"/>
          </a:xfrm>
        </p:spPr>
        <p:txBody>
          <a:bodyPr/>
          <a:lstStyle/>
          <a:p>
            <a:pPr lvl="0" algn="r" rtl="1"/>
            <a:r>
              <a:rPr lang="ar-SA" altLang="en-US" sz="2000" dirty="0" smtClean="0">
                <a:cs typeface="B Mitra" pitchFamily="2" charset="-78"/>
              </a:rPr>
              <a:t>حرکات</a:t>
            </a:r>
            <a:r>
              <a:rPr lang="en-US" altLang="en-US" sz="2000" dirty="0" smtClean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دودی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ساختارمند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روده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از</a:t>
            </a:r>
            <a:r>
              <a:rPr lang="en-US" altLang="en-US" sz="2000" dirty="0">
                <a:cs typeface="B Mitra" pitchFamily="2" charset="-78"/>
              </a:rPr>
              <a:t> 29 </a:t>
            </a:r>
            <a:r>
              <a:rPr lang="ar-SA" altLang="en-US" sz="2000" dirty="0">
                <a:cs typeface="B Mitra" pitchFamily="2" charset="-78"/>
              </a:rPr>
              <a:t>هفته</a:t>
            </a:r>
            <a:r>
              <a:rPr lang="en-US" altLang="en-US" sz="2000" dirty="0">
                <a:cs typeface="B Mitra" pitchFamily="2" charset="-78"/>
              </a:rPr>
              <a:t> 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هماهنگی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بین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مکیدن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بلع</a:t>
            </a:r>
            <a:r>
              <a:rPr lang="en-US" altLang="en-US" sz="2000" dirty="0">
                <a:cs typeface="B Mitra" pitchFamily="2" charset="-78"/>
              </a:rPr>
              <a:t>  32 -34 </a:t>
            </a:r>
            <a:r>
              <a:rPr lang="ar-SA" altLang="en-US" sz="2000" dirty="0">
                <a:cs typeface="B Mitra" pitchFamily="2" charset="-78"/>
              </a:rPr>
              <a:t>هفته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است</a:t>
            </a:r>
            <a:r>
              <a:rPr lang="en-US" altLang="en-US" sz="2000" dirty="0">
                <a:cs typeface="B Mitra" pitchFamily="2" charset="-78"/>
              </a:rPr>
              <a:t>.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تماس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پوست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با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پوست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منظم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شدن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تنفس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نوزاد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پایداری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دمای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بدن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کاهش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مصرف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انرژی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آرامش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نوزاد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موثر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است</a:t>
            </a:r>
            <a:r>
              <a:rPr lang="en-US" altLang="en-US" sz="2000" dirty="0">
                <a:cs typeface="B Mitra" pitchFamily="2" charset="-78"/>
              </a:rPr>
              <a:t>.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هدف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از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نوزادان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نارس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رساندن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میزان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کافی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مواد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غذایی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برای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رشد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تکامل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بهترین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وضعیت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با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حداقل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آسیب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دستگاه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گوارش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است</a:t>
            </a:r>
            <a:r>
              <a:rPr lang="en-US" altLang="en-US" sz="2000" dirty="0">
                <a:cs typeface="B Mitra" pitchFamily="2" charset="-78"/>
              </a:rPr>
              <a:t>.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مناسب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خوراکی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سلامت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مناسبتر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نوزاد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نارس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پس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از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ترخیص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انجامد</a:t>
            </a:r>
            <a:r>
              <a:rPr lang="en-US" altLang="en-US" sz="2000" dirty="0">
                <a:cs typeface="B Mitra" pitchFamily="2" charset="-78"/>
              </a:rPr>
              <a:t>.</a:t>
            </a:r>
          </a:p>
          <a:p>
            <a:pPr lvl="0" algn="r" rtl="1"/>
            <a:endParaRPr lang="en-US" altLang="en-US" sz="2000" dirty="0">
              <a:cs typeface="B Mitra" pitchFamily="2" charset="-78"/>
            </a:endParaRPr>
          </a:p>
          <a:p>
            <a:pPr lvl="0" algn="r" rtl="1">
              <a:buFont typeface="Wingdings" pitchFamily="2" charset="2"/>
              <a:buChar char="q"/>
            </a:pPr>
            <a:r>
              <a:rPr lang="ar-SA" altLang="en-US" sz="2000" u="sng" dirty="0">
                <a:cs typeface="B Mitra" pitchFamily="2" charset="-78"/>
              </a:rPr>
              <a:t>از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علل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تاخیر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در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شروع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یا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تکمیل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تغذیه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نوزاد</a:t>
            </a:r>
            <a:r>
              <a:rPr lang="en-US" altLang="en-US" sz="2000" u="sng" dirty="0">
                <a:cs typeface="B Mitra" pitchFamily="2" charset="-78"/>
              </a:rPr>
              <a:t> </a:t>
            </a:r>
            <a:r>
              <a:rPr lang="ar-SA" altLang="en-US" sz="2000" u="sng" dirty="0">
                <a:cs typeface="B Mitra" pitchFamily="2" charset="-78"/>
              </a:rPr>
              <a:t>نارس</a:t>
            </a:r>
            <a:r>
              <a:rPr lang="en-US" altLang="en-US" sz="2000" u="sng" dirty="0">
                <a:cs typeface="B Mitra" pitchFamily="2" charset="-78"/>
              </a:rPr>
              <a:t>: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عدم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پایداری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وضعیت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بالینی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نارسی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شدید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ترس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از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عوارضی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مانند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انتروکولیت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یا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آپنه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یا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آسپیراسیون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 smtClean="0">
                <a:cs typeface="B Mitra" pitchFamily="2" charset="-78"/>
              </a:rPr>
              <a:t>و</a:t>
            </a:r>
            <a:r>
              <a:rPr lang="fa-IR" altLang="en-US" sz="2000" dirty="0" smtClean="0">
                <a:cs typeface="B Mitra" pitchFamily="2" charset="-78"/>
              </a:rPr>
              <a:t> </a:t>
            </a:r>
            <a:r>
              <a:rPr lang="en-US" altLang="en-US" sz="2000" dirty="0" smtClean="0">
                <a:cs typeface="B Mitra" pitchFamily="2" charset="-78"/>
              </a:rPr>
              <a:t> </a:t>
            </a:r>
            <a:r>
              <a:rPr lang="en-US" altLang="en-US" sz="2000" dirty="0">
                <a:cs typeface="B Mitra" pitchFamily="2" charset="-78"/>
              </a:rPr>
              <a:t>...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آنومالی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های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شدید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یا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مانع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از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</a:p>
          <a:p>
            <a:pPr lvl="0" algn="r" rtl="1"/>
            <a:r>
              <a:rPr lang="ar-SA" altLang="en-US" sz="2000" dirty="0">
                <a:cs typeface="B Mitra" pitchFamily="2" charset="-78"/>
              </a:rPr>
              <a:t>اختلالات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متابولیک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بیوشیمی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 smtClean="0">
                <a:cs typeface="B Mitra" pitchFamily="2" charset="-78"/>
              </a:rPr>
              <a:t>و</a:t>
            </a:r>
            <a:r>
              <a:rPr lang="fa-IR" altLang="en-US" sz="2000" dirty="0" smtClean="0">
                <a:cs typeface="B Mitra" pitchFamily="2" charset="-78"/>
              </a:rPr>
              <a:t> </a:t>
            </a:r>
            <a:r>
              <a:rPr lang="en-US" altLang="en-US" sz="2000" dirty="0" smtClean="0">
                <a:cs typeface="B Mitra" pitchFamily="2" charset="-78"/>
              </a:rPr>
              <a:t> </a:t>
            </a:r>
            <a:r>
              <a:rPr lang="en-US" altLang="en-US" sz="2000" dirty="0">
                <a:cs typeface="B Mitra" pitchFamily="2" charset="-78"/>
              </a:rPr>
              <a:t>...</a:t>
            </a:r>
          </a:p>
          <a:p>
            <a:pPr lvl="0" algn="r" rtl="1"/>
            <a:endParaRPr lang="en-US" altLang="en-US" sz="2000" dirty="0">
              <a:cs typeface="B Mitra" pitchFamily="2" charset="-78"/>
            </a:endParaRPr>
          </a:p>
          <a:p>
            <a:pPr lvl="0" algn="r" rtl="1">
              <a:buFont typeface="Wingdings" pitchFamily="2" charset="2"/>
              <a:buChar char="q"/>
            </a:pPr>
            <a:r>
              <a:rPr lang="ar-SA" altLang="en-US" sz="2000" dirty="0">
                <a:cs typeface="B Mitra" pitchFamily="2" charset="-78"/>
              </a:rPr>
              <a:t>مهمترین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دلیل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بستری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طولانی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مدت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نوزاد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نارس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مشکلات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است</a:t>
            </a:r>
            <a:r>
              <a:rPr lang="en-US" altLang="en-US" sz="2000" dirty="0"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174750"/>
            <a:ext cx="11804071" cy="4953000"/>
          </a:xfrm>
        </p:spPr>
        <p:txBody>
          <a:bodyPr/>
          <a:lstStyle/>
          <a:p>
            <a:pPr lvl="1" algn="r" rtl="1"/>
            <a:r>
              <a:rPr lang="ar-SA" altLang="en-US" sz="2000" dirty="0">
                <a:cs typeface="B Mitra" pitchFamily="2" charset="-78"/>
              </a:rPr>
              <a:t>بهترین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شیر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برای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نوزاد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نارس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شیر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مادر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خودش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است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نیازهای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ایمنی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تکاملی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را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تامین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کند</a:t>
            </a:r>
            <a:r>
              <a:rPr lang="en-US" altLang="en-US" sz="2000" dirty="0">
                <a:cs typeface="B Mitra" pitchFamily="2" charset="-78"/>
              </a:rPr>
              <a:t>.</a:t>
            </a:r>
          </a:p>
          <a:p>
            <a:pPr lvl="1" algn="r" rtl="1"/>
            <a:r>
              <a:rPr lang="ar-SA" altLang="en-US" sz="2000" dirty="0">
                <a:cs typeface="B Mitra" pitchFamily="2" charset="-78"/>
              </a:rPr>
              <a:t>برای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تامین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نیازهای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نوزادی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تحمل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خوراکی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ندارد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شروع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هرچه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سریعتر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وریدی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اهمیت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دارد</a:t>
            </a:r>
          </a:p>
          <a:p>
            <a:pPr lvl="1" algn="r" rtl="1"/>
            <a:r>
              <a:rPr lang="ar-SA" altLang="en-US" sz="1800" b="1" dirty="0">
                <a:cs typeface="B Mitra" pitchFamily="2" charset="-78"/>
              </a:rPr>
              <a:t>جهت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برقراری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تغذیه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نوزاد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نارس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با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شیر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مادر،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آموزش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دوشیدن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شیر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از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همان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روز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اول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و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بخصوص</a:t>
            </a:r>
            <a:r>
              <a:rPr lang="en-US" altLang="en-US" sz="1800" b="1" dirty="0">
                <a:cs typeface="B Mitra" pitchFamily="2" charset="-78"/>
              </a:rPr>
              <a:t> 4 </a:t>
            </a:r>
            <a:r>
              <a:rPr lang="ar-SA" altLang="en-US" sz="1800" b="1" dirty="0">
                <a:cs typeface="B Mitra" pitchFamily="2" charset="-78"/>
              </a:rPr>
              <a:t>ساعت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اول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پس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از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تولد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اهمیت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ویژه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دارد</a:t>
            </a:r>
            <a:r>
              <a:rPr lang="en-US" altLang="en-US" sz="1800" b="1" dirty="0" smtClean="0">
                <a:cs typeface="B Mitra" pitchFamily="2" charset="-78"/>
              </a:rPr>
              <a:t>.</a:t>
            </a:r>
            <a:endParaRPr lang="en-US" altLang="en-US" sz="1800" b="1" dirty="0">
              <a:cs typeface="B Mitra" pitchFamily="2" charset="-78"/>
            </a:endParaRPr>
          </a:p>
          <a:p>
            <a:pPr lvl="1" algn="r" rtl="1"/>
            <a:r>
              <a:rPr lang="ar-SA" altLang="en-US" sz="2000" dirty="0">
                <a:cs typeface="B Mitra" pitchFamily="2" charset="-78"/>
              </a:rPr>
              <a:t>شیر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مادر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کاهش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سپسیس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دیررس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انتروکولیت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بستری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مجدد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بعلت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عفونت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کاهد</a:t>
            </a:r>
            <a:r>
              <a:rPr lang="en-US" altLang="en-US" sz="2000" dirty="0">
                <a:cs typeface="B Mitra" pitchFamily="2" charset="-78"/>
              </a:rPr>
              <a:t>.</a:t>
            </a:r>
          </a:p>
          <a:p>
            <a:pPr lvl="1" algn="r" rtl="1"/>
            <a:endParaRPr lang="en-US" altLang="en-US" sz="2000" dirty="0" smtClean="0">
              <a:cs typeface="B Mitra" pitchFamily="2" charset="-78"/>
            </a:endParaRPr>
          </a:p>
          <a:p>
            <a:pPr marL="457200" lvl="1" indent="0" algn="r" rtl="1">
              <a:buNone/>
            </a:pPr>
            <a:endParaRPr lang="en-US" altLang="en-US" sz="2000" dirty="0" smtClean="0">
              <a:cs typeface="B Mitra" pitchFamily="2" charset="-78"/>
            </a:endParaRPr>
          </a:p>
          <a:p>
            <a:pPr lvl="1" algn="r" rtl="1">
              <a:buFont typeface="Wingdings" pitchFamily="2" charset="2"/>
              <a:buChar char="v"/>
            </a:pPr>
            <a:r>
              <a:rPr lang="ar-SA" altLang="en-US" sz="2000" b="1" u="sng" dirty="0" smtClean="0">
                <a:cs typeface="B Mitra" pitchFamily="2" charset="-78"/>
              </a:rPr>
              <a:t>شیر</a:t>
            </a:r>
            <a:r>
              <a:rPr lang="en-US" altLang="en-US" sz="2000" b="1" u="sng" dirty="0" smtClean="0">
                <a:cs typeface="B Mitra" pitchFamily="2" charset="-78"/>
              </a:rPr>
              <a:t> </a:t>
            </a:r>
            <a:r>
              <a:rPr lang="ar-SA" altLang="en-US" sz="2000" b="1" u="sng" dirty="0">
                <a:cs typeface="B Mitra" pitchFamily="2" charset="-78"/>
              </a:rPr>
              <a:t>مادر</a:t>
            </a:r>
            <a:r>
              <a:rPr lang="en-US" altLang="en-US" sz="2000" b="1" u="sng" dirty="0">
                <a:cs typeface="B Mitra" pitchFamily="2" charset="-78"/>
              </a:rPr>
              <a:t> </a:t>
            </a:r>
            <a:r>
              <a:rPr lang="ar-SA" altLang="en-US" sz="2000" b="1" u="sng" dirty="0">
                <a:cs typeface="B Mitra" pitchFamily="2" charset="-78"/>
              </a:rPr>
              <a:t>منجر</a:t>
            </a:r>
            <a:r>
              <a:rPr lang="en-US" altLang="en-US" sz="2000" b="1" u="sng" dirty="0">
                <a:cs typeface="B Mitra" pitchFamily="2" charset="-78"/>
              </a:rPr>
              <a:t>  </a:t>
            </a:r>
            <a:r>
              <a:rPr lang="ar-SA" altLang="en-US" sz="2000" b="1" u="sng" dirty="0">
                <a:cs typeface="B Mitra" pitchFamily="2" charset="-78"/>
              </a:rPr>
              <a:t>می</a:t>
            </a:r>
            <a:r>
              <a:rPr lang="en-US" altLang="en-US" sz="2000" b="1" u="sng" dirty="0">
                <a:cs typeface="B Mitra" pitchFamily="2" charset="-78"/>
              </a:rPr>
              <a:t> </a:t>
            </a:r>
            <a:r>
              <a:rPr lang="ar-SA" altLang="en-US" sz="2000" b="1" u="sng" dirty="0">
                <a:cs typeface="B Mitra" pitchFamily="2" charset="-78"/>
              </a:rPr>
              <a:t>شود</a:t>
            </a:r>
            <a:r>
              <a:rPr lang="en-US" altLang="en-US" sz="2000" b="1" u="sng" dirty="0">
                <a:cs typeface="B Mitra" pitchFamily="2" charset="-78"/>
              </a:rPr>
              <a:t> </a:t>
            </a:r>
            <a:r>
              <a:rPr lang="ar-SA" altLang="en-US" sz="2000" b="1" u="sng" dirty="0">
                <a:cs typeface="B Mitra" pitchFamily="2" charset="-78"/>
              </a:rPr>
              <a:t>به</a:t>
            </a:r>
            <a:r>
              <a:rPr lang="en-US" altLang="en-US" sz="2000" b="1" u="sng" dirty="0">
                <a:cs typeface="B Mitra" pitchFamily="2" charset="-78"/>
              </a:rPr>
              <a:t>:</a:t>
            </a:r>
          </a:p>
          <a:p>
            <a:pPr lvl="1" algn="r" rtl="1"/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کاهش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رتینوپاتی</a:t>
            </a:r>
            <a:r>
              <a:rPr lang="en-US" altLang="en-US" sz="2000" dirty="0">
                <a:cs typeface="B Mitra" pitchFamily="2" charset="-78"/>
              </a:rPr>
              <a:t> 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مدت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بستری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مدت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وریدی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دیابت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فشار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خون</a:t>
            </a:r>
            <a:r>
              <a:rPr lang="en-US" altLang="en-US" sz="2000" dirty="0">
                <a:cs typeface="B Mitra" pitchFamily="2" charset="-78"/>
              </a:rPr>
              <a:t> </a:t>
            </a:r>
          </a:p>
          <a:p>
            <a:pPr lvl="1" algn="r" rtl="1"/>
            <a:r>
              <a:rPr lang="ar-SA" altLang="en-US" sz="2000" dirty="0">
                <a:cs typeface="B Mitra" pitchFamily="2" charset="-78"/>
              </a:rPr>
              <a:t>افزایش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تحمل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تغذیه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 </a:t>
            </a:r>
            <a:r>
              <a:rPr lang="ar-SA" altLang="en-US" sz="2000" dirty="0">
                <a:cs typeface="B Mitra" pitchFamily="2" charset="-78"/>
              </a:rPr>
              <a:t>بهبود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روابط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عاطفی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تکامل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عصبی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قد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وزن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متناسب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ایمنی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عملکرد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تنفس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>
                <a:cs typeface="B Mitra" pitchFamily="2" charset="-78"/>
              </a:rPr>
              <a:t>و</a:t>
            </a:r>
            <a:r>
              <a:rPr lang="en-US" altLang="en-US" sz="2000" dirty="0">
                <a:cs typeface="B Mitra" pitchFamily="2" charset="-78"/>
              </a:rPr>
              <a:t> </a:t>
            </a:r>
            <a:r>
              <a:rPr lang="ar-SA" altLang="en-US" sz="2000" dirty="0" smtClean="0">
                <a:cs typeface="B Mitra" pitchFamily="2" charset="-78"/>
              </a:rPr>
              <a:t>گوارش</a:t>
            </a:r>
            <a:endParaRPr lang="fa-IR" altLang="en-US" sz="2000" dirty="0" smtClean="0">
              <a:cs typeface="B Mitra" pitchFamily="2" charset="-78"/>
            </a:endParaRPr>
          </a:p>
          <a:p>
            <a:pPr lvl="1" algn="r" rtl="1"/>
            <a:endParaRPr lang="fa-IR" altLang="en-US" sz="2000" dirty="0">
              <a:cs typeface="B Mitra" pitchFamily="2" charset="-78"/>
            </a:endParaRPr>
          </a:p>
          <a:p>
            <a:pPr marL="457200" lvl="1" indent="0" algn="r" rtl="1">
              <a:buNone/>
            </a:pPr>
            <a:endParaRPr lang="en-US" altLang="en-US" sz="2000" dirty="0">
              <a:cs typeface="B Mitra" pitchFamily="2" charset="-78"/>
            </a:endParaRPr>
          </a:p>
          <a:p>
            <a:pPr lvl="1" algn="r" rtl="1">
              <a:buFont typeface="Wingdings" pitchFamily="2" charset="2"/>
              <a:buChar char="v"/>
            </a:pPr>
            <a:r>
              <a:rPr lang="ar-SA" altLang="en-US" sz="2000" b="1" dirty="0">
                <a:cs typeface="B Mitra" pitchFamily="2" charset="-78"/>
              </a:rPr>
              <a:t>برای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تامین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نیاز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های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تغذیه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ای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نوزاد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نارس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با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تغذیه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از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پستان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مادر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باید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پیگیری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پس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از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ترخیص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انجام</a:t>
            </a:r>
            <a:r>
              <a:rPr lang="en-US" altLang="en-US" sz="2000" b="1" dirty="0">
                <a:cs typeface="B Mitra" pitchFamily="2" charset="-78"/>
              </a:rPr>
              <a:t> </a:t>
            </a:r>
            <a:r>
              <a:rPr lang="ar-SA" altLang="en-US" sz="2000" b="1" dirty="0">
                <a:cs typeface="B Mitra" pitchFamily="2" charset="-78"/>
              </a:rPr>
              <a:t>شود</a:t>
            </a:r>
            <a:r>
              <a:rPr lang="en-US" altLang="en-US" sz="2000" b="1" dirty="0"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1164"/>
            <a:ext cx="11568545" cy="5476586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SA" altLang="en-US" sz="1800" b="1" u="sng" dirty="0">
                <a:cs typeface="B Mitra" pitchFamily="2" charset="-78"/>
              </a:rPr>
              <a:t>اهداف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مراحل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اولیه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ی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تغذیه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از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سینه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مادر</a:t>
            </a:r>
            <a:r>
              <a:rPr lang="en-US" altLang="en-US" sz="1800" b="1" u="sng" dirty="0">
                <a:cs typeface="B Mitra" pitchFamily="2" charset="-78"/>
              </a:rPr>
              <a:t> :</a:t>
            </a:r>
          </a:p>
          <a:p>
            <a:pPr algn="r" rtl="1"/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آموزش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آغوش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گرفتن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صحیح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حفظ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پایداری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بالینی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فیزیولوژیک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دوشیدن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مادر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حداقل</a:t>
            </a:r>
            <a:r>
              <a:rPr lang="en-US" altLang="en-US" sz="1800" dirty="0">
                <a:cs typeface="B Mitra" pitchFamily="2" charset="-78"/>
              </a:rPr>
              <a:t> 8 - 12 </a:t>
            </a:r>
            <a:r>
              <a:rPr lang="ar-SA" altLang="en-US" sz="1800" dirty="0">
                <a:cs typeface="B Mitra" pitchFamily="2" charset="-78"/>
              </a:rPr>
              <a:t>نوبت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روز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کامل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پستان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ادامه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یابد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هماهنگی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تنفس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مکیدن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بلع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یرای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امکان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دهانی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نیاز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است</a:t>
            </a:r>
            <a:r>
              <a:rPr lang="en-US" altLang="en-US" sz="1800" dirty="0">
                <a:cs typeface="B Mitra" pitchFamily="2" charset="-78"/>
              </a:rPr>
              <a:t> .</a:t>
            </a:r>
          </a:p>
          <a:p>
            <a:pPr algn="r" rtl="1"/>
            <a:r>
              <a:rPr lang="ar-SA" altLang="en-US" sz="1700" b="1" dirty="0">
                <a:cs typeface="B Mitra" pitchFamily="2" charset="-78"/>
              </a:rPr>
              <a:t>عمده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ترین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نگرانی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در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حین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تغذیه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نوزاد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نارس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مشکل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حفظ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اشباع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اکسیژن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خون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است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که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در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تغذیه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با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بطری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بیشتر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از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روش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پستانی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ایجاد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می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شود</a:t>
            </a:r>
            <a:r>
              <a:rPr lang="en-US" altLang="en-US" sz="1700" b="1" dirty="0">
                <a:cs typeface="B Mitra" pitchFamily="2" charset="-78"/>
              </a:rPr>
              <a:t>.</a:t>
            </a:r>
          </a:p>
          <a:p>
            <a:pPr algn="r" rtl="1"/>
            <a:endParaRPr lang="en-US" altLang="en-US" sz="1800" dirty="0">
              <a:cs typeface="B Mitra" pitchFamily="2" charset="-78"/>
            </a:endParaRPr>
          </a:p>
          <a:p>
            <a:pPr algn="r" rtl="1"/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بخشهای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ویژه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نوزادان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نیاز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های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درستی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تامین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شود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عمدتا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مربوط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عدم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تامین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کافی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انرژی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پروتیین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است</a:t>
            </a:r>
            <a:r>
              <a:rPr lang="en-US" altLang="en-US" sz="1800" dirty="0">
                <a:cs typeface="B Mitra" pitchFamily="2" charset="-78"/>
              </a:rPr>
              <a:t>.</a:t>
            </a:r>
          </a:p>
          <a:p>
            <a:pPr algn="r" rtl="1"/>
            <a:r>
              <a:rPr lang="ar-SA" altLang="en-US" sz="1800" b="1" dirty="0">
                <a:cs typeface="B Mitra" pitchFamily="2" charset="-78"/>
              </a:rPr>
              <a:t>در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صورت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پایداری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وضعیت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بالینی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نوزاد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نارس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آغاز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تغذیه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بدون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در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نظر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گرفتن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سن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بارداری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و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وزن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حین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تولد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هر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چه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سریعتر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توصیه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می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شود</a:t>
            </a:r>
            <a:r>
              <a:rPr lang="en-US" altLang="en-US" sz="1800" b="1" dirty="0" smtClean="0">
                <a:cs typeface="B Mitra" pitchFamily="2" charset="-78"/>
              </a:rPr>
              <a:t>.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endParaRPr lang="fa-IR" altLang="en-US" sz="1800" dirty="0" smtClean="0">
              <a:cs typeface="B Mitra" pitchFamily="2" charset="-78"/>
            </a:endParaRPr>
          </a:p>
          <a:p>
            <a:pPr algn="r" rtl="1"/>
            <a:r>
              <a:rPr lang="ar-SA" altLang="en-US" sz="1800" dirty="0" smtClean="0">
                <a:cs typeface="B Mitra" pitchFamily="2" charset="-78"/>
              </a:rPr>
              <a:t>حتی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شود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میزان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افزایش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تجویز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مقادیر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بسیار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کم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نیز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تحریک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روده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تاثیر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مفید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دارد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رسیدن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کامل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موثر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است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خطر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انتروکولیت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نکروزان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افزاید</a:t>
            </a:r>
            <a:r>
              <a:rPr lang="en-US" altLang="en-US" sz="1800" dirty="0" smtClean="0">
                <a:cs typeface="B Mitra" pitchFamily="2" charset="-78"/>
              </a:rPr>
              <a:t>.</a:t>
            </a:r>
          </a:p>
          <a:p>
            <a:pPr marL="0" indent="0" algn="r" rtl="1">
              <a:buNone/>
            </a:pPr>
            <a:endParaRPr lang="en-US" altLang="en-US" sz="18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SA" altLang="en-US" sz="1800" b="1" dirty="0">
                <a:cs typeface="B Mitra" pitchFamily="2" charset="-78"/>
              </a:rPr>
              <a:t>اصل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آن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است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که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تغذیه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بدهیم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مگر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آنکه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مانعی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باشد</a:t>
            </a:r>
            <a:r>
              <a:rPr lang="en-US" altLang="en-US" sz="1800" b="1" dirty="0">
                <a:cs typeface="B Mitra" pitchFamily="2" charset="-78"/>
              </a:rPr>
              <a:t>.</a:t>
            </a:r>
          </a:p>
          <a:p>
            <a:pPr algn="r" rtl="1"/>
            <a:endParaRPr lang="en-US" altLang="en-US" sz="1800" dirty="0">
              <a:cs typeface="B Mitra" pitchFamily="2" charset="-78"/>
            </a:endParaRPr>
          </a:p>
          <a:p>
            <a:pPr algn="r" rtl="1"/>
            <a:r>
              <a:rPr lang="ar-SA" altLang="en-US" sz="1800" dirty="0">
                <a:cs typeface="B Mitra" pitchFamily="2" charset="-78"/>
              </a:rPr>
              <a:t>هدف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اصلی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کمتر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1000 </a:t>
            </a:r>
            <a:r>
              <a:rPr lang="ar-SA" altLang="en-US" sz="1800" dirty="0">
                <a:cs typeface="B Mitra" pitchFamily="2" charset="-78"/>
              </a:rPr>
              <a:t>گرم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u="sng" dirty="0">
                <a:cs typeface="B Mitra" pitchFamily="2" charset="-78"/>
              </a:rPr>
              <a:t>هفته</a:t>
            </a:r>
            <a:r>
              <a:rPr lang="en-US" altLang="en-US" sz="1800" u="sng" dirty="0">
                <a:cs typeface="B Mitra" pitchFamily="2" charset="-78"/>
              </a:rPr>
              <a:t> </a:t>
            </a:r>
            <a:r>
              <a:rPr lang="ar-SA" altLang="en-US" sz="1800" u="sng" dirty="0">
                <a:cs typeface="B Mitra" pitchFamily="2" charset="-78"/>
              </a:rPr>
              <a:t>ی</a:t>
            </a:r>
            <a:r>
              <a:rPr lang="en-US" altLang="en-US" sz="1800" u="sng" dirty="0">
                <a:cs typeface="B Mitra" pitchFamily="2" charset="-78"/>
              </a:rPr>
              <a:t> </a:t>
            </a:r>
            <a:r>
              <a:rPr lang="ar-SA" altLang="en-US" sz="1800" u="sng" dirty="0">
                <a:cs typeface="B Mitra" pitchFamily="2" charset="-78"/>
              </a:rPr>
              <a:t>اول</a:t>
            </a:r>
            <a:r>
              <a:rPr lang="en-US" altLang="en-US" sz="1800" u="sng" dirty="0">
                <a:cs typeface="B Mitra" pitchFamily="2" charset="-78"/>
              </a:rPr>
              <a:t> </a:t>
            </a:r>
            <a:r>
              <a:rPr lang="fa-IR" altLang="en-US" sz="1800" dirty="0" smtClean="0">
                <a:cs typeface="B Mitra" pitchFamily="2" charset="-78"/>
              </a:rPr>
              <a:t>، </a:t>
            </a:r>
            <a:r>
              <a:rPr lang="ar-SA" altLang="en-US" sz="1800" dirty="0" smtClean="0">
                <a:cs typeface="B Mitra" pitchFamily="2" charset="-78"/>
              </a:rPr>
              <a:t>پرهیز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کاهش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وزن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زیاد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رسیدن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حجم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en-US" altLang="en-US" sz="1800" dirty="0" smtClean="0">
                <a:cs typeface="B Mitra" pitchFamily="2" charset="-78"/>
              </a:rPr>
              <a:t>150-180 cc/kg/d </a:t>
            </a:r>
            <a:r>
              <a:rPr lang="ar-SA" altLang="en-US" sz="1800" u="sng" dirty="0" smtClean="0">
                <a:cs typeface="B Mitra" pitchFamily="2" charset="-78"/>
              </a:rPr>
              <a:t>طی</a:t>
            </a:r>
            <a:r>
              <a:rPr lang="en-US" altLang="en-US" sz="1800" u="sng" dirty="0" smtClean="0">
                <a:cs typeface="B Mitra" pitchFamily="2" charset="-78"/>
              </a:rPr>
              <a:t>  </a:t>
            </a:r>
            <a:r>
              <a:rPr lang="en-US" altLang="en-US" sz="1800" u="sng" dirty="0">
                <a:cs typeface="B Mitra" pitchFamily="2" charset="-78"/>
              </a:rPr>
              <a:t>2 </a:t>
            </a:r>
            <a:r>
              <a:rPr lang="ar-SA" altLang="en-US" sz="1800" u="sng" dirty="0">
                <a:cs typeface="B Mitra" pitchFamily="2" charset="-78"/>
              </a:rPr>
              <a:t>هفته</a:t>
            </a:r>
            <a:r>
              <a:rPr lang="en-US" altLang="en-US" sz="1800" u="sng" dirty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می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باشد</a:t>
            </a:r>
            <a:r>
              <a:rPr lang="en-US" altLang="en-US" sz="1800" dirty="0">
                <a:cs typeface="B Mitra" pitchFamily="2" charset="-78"/>
              </a:rPr>
              <a:t>.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تروفیک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زودرس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برای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نارس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</a:t>
            </a:r>
            <a:r>
              <a:rPr lang="en-US" altLang="en-US" sz="1800" dirty="0">
                <a:cs typeface="B Mitra" pitchFamily="2" charset="-78"/>
              </a:rPr>
              <a:t> 24 </a:t>
            </a:r>
            <a:r>
              <a:rPr lang="ar-SA" altLang="en-US" sz="1800" dirty="0">
                <a:cs typeface="B Mitra" pitchFamily="2" charset="-78"/>
              </a:rPr>
              <a:t>ساعت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اول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منجر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ترشح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مواد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تروفیک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گاسترین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انتروگلوکاگون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پلی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پپتیدهای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پانکراس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تحمل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بهتر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بعدی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کاهش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اثر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التهابی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سیتوکین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ها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واسطه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های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التهابی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شود</a:t>
            </a:r>
            <a:r>
              <a:rPr lang="en-US" altLang="en-US" sz="1800" dirty="0"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235514"/>
            <a:ext cx="11845636" cy="5725968"/>
          </a:xfrm>
        </p:spPr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SA" altLang="en-US" sz="1700" b="1" u="sng" dirty="0">
                <a:cs typeface="B Mitra" pitchFamily="2" charset="-78"/>
              </a:rPr>
              <a:t>موارد</a:t>
            </a:r>
            <a:r>
              <a:rPr lang="en-US" altLang="en-US" sz="1700" b="1" u="sng" dirty="0">
                <a:cs typeface="B Mitra" pitchFamily="2" charset="-78"/>
              </a:rPr>
              <a:t> </a:t>
            </a:r>
            <a:r>
              <a:rPr lang="ar-SA" altLang="en-US" sz="1700" b="1" u="sng" dirty="0">
                <a:cs typeface="B Mitra" pitchFamily="2" charset="-78"/>
              </a:rPr>
              <a:t>منع</a:t>
            </a:r>
            <a:r>
              <a:rPr lang="en-US" altLang="en-US" sz="1700" b="1" u="sng" dirty="0">
                <a:cs typeface="B Mitra" pitchFamily="2" charset="-78"/>
              </a:rPr>
              <a:t> </a:t>
            </a:r>
            <a:r>
              <a:rPr lang="ar-SA" altLang="en-US" sz="1700" b="1" u="sng" dirty="0">
                <a:cs typeface="B Mitra" pitchFamily="2" charset="-78"/>
              </a:rPr>
              <a:t>تغذیه</a:t>
            </a:r>
            <a:r>
              <a:rPr lang="en-US" altLang="en-US" sz="1700" b="1" u="sng" dirty="0">
                <a:cs typeface="B Mitra" pitchFamily="2" charset="-78"/>
              </a:rPr>
              <a:t> </a:t>
            </a:r>
            <a:r>
              <a:rPr lang="ar-SA" altLang="en-US" sz="1700" b="1" u="sng" dirty="0">
                <a:cs typeface="B Mitra" pitchFamily="2" charset="-78"/>
              </a:rPr>
              <a:t>خوراکی</a:t>
            </a:r>
            <a:r>
              <a:rPr lang="en-US" altLang="en-US" sz="17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ar-SA" altLang="en-US" sz="1700" dirty="0">
                <a:cs typeface="B Mitra" pitchFamily="2" charset="-78"/>
              </a:rPr>
              <a:t>همودینامیک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ناپایدار</a:t>
            </a:r>
          </a:p>
          <a:p>
            <a:pPr algn="r" rtl="1"/>
            <a:r>
              <a:rPr lang="ar-SA" altLang="en-US" sz="1700" dirty="0">
                <a:cs typeface="B Mitra" pitchFamily="2" charset="-78"/>
              </a:rPr>
              <a:t>اختلال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شدید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عملگرد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گوارشی</a:t>
            </a:r>
          </a:p>
          <a:p>
            <a:pPr algn="r" rtl="1"/>
            <a:r>
              <a:rPr lang="ar-SA" altLang="en-US" sz="1700" dirty="0">
                <a:cs typeface="B Mitra" pitchFamily="2" charset="-78"/>
              </a:rPr>
              <a:t>تا</a:t>
            </a:r>
            <a:r>
              <a:rPr lang="en-US" altLang="en-US" sz="1700" dirty="0">
                <a:cs typeface="B Mitra" pitchFamily="2" charset="-78"/>
              </a:rPr>
              <a:t> 4  </a:t>
            </a:r>
            <a:r>
              <a:rPr lang="ar-SA" altLang="en-US" sz="1700" dirty="0">
                <a:cs typeface="B Mitra" pitchFamily="2" charset="-78"/>
              </a:rPr>
              <a:t>ساعت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پس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از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تعویض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خون</a:t>
            </a:r>
          </a:p>
          <a:p>
            <a:pPr algn="r" rtl="1"/>
            <a:r>
              <a:rPr lang="ar-SA" altLang="en-US" sz="1700" dirty="0">
                <a:cs typeface="B Mitra" pitchFamily="2" charset="-78"/>
              </a:rPr>
              <a:t>تا</a:t>
            </a:r>
            <a:r>
              <a:rPr lang="en-US" altLang="en-US" sz="1700" dirty="0">
                <a:cs typeface="B Mitra" pitchFamily="2" charset="-78"/>
              </a:rPr>
              <a:t> 3 </a:t>
            </a:r>
            <a:r>
              <a:rPr lang="ar-SA" altLang="en-US" sz="1700" dirty="0">
                <a:cs typeface="B Mitra" pitchFamily="2" charset="-78"/>
              </a:rPr>
              <a:t>روز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پس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از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آسفیکسی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شدید</a:t>
            </a:r>
          </a:p>
          <a:p>
            <a:pPr algn="r" rtl="1"/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...</a:t>
            </a:r>
          </a:p>
          <a:p>
            <a:pPr algn="r" rtl="1"/>
            <a:endParaRPr lang="en-US" altLang="en-US" sz="17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SA" altLang="en-US" sz="1700" b="1" u="sng" dirty="0">
                <a:cs typeface="B Mitra" pitchFamily="2" charset="-78"/>
              </a:rPr>
              <a:t>میزان</a:t>
            </a:r>
            <a:r>
              <a:rPr lang="en-US" altLang="en-US" sz="1700" b="1" u="sng" dirty="0">
                <a:cs typeface="B Mitra" pitchFamily="2" charset="-78"/>
              </a:rPr>
              <a:t> </a:t>
            </a:r>
            <a:r>
              <a:rPr lang="ar-SA" altLang="en-US" sz="1700" b="1" u="sng" dirty="0">
                <a:cs typeface="B Mitra" pitchFamily="2" charset="-78"/>
              </a:rPr>
              <a:t>شیر</a:t>
            </a:r>
            <a:r>
              <a:rPr lang="en-US" altLang="en-US" sz="1700" b="1" u="sng" dirty="0">
                <a:cs typeface="B Mitra" pitchFamily="2" charset="-78"/>
              </a:rPr>
              <a:t> : </a:t>
            </a:r>
          </a:p>
          <a:p>
            <a:pPr algn="r" rtl="1"/>
            <a:r>
              <a:rPr lang="ar-SA" altLang="en-US" sz="1700" dirty="0">
                <a:cs typeface="B Mitra" pitchFamily="2" charset="-78"/>
              </a:rPr>
              <a:t>نوزاد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کمتر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از</a:t>
            </a:r>
            <a:r>
              <a:rPr lang="en-US" altLang="en-US" sz="1700" dirty="0">
                <a:cs typeface="B Mitra" pitchFamily="2" charset="-78"/>
              </a:rPr>
              <a:t> 1000 </a:t>
            </a:r>
            <a:r>
              <a:rPr lang="ar-SA" altLang="en-US" sz="1700" dirty="0" smtClean="0">
                <a:cs typeface="B Mitra" pitchFamily="2" charset="-78"/>
              </a:rPr>
              <a:t>گرم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fa-IR" altLang="en-US" sz="1700" dirty="0" smtClean="0">
                <a:cs typeface="B Mitra" pitchFamily="2" charset="-78"/>
              </a:rPr>
              <a:t>، </a:t>
            </a:r>
            <a:r>
              <a:rPr lang="ar-SA" altLang="en-US" sz="1700" dirty="0" smtClean="0">
                <a:cs typeface="B Mitra" pitchFamily="2" charset="-78"/>
              </a:rPr>
              <a:t>شروع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با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کلسترو</a:t>
            </a:r>
            <a:r>
              <a:rPr lang="fa-IR" altLang="en-US" sz="1700" dirty="0" smtClean="0">
                <a:cs typeface="B Mitra" pitchFamily="2" charset="-78"/>
              </a:rPr>
              <a:t>م  </a:t>
            </a:r>
            <a:r>
              <a:rPr lang="ar-SA" altLang="en-US" sz="1700" dirty="0" smtClean="0">
                <a:cs typeface="B Mitra" pitchFamily="2" charset="-78"/>
              </a:rPr>
              <a:t>حتی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در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عدم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تحمل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شیر</a:t>
            </a:r>
            <a:r>
              <a:rPr lang="en-US" altLang="en-US" sz="1700" dirty="0" smtClean="0">
                <a:cs typeface="B Mitra" pitchFamily="2" charset="-78"/>
              </a:rPr>
              <a:t> )</a:t>
            </a:r>
            <a:r>
              <a:rPr lang="ar-SA" altLang="en-US" sz="1700" dirty="0" smtClean="0">
                <a:cs typeface="B Mitra" pitchFamily="2" charset="-78"/>
              </a:rPr>
              <a:t>ترشح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کلستروم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تا</a:t>
            </a:r>
            <a:r>
              <a:rPr lang="en-US" altLang="en-US" sz="1700" dirty="0">
                <a:cs typeface="B Mitra" pitchFamily="2" charset="-78"/>
              </a:rPr>
              <a:t> 3 </a:t>
            </a:r>
            <a:r>
              <a:rPr lang="ar-SA" altLang="en-US" sz="1700" dirty="0">
                <a:cs typeface="B Mitra" pitchFamily="2" charset="-78"/>
              </a:rPr>
              <a:t>هفته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برای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نوزادان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نارس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قابل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دستیابی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اس</a:t>
            </a:r>
            <a:r>
              <a:rPr lang="fa-IR" altLang="en-US" sz="1700" dirty="0" smtClean="0">
                <a:cs typeface="B Mitra" pitchFamily="2" charset="-78"/>
              </a:rPr>
              <a:t>ت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en-US" altLang="en-US" sz="1700" dirty="0">
                <a:cs typeface="B Mitra" pitchFamily="2" charset="-78"/>
              </a:rPr>
              <a:t>(</a:t>
            </a:r>
            <a:r>
              <a:rPr lang="ar-SA" altLang="en-US" sz="1700" dirty="0" smtClean="0">
                <a:cs typeface="B Mitra" pitchFamily="2" charset="-78"/>
              </a:rPr>
              <a:t>در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حد</a:t>
            </a:r>
            <a:r>
              <a:rPr lang="en-US" altLang="en-US" sz="1700" dirty="0">
                <a:cs typeface="B Mitra" pitchFamily="2" charset="-78"/>
              </a:rPr>
              <a:t> 3-4 </a:t>
            </a:r>
            <a:r>
              <a:rPr lang="ar-SA" altLang="en-US" sz="1700" dirty="0">
                <a:cs typeface="B Mitra" pitchFamily="2" charset="-78"/>
              </a:rPr>
              <a:t>قطره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در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دهان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چکاندن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هر</a:t>
            </a:r>
            <a:r>
              <a:rPr lang="en-US" altLang="en-US" sz="1700" dirty="0">
                <a:cs typeface="B Mitra" pitchFamily="2" charset="-78"/>
              </a:rPr>
              <a:t> 3 </a:t>
            </a:r>
            <a:r>
              <a:rPr lang="ar-SA" altLang="en-US" sz="1700" dirty="0">
                <a:cs typeface="B Mitra" pitchFamily="2" charset="-78"/>
              </a:rPr>
              <a:t>ساعت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تا</a:t>
            </a:r>
            <a:r>
              <a:rPr lang="en-US" altLang="en-US" sz="1700" dirty="0">
                <a:cs typeface="B Mitra" pitchFamily="2" charset="-78"/>
              </a:rPr>
              <a:t> 2 </a:t>
            </a:r>
            <a:r>
              <a:rPr lang="ar-SA" altLang="en-US" sz="1700" dirty="0" smtClean="0">
                <a:cs typeface="B Mitra" pitchFamily="2" charset="-78"/>
              </a:rPr>
              <a:t>روز</a:t>
            </a:r>
            <a:r>
              <a:rPr lang="fa-IR" altLang="en-US" sz="1700" dirty="0" smtClean="0">
                <a:cs typeface="B Mitra" pitchFamily="2" charset="-78"/>
              </a:rPr>
              <a:t> و </a:t>
            </a:r>
            <a:r>
              <a:rPr lang="ar-SA" altLang="en-US" sz="1700" dirty="0" smtClean="0">
                <a:cs typeface="B Mitra" pitchFamily="2" charset="-78"/>
              </a:rPr>
              <a:t>ادامه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تغذیه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هر</a:t>
            </a:r>
            <a:r>
              <a:rPr lang="en-US" altLang="en-US" sz="1700" dirty="0">
                <a:cs typeface="B Mitra" pitchFamily="2" charset="-78"/>
              </a:rPr>
              <a:t> 3 </a:t>
            </a:r>
            <a:r>
              <a:rPr lang="ar-SA" altLang="en-US" sz="1700" dirty="0">
                <a:cs typeface="B Mitra" pitchFamily="2" charset="-78"/>
              </a:rPr>
              <a:t>ساعت</a:t>
            </a:r>
            <a:r>
              <a:rPr lang="en-US" altLang="en-US" sz="1700" dirty="0">
                <a:cs typeface="B Mitra" pitchFamily="2" charset="-78"/>
              </a:rPr>
              <a:t> 1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امکان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تغییر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هر</a:t>
            </a:r>
            <a:r>
              <a:rPr lang="en-US" altLang="en-US" sz="1700" dirty="0">
                <a:cs typeface="B Mitra" pitchFamily="2" charset="-78"/>
              </a:rPr>
              <a:t> 1-2 </a:t>
            </a:r>
            <a:r>
              <a:rPr lang="ar-SA" altLang="en-US" sz="1700" dirty="0">
                <a:cs typeface="B Mitra" pitchFamily="2" charset="-78"/>
              </a:rPr>
              <a:t>ساعت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امکان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افزایش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شیر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تا</a:t>
            </a:r>
            <a:r>
              <a:rPr lang="en-US" altLang="en-US" sz="1700" dirty="0">
                <a:cs typeface="B Mitra" pitchFamily="2" charset="-78"/>
              </a:rPr>
              <a:t> 20 cc/kg/d </a:t>
            </a:r>
            <a:r>
              <a:rPr lang="ar-SA" altLang="en-US" sz="1700" dirty="0" smtClean="0">
                <a:cs typeface="B Mitra" pitchFamily="2" charset="-78"/>
              </a:rPr>
              <a:t>تا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en-US" altLang="en-US" sz="1700" dirty="0">
                <a:cs typeface="B Mitra" pitchFamily="2" charset="-78"/>
              </a:rPr>
              <a:t>5 </a:t>
            </a:r>
            <a:r>
              <a:rPr lang="ar-SA" altLang="en-US" sz="1700" dirty="0" smtClean="0">
                <a:cs typeface="B Mitra" pitchFamily="2" charset="-78"/>
              </a:rPr>
              <a:t>روز</a:t>
            </a:r>
            <a:r>
              <a:rPr lang="fa-IR" altLang="en-US" sz="1700" dirty="0">
                <a:cs typeface="B Mitra" pitchFamily="2" charset="-78"/>
              </a:rPr>
              <a:t> </a:t>
            </a:r>
            <a:r>
              <a:rPr lang="fa-IR" altLang="en-US" sz="1700" dirty="0" smtClean="0">
                <a:cs typeface="B Mitra" pitchFamily="2" charset="-78"/>
              </a:rPr>
              <a:t> (</a:t>
            </a:r>
            <a:r>
              <a:rPr lang="ar-SA" altLang="en-US" sz="1700" dirty="0" smtClean="0">
                <a:cs typeface="B Mitra" pitchFamily="2" charset="-78"/>
              </a:rPr>
              <a:t>تغذیه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تروفیک</a:t>
            </a:r>
            <a:r>
              <a:rPr lang="fa-IR" altLang="en-US" sz="1700" dirty="0">
                <a:cs typeface="B Mitra" pitchFamily="2" charset="-78"/>
              </a:rPr>
              <a:t>)</a:t>
            </a:r>
            <a:endParaRPr lang="en-US" altLang="en-US" sz="1700" dirty="0">
              <a:cs typeface="B Mitra" pitchFamily="2" charset="-78"/>
            </a:endParaRPr>
          </a:p>
          <a:p>
            <a:pPr algn="r" rtl="1"/>
            <a:r>
              <a:rPr lang="ar-SA" altLang="en-US" sz="1700" dirty="0">
                <a:cs typeface="B Mitra" pitchFamily="2" charset="-78"/>
              </a:rPr>
              <a:t>پس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از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هفته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اول</a:t>
            </a:r>
            <a:r>
              <a:rPr lang="fa-IR" altLang="en-US" sz="1700" dirty="0" smtClean="0">
                <a:cs typeface="B Mitra" pitchFamily="2" charset="-78"/>
              </a:rPr>
              <a:t>،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روزانه</a:t>
            </a:r>
            <a:r>
              <a:rPr lang="en-US" altLang="en-US" sz="1700" dirty="0">
                <a:cs typeface="B Mitra" pitchFamily="2" charset="-78"/>
              </a:rPr>
              <a:t> 20-15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روزانه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افزایش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تا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رسیدن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به</a:t>
            </a:r>
            <a:r>
              <a:rPr lang="fa-IR" altLang="en-US" sz="1700" dirty="0" smtClean="0">
                <a:cs typeface="B Mitra" pitchFamily="2" charset="-78"/>
              </a:rPr>
              <a:t> 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en-US" altLang="en-US" sz="1700" dirty="0">
                <a:cs typeface="B Mitra" pitchFamily="2" charset="-78"/>
              </a:rPr>
              <a:t>150-180 </a:t>
            </a:r>
            <a:r>
              <a:rPr lang="en-US" altLang="en-US" sz="1700" dirty="0" smtClean="0">
                <a:cs typeface="B Mitra" pitchFamily="2" charset="-78"/>
              </a:rPr>
              <a:t>cc/kg/d</a:t>
            </a:r>
            <a:r>
              <a:rPr lang="fa-IR" altLang="en-US" sz="1700" dirty="0" smtClean="0">
                <a:cs typeface="B Mitra" pitchFamily="2" charset="-78"/>
              </a:rPr>
              <a:t> </a:t>
            </a:r>
          </a:p>
          <a:p>
            <a:pPr algn="r" rtl="1"/>
            <a:endParaRPr lang="en-US" altLang="en-US" sz="1700" dirty="0">
              <a:cs typeface="B Mitra" pitchFamily="2" charset="-78"/>
            </a:endParaRPr>
          </a:p>
          <a:p>
            <a:pPr algn="r" rtl="1"/>
            <a:r>
              <a:rPr lang="ar-SA" altLang="en-US" sz="1700" dirty="0">
                <a:cs typeface="B Mitra" pitchFamily="2" charset="-78"/>
              </a:rPr>
              <a:t>نوزاد</a:t>
            </a:r>
            <a:r>
              <a:rPr lang="en-US" altLang="en-US" sz="1700" dirty="0">
                <a:cs typeface="B Mitra" pitchFamily="2" charset="-78"/>
              </a:rPr>
              <a:t> 1000-1500 </a:t>
            </a:r>
            <a:r>
              <a:rPr lang="ar-SA" altLang="en-US" sz="1700" dirty="0" smtClean="0">
                <a:cs typeface="B Mitra" pitchFamily="2" charset="-78"/>
              </a:rPr>
              <a:t>گرم</a:t>
            </a:r>
            <a:r>
              <a:rPr lang="fa-IR" altLang="en-US" sz="1700" dirty="0" smtClean="0">
                <a:cs typeface="B Mitra" pitchFamily="2" charset="-78"/>
              </a:rPr>
              <a:t> (</a:t>
            </a:r>
            <a:r>
              <a:rPr lang="en-US" altLang="en-US" sz="1700" dirty="0" smtClean="0">
                <a:cs typeface="B Mitra" pitchFamily="2" charset="-78"/>
              </a:rPr>
              <a:t>28-30 </a:t>
            </a:r>
            <a:r>
              <a:rPr lang="ar-SA" altLang="en-US" sz="1700" dirty="0" smtClean="0">
                <a:cs typeface="B Mitra" pitchFamily="2" charset="-78"/>
              </a:rPr>
              <a:t>هفته</a:t>
            </a:r>
            <a:r>
              <a:rPr lang="en-US" altLang="en-US" sz="1700" dirty="0" smtClean="0">
                <a:cs typeface="B Mitra" pitchFamily="2" charset="-78"/>
              </a:rPr>
              <a:t>(</a:t>
            </a:r>
            <a:r>
              <a:rPr lang="fa-IR" altLang="en-US" sz="1700" dirty="0" smtClean="0">
                <a:cs typeface="B Mitra" pitchFamily="2" charset="-78"/>
              </a:rPr>
              <a:t> ، </a:t>
            </a:r>
            <a:r>
              <a:rPr lang="ar-SA" altLang="en-US" sz="1700" dirty="0" smtClean="0">
                <a:cs typeface="B Mitra" pitchFamily="2" charset="-78"/>
              </a:rPr>
              <a:t>شروع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با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روش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تروفیک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از</a:t>
            </a:r>
            <a:r>
              <a:rPr lang="en-US" altLang="en-US" sz="1700" dirty="0">
                <a:cs typeface="B Mitra" pitchFamily="2" charset="-78"/>
              </a:rPr>
              <a:t> 0.5 -24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روزانه</a:t>
            </a:r>
            <a:r>
              <a:rPr lang="en-US" altLang="en-US" sz="1700" dirty="0" smtClean="0">
                <a:cs typeface="B Mitra" pitchFamily="2" charset="-78"/>
              </a:rPr>
              <a:t>.</a:t>
            </a:r>
            <a:r>
              <a:rPr lang="fa-IR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شروع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تغذیه</a:t>
            </a:r>
            <a:r>
              <a:rPr lang="en-US" altLang="en-US" sz="1700" dirty="0">
                <a:cs typeface="B Mitra" pitchFamily="2" charset="-78"/>
              </a:rPr>
              <a:t> 2-3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سی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هر</a:t>
            </a:r>
            <a:r>
              <a:rPr lang="en-US" altLang="en-US" sz="1700" dirty="0">
                <a:cs typeface="B Mitra" pitchFamily="2" charset="-78"/>
              </a:rPr>
              <a:t> 3 </a:t>
            </a:r>
            <a:r>
              <a:rPr lang="ar-SA" altLang="en-US" sz="1700" dirty="0">
                <a:cs typeface="B Mitra" pitchFamily="2" charset="-78"/>
              </a:rPr>
              <a:t>ساعت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سپس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هر</a:t>
            </a:r>
            <a:r>
              <a:rPr lang="en-US" altLang="en-US" sz="1700" dirty="0">
                <a:cs typeface="B Mitra" pitchFamily="2" charset="-78"/>
              </a:rPr>
              <a:t> 2 </a:t>
            </a:r>
            <a:r>
              <a:rPr lang="ar-SA" altLang="en-US" sz="1700" dirty="0">
                <a:cs typeface="B Mitra" pitchFamily="2" charset="-78"/>
              </a:rPr>
              <a:t>ساعت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شده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افزایش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روزانه</a:t>
            </a:r>
            <a:r>
              <a:rPr lang="en-US" altLang="en-US" sz="1700" dirty="0">
                <a:cs typeface="B Mitra" pitchFamily="2" charset="-78"/>
              </a:rPr>
              <a:t> 20-30 cc/kg/d </a:t>
            </a:r>
            <a:r>
              <a:rPr lang="ar-SA" altLang="en-US" sz="1700" dirty="0" smtClean="0">
                <a:cs typeface="B Mitra" pitchFamily="2" charset="-78"/>
              </a:rPr>
              <a:t>و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ادامه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تا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رسیدن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به</a:t>
            </a:r>
            <a:r>
              <a:rPr lang="en-US" altLang="en-US" sz="1700" dirty="0">
                <a:cs typeface="B Mitra" pitchFamily="2" charset="-78"/>
              </a:rPr>
              <a:t> 150-180 cc/kg/d.</a:t>
            </a:r>
          </a:p>
          <a:p>
            <a:pPr algn="r" rtl="1"/>
            <a:endParaRPr lang="en-US" altLang="en-US" sz="17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SA" altLang="en-US" sz="1700" b="1" dirty="0" smtClean="0">
                <a:cs typeface="B Mitra" pitchFamily="2" charset="-78"/>
              </a:rPr>
              <a:t>شیر</a:t>
            </a:r>
            <a:r>
              <a:rPr lang="en-US" altLang="en-US" sz="1700" b="1" dirty="0" smtClean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رقیق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شده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منجر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به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تاخیر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تخلیه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ی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معده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و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افزایش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عدم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تحمل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شیر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>
                <a:cs typeface="B Mitra" pitchFamily="2" charset="-78"/>
              </a:rPr>
              <a:t>می</a:t>
            </a:r>
            <a:r>
              <a:rPr lang="en-US" altLang="en-US" sz="1700" b="1" dirty="0">
                <a:cs typeface="B Mitra" pitchFamily="2" charset="-78"/>
              </a:rPr>
              <a:t> </a:t>
            </a:r>
            <a:r>
              <a:rPr lang="ar-SA" altLang="en-US" sz="1700" b="1" dirty="0" smtClean="0">
                <a:cs typeface="B Mitra" pitchFamily="2" charset="-78"/>
              </a:rPr>
              <a:t>شود</a:t>
            </a:r>
            <a:r>
              <a:rPr lang="en-US" altLang="en-US" sz="1700" b="1" dirty="0" smtClean="0">
                <a:cs typeface="B Mitra" pitchFamily="2" charset="-78"/>
              </a:rPr>
              <a:t>.</a:t>
            </a:r>
            <a:endParaRPr lang="fa-IR" altLang="en-US" sz="1700" b="1" dirty="0" smtClean="0">
              <a:cs typeface="B Mitra" pitchFamily="2" charset="-78"/>
            </a:endParaRPr>
          </a:p>
          <a:p>
            <a:pPr algn="r" rtl="1"/>
            <a:endParaRPr lang="fa-IR" altLang="en-US" sz="1700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SA" altLang="en-US" sz="1700" b="1" u="sng" dirty="0" smtClean="0">
                <a:cs typeface="B Mitra" pitchFamily="2" charset="-78"/>
              </a:rPr>
              <a:t>غنی</a:t>
            </a:r>
            <a:r>
              <a:rPr lang="en-US" altLang="en-US" sz="1700" b="1" u="sng" dirty="0" smtClean="0">
                <a:cs typeface="B Mitra" pitchFamily="2" charset="-78"/>
              </a:rPr>
              <a:t> </a:t>
            </a:r>
            <a:r>
              <a:rPr lang="ar-SA" altLang="en-US" sz="1700" b="1" u="sng" dirty="0">
                <a:cs typeface="B Mitra" pitchFamily="2" charset="-78"/>
              </a:rPr>
              <a:t>کننده</a:t>
            </a:r>
            <a:r>
              <a:rPr lang="en-US" altLang="en-US" sz="1700" b="1" u="sng" dirty="0">
                <a:cs typeface="B Mitra" pitchFamily="2" charset="-78"/>
              </a:rPr>
              <a:t> </a:t>
            </a:r>
            <a:r>
              <a:rPr lang="ar-SA" altLang="en-US" sz="1700" b="1" u="sng" dirty="0">
                <a:cs typeface="B Mitra" pitchFamily="2" charset="-78"/>
              </a:rPr>
              <a:t>شیر</a:t>
            </a:r>
            <a:r>
              <a:rPr lang="en-US" altLang="en-US" sz="1700" b="1" u="sng" dirty="0">
                <a:cs typeface="B Mitra" pitchFamily="2" charset="-78"/>
              </a:rPr>
              <a:t> </a:t>
            </a:r>
            <a:r>
              <a:rPr lang="ar-SA" altLang="en-US" sz="1700" b="1" u="sng" dirty="0" smtClean="0">
                <a:cs typeface="B Mitra" pitchFamily="2" charset="-78"/>
              </a:rPr>
              <a:t>مادر</a:t>
            </a:r>
            <a:r>
              <a:rPr lang="fa-IR" altLang="en-US" sz="1700" b="1" u="sng" dirty="0" smtClean="0">
                <a:cs typeface="B Mitra" pitchFamily="2" charset="-78"/>
              </a:rPr>
              <a:t>:</a:t>
            </a:r>
            <a:endParaRPr lang="ar-SA" altLang="en-US" sz="1700" b="1" u="sng" dirty="0">
              <a:cs typeface="B Mitra" pitchFamily="2" charset="-78"/>
            </a:endParaRPr>
          </a:p>
          <a:p>
            <a:pPr algn="r" rtl="1"/>
            <a:r>
              <a:rPr lang="ar-SA" altLang="en-US" sz="1700" dirty="0">
                <a:cs typeface="B Mitra" pitchFamily="2" charset="-78"/>
              </a:rPr>
              <a:t>بعلت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نیاز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زیاد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نوزاد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نارس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برای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رشد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در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ماه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های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اول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حجم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کم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شیر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تحمل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شونده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عدم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کفایت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شیر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مادر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در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تامین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همه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نیازهای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انرژی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پروتین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املاح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</a:t>
            </a:r>
            <a:r>
              <a:rPr lang="en-US" altLang="en-US" sz="1700" dirty="0">
                <a:cs typeface="B Mitra" pitchFamily="2" charset="-78"/>
              </a:rPr>
              <a:t> ... </a:t>
            </a:r>
            <a:r>
              <a:rPr lang="ar-SA" altLang="en-US" sz="1700" dirty="0">
                <a:cs typeface="B Mitra" pitchFamily="2" charset="-78"/>
              </a:rPr>
              <a:t>،</a:t>
            </a:r>
            <a:r>
              <a:rPr lang="en-US" altLang="en-US" sz="1700" dirty="0">
                <a:cs typeface="B Mitra" pitchFamily="2" charset="-78"/>
              </a:rPr>
              <a:t> </a:t>
            </a:r>
            <a:endParaRPr lang="fa-IR" altLang="en-US" sz="1700" dirty="0" smtClean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altLang="en-US" sz="1700" dirty="0">
                <a:cs typeface="B Mitra" pitchFamily="2" charset="-78"/>
              </a:rPr>
              <a:t> </a:t>
            </a:r>
            <a:r>
              <a:rPr lang="fa-IR" altLang="en-US" sz="1700" dirty="0" smtClean="0">
                <a:cs typeface="B Mitra" pitchFamily="2" charset="-78"/>
              </a:rPr>
              <a:t>       </a:t>
            </a:r>
            <a:r>
              <a:rPr lang="ar-SA" altLang="en-US" sz="1700" dirty="0" smtClean="0">
                <a:cs typeface="B Mitra" pitchFamily="2" charset="-78"/>
              </a:rPr>
              <a:t>برای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نوزادان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با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وزن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کمتر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از</a:t>
            </a:r>
            <a:r>
              <a:rPr lang="en-US" altLang="en-US" sz="1700" dirty="0">
                <a:cs typeface="B Mitra" pitchFamily="2" charset="-78"/>
              </a:rPr>
              <a:t> 1500 </a:t>
            </a:r>
            <a:r>
              <a:rPr lang="fa-IR" altLang="en-US" sz="1700" dirty="0" smtClean="0">
                <a:cs typeface="B Mitra" pitchFamily="2" charset="-78"/>
              </a:rPr>
              <a:t>گرم </a:t>
            </a:r>
            <a:r>
              <a:rPr lang="ar-SA" altLang="en-US" sz="1700" dirty="0" smtClean="0">
                <a:cs typeface="B Mitra" pitchFamily="2" charset="-78"/>
              </a:rPr>
              <a:t>و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سن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بارداری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fa-IR" altLang="en-US" sz="1700" dirty="0" smtClean="0">
                <a:cs typeface="B Mitra" pitchFamily="2" charset="-78"/>
              </a:rPr>
              <a:t>کمتر از </a:t>
            </a:r>
            <a:r>
              <a:rPr lang="en-US" altLang="en-US" sz="1700" dirty="0" smtClean="0">
                <a:cs typeface="B Mitra" pitchFamily="2" charset="-78"/>
              </a:rPr>
              <a:t>33</a:t>
            </a:r>
            <a:r>
              <a:rPr lang="fa-IR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 smtClean="0">
                <a:cs typeface="B Mitra" pitchFamily="2" charset="-78"/>
              </a:rPr>
              <a:t>هفته</a:t>
            </a:r>
            <a:r>
              <a:rPr lang="fa-IR" altLang="en-US" sz="1700" dirty="0" smtClean="0">
                <a:cs typeface="B Mitra" pitchFamily="2" charset="-78"/>
              </a:rPr>
              <a:t> ، </a:t>
            </a:r>
            <a:r>
              <a:rPr lang="ar-SA" altLang="en-US" sz="1700" dirty="0" smtClean="0">
                <a:cs typeface="B Mitra" pitchFamily="2" charset="-78"/>
              </a:rPr>
              <a:t>غنی</a:t>
            </a:r>
            <a:r>
              <a:rPr lang="en-US" altLang="en-US" sz="1700" dirty="0" smtClean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کننده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شیر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مادر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توصیه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می</a:t>
            </a:r>
            <a:r>
              <a:rPr lang="en-US" altLang="en-US" sz="1700" dirty="0">
                <a:cs typeface="B Mitra" pitchFamily="2" charset="-78"/>
              </a:rPr>
              <a:t> </a:t>
            </a:r>
            <a:r>
              <a:rPr lang="ar-SA" altLang="en-US" sz="1700" dirty="0">
                <a:cs typeface="B Mitra" pitchFamily="2" charset="-78"/>
              </a:rPr>
              <a:t>شود</a:t>
            </a:r>
            <a:r>
              <a:rPr lang="en-US" altLang="en-US" sz="1700" dirty="0"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57570"/>
            <a:ext cx="11610109" cy="4953000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SA" altLang="en-US" sz="1600" b="1" u="sng" dirty="0">
                <a:cs typeface="B Mitra" pitchFamily="2" charset="-78"/>
              </a:rPr>
              <a:t>روش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افزودن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غنی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کننده</a:t>
            </a:r>
            <a:r>
              <a:rPr lang="en-US" altLang="en-US" sz="16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ar-SA" altLang="en-US" sz="1600" u="sng" dirty="0">
                <a:cs typeface="B Mitra" pitchFamily="2" charset="-78"/>
              </a:rPr>
              <a:t>استاندارد</a:t>
            </a:r>
            <a:r>
              <a:rPr lang="en-US" altLang="en-US" sz="1600" dirty="0">
                <a:cs typeface="B Mitra" pitchFamily="2" charset="-78"/>
              </a:rPr>
              <a:t>: </a:t>
            </a:r>
            <a:r>
              <a:rPr lang="ar-SA" altLang="en-US" sz="1600" dirty="0">
                <a:cs typeface="B Mitra" pitchFamily="2" charset="-78"/>
              </a:rPr>
              <a:t>پس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تحمل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100 cc/kg/d</a:t>
            </a:r>
            <a:r>
              <a:rPr lang="ar-SA" altLang="en-US" sz="1600" dirty="0" smtClean="0">
                <a:cs typeface="B Mitra" pitchFamily="2" charset="-78"/>
              </a:rPr>
              <a:t>،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اضافه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کردن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نسبت</a:t>
            </a:r>
            <a:r>
              <a:rPr lang="en-US" altLang="en-US" sz="1600" dirty="0">
                <a:cs typeface="B Mitra" pitchFamily="2" charset="-78"/>
              </a:rPr>
              <a:t> 1:50 </a:t>
            </a:r>
            <a:r>
              <a:rPr lang="ar-SA" altLang="en-US" sz="1600" dirty="0">
                <a:cs typeface="B Mitra" pitchFamily="2" charset="-78"/>
              </a:rPr>
              <a:t>تا</a:t>
            </a:r>
            <a:r>
              <a:rPr lang="en-US" altLang="en-US" sz="1600" dirty="0">
                <a:cs typeface="B Mitra" pitchFamily="2" charset="-78"/>
              </a:rPr>
              <a:t> 48 </a:t>
            </a:r>
            <a:r>
              <a:rPr lang="ar-SA" altLang="en-US" sz="1600" dirty="0">
                <a:cs typeface="B Mitra" pitchFamily="2" charset="-78"/>
              </a:rPr>
              <a:t>ساعت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صورت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تحمل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تغییر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نسبت</a:t>
            </a:r>
            <a:r>
              <a:rPr lang="en-US" altLang="en-US" sz="1600" dirty="0">
                <a:cs typeface="B Mitra" pitchFamily="2" charset="-78"/>
              </a:rPr>
              <a:t> 1:25 </a:t>
            </a:r>
          </a:p>
          <a:p>
            <a:pPr algn="r" rtl="1"/>
            <a:r>
              <a:rPr lang="ar-SA" altLang="en-US" sz="1600" u="sng" dirty="0">
                <a:cs typeface="B Mitra" pitchFamily="2" charset="-78"/>
              </a:rPr>
              <a:t>بر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u="sng" dirty="0">
                <a:cs typeface="B Mitra" pitchFamily="2" charset="-78"/>
              </a:rPr>
              <a:t>اساس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u="sng" dirty="0">
                <a:cs typeface="B Mitra" pitchFamily="2" charset="-78"/>
              </a:rPr>
              <a:t>آنالیز</a:t>
            </a:r>
            <a:r>
              <a:rPr lang="en-US" altLang="en-US" sz="1600" u="sng" dirty="0">
                <a:cs typeface="B Mitra" pitchFamily="2" charset="-78"/>
              </a:rPr>
              <a:t>: </a:t>
            </a:r>
            <a:r>
              <a:rPr lang="ar-SA" altLang="en-US" sz="1600" dirty="0">
                <a:cs typeface="B Mitra" pitchFamily="2" charset="-78"/>
              </a:rPr>
              <a:t>تفاوت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وعده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کاهش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تدریجی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بعد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چند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روز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اول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. </a:t>
            </a:r>
            <a:r>
              <a:rPr lang="ar-SA" altLang="en-US" sz="1600" dirty="0">
                <a:cs typeface="B Mitra" pitchFamily="2" charset="-78"/>
              </a:rPr>
              <a:t>نیازمند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دستگاه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مخصوص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آنالیزور</a:t>
            </a:r>
          </a:p>
          <a:p>
            <a:pPr algn="r" rtl="1"/>
            <a:r>
              <a:rPr lang="ar-SA" altLang="en-US" sz="1600" u="sng" dirty="0">
                <a:cs typeface="B Mitra" pitchFamily="2" charset="-78"/>
              </a:rPr>
              <a:t>بر</a:t>
            </a:r>
            <a:r>
              <a:rPr lang="en-US" altLang="en-US" sz="1600" u="sng" dirty="0">
                <a:cs typeface="B Mitra" pitchFamily="2" charset="-78"/>
              </a:rPr>
              <a:t> </a:t>
            </a:r>
            <a:r>
              <a:rPr lang="ar-SA" altLang="en-US" sz="1600" u="sng" dirty="0" smtClean="0">
                <a:cs typeface="B Mitra" pitchFamily="2" charset="-78"/>
              </a:rPr>
              <a:t>اساس</a:t>
            </a:r>
            <a:r>
              <a:rPr lang="en-US" altLang="en-US" sz="1600" u="sng" dirty="0" smtClean="0">
                <a:cs typeface="B Mitra" pitchFamily="2" charset="-78"/>
              </a:rPr>
              <a:t> BUN </a:t>
            </a:r>
            <a:r>
              <a:rPr lang="fa-IR" altLang="en-US" sz="1600" u="sng" dirty="0" smtClean="0">
                <a:cs typeface="B Mitra" pitchFamily="2" charset="-78"/>
              </a:rPr>
              <a:t>: </a:t>
            </a:r>
            <a:r>
              <a:rPr lang="ar-SA" altLang="en-US" sz="1600" dirty="0" smtClean="0">
                <a:cs typeface="B Mitra" pitchFamily="2" charset="-78"/>
              </a:rPr>
              <a:t>استفاده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روش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استاندارد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کنترل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هفتگی</a:t>
            </a:r>
            <a:r>
              <a:rPr lang="en-US" altLang="en-US" sz="1600" dirty="0">
                <a:cs typeface="B Mitra" pitchFamily="2" charset="-78"/>
              </a:rPr>
              <a:t> BUN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کمتر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از</a:t>
            </a:r>
            <a:r>
              <a:rPr lang="en-US" altLang="en-US" sz="1600" dirty="0" smtClean="0">
                <a:cs typeface="B Mitra" pitchFamily="2" charset="-78"/>
              </a:rPr>
              <a:t> 9 </a:t>
            </a:r>
            <a:r>
              <a:rPr lang="en-US" altLang="en-US" sz="1600" dirty="0">
                <a:cs typeface="B Mitra" pitchFamily="2" charset="-78"/>
              </a:rPr>
              <a:t>g/dl </a:t>
            </a:r>
            <a:r>
              <a:rPr lang="ar-SA" altLang="en-US" sz="1600" dirty="0" smtClean="0">
                <a:cs typeface="B Mitra" pitchFamily="2" charset="-78"/>
              </a:rPr>
              <a:t>بودن</a:t>
            </a:r>
            <a:r>
              <a:rPr lang="ar-SA" altLang="en-US" sz="1600" dirty="0">
                <a:cs typeface="B Mitra" pitchFamily="2" charset="-78"/>
              </a:rPr>
              <a:t>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افزودن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fa-IR" altLang="en-US" sz="1600" dirty="0" smtClean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14 g/dl </a:t>
            </a:r>
            <a:r>
              <a:rPr lang="ar-SA" altLang="en-US" sz="1600" dirty="0">
                <a:cs typeface="B Mitra" pitchFamily="2" charset="-78"/>
              </a:rPr>
              <a:t>بودن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کاهش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مکمل</a:t>
            </a:r>
          </a:p>
          <a:p>
            <a:pPr algn="r" rtl="1"/>
            <a:endParaRPr lang="en-US" altLang="en-US" sz="1600" dirty="0">
              <a:cs typeface="B Mitra" pitchFamily="2" charset="-78"/>
            </a:endParaRPr>
          </a:p>
          <a:p>
            <a:pPr algn="r" rtl="1"/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هفته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اول</a:t>
            </a:r>
            <a:r>
              <a:rPr lang="en-US" altLang="en-US" sz="1600" dirty="0">
                <a:cs typeface="B Mitra" pitchFamily="2" charset="-78"/>
              </a:rPr>
              <a:t> 1.8 g/dl </a:t>
            </a:r>
            <a:r>
              <a:rPr lang="ar-SA" altLang="en-US" sz="1600" dirty="0">
                <a:cs typeface="B Mitra" pitchFamily="2" charset="-78"/>
              </a:rPr>
              <a:t>است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2-3 </a:t>
            </a:r>
            <a:r>
              <a:rPr lang="ar-SA" altLang="en-US" sz="1600" dirty="0">
                <a:cs typeface="B Mitra" pitchFamily="2" charset="-78"/>
              </a:rPr>
              <a:t>هفته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1.5 g/dl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رسد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افزایش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نسبت</a:t>
            </a:r>
            <a:r>
              <a:rPr lang="en-US" altLang="en-US" sz="1600" dirty="0">
                <a:cs typeface="B Mitra" pitchFamily="2" charset="-78"/>
              </a:rPr>
              <a:t> 1:25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2.6 - 2.9 </a:t>
            </a:r>
            <a:r>
              <a:rPr lang="en-US" altLang="en-US" sz="1600" dirty="0" smtClean="0">
                <a:cs typeface="B Mitra" pitchFamily="2" charset="-78"/>
              </a:rPr>
              <a:t> g/dl </a:t>
            </a:r>
            <a:r>
              <a:rPr lang="ar-SA" altLang="en-US" sz="1600" dirty="0" smtClean="0">
                <a:cs typeface="B Mitra" pitchFamily="2" charset="-78"/>
              </a:rPr>
              <a:t>می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رسد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مصنوعی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نارس</a:t>
            </a:r>
            <a:r>
              <a:rPr lang="en-US" altLang="en-US" sz="1600" dirty="0" smtClean="0">
                <a:cs typeface="B Mitra" pitchFamily="2" charset="-78"/>
              </a:rPr>
              <a:t> 3 g/dl </a:t>
            </a:r>
            <a:r>
              <a:rPr lang="ar-SA" altLang="en-US" sz="1600" dirty="0">
                <a:cs typeface="B Mitra" pitchFamily="2" charset="-78"/>
              </a:rPr>
              <a:t>است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نیاز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برای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نوزاد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بسیار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وزن</a:t>
            </a:r>
            <a:r>
              <a:rPr lang="en-US" altLang="en-US" sz="1600" dirty="0">
                <a:cs typeface="B Mitra" pitchFamily="2" charset="-78"/>
              </a:rPr>
              <a:t> 3.5 – 4 g/dl </a:t>
            </a:r>
            <a:r>
              <a:rPr lang="ar-SA" altLang="en-US" sz="1600" dirty="0">
                <a:cs typeface="B Mitra" pitchFamily="2" charset="-78"/>
              </a:rPr>
              <a:t>است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توان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مصنوعی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نارس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اضافه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کرد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هر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یک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گرم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پودر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0.8 </a:t>
            </a:r>
            <a:r>
              <a:rPr lang="ar-SA" altLang="en-US" sz="1600" dirty="0">
                <a:cs typeface="B Mitra" pitchFamily="2" charset="-78"/>
              </a:rPr>
              <a:t>گرم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دارد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میزان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نگران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افزایش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زیاد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اسمولاریته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عوارض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گوارشی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نباشید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دمای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زمان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افزایش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غنی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حدود</a:t>
            </a:r>
            <a:r>
              <a:rPr lang="en-US" altLang="en-US" sz="1600" dirty="0">
                <a:cs typeface="B Mitra" pitchFamily="2" charset="-78"/>
              </a:rPr>
              <a:t> 37 </a:t>
            </a:r>
            <a:r>
              <a:rPr lang="ar-SA" altLang="en-US" sz="1600" dirty="0">
                <a:cs typeface="B Mitra" pitchFamily="2" charset="-78"/>
              </a:rPr>
              <a:t>درجه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سانتی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گراد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باشد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2 </a:t>
            </a:r>
            <a:r>
              <a:rPr lang="ar-SA" altLang="en-US" sz="1600" dirty="0">
                <a:cs typeface="B Mitra" pitchFamily="2" charset="-78"/>
              </a:rPr>
              <a:t>ساعت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دمای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اتاق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نباشد</a:t>
            </a:r>
            <a:endParaRPr lang="en-US" altLang="en-US" sz="1600" dirty="0" smtClean="0">
              <a:cs typeface="B Mitra" pitchFamily="2" charset="-78"/>
            </a:endParaRPr>
          </a:p>
          <a:p>
            <a:pPr algn="r" rtl="1"/>
            <a:endParaRPr lang="ar-SA" altLang="en-US" sz="16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SA" altLang="en-US" sz="1600" b="1" u="sng" dirty="0">
                <a:cs typeface="B Mitra" pitchFamily="2" charset="-78"/>
              </a:rPr>
              <a:t>زمان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قطع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غنی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کننده</a:t>
            </a:r>
            <a:r>
              <a:rPr lang="en-US" altLang="en-US" sz="1600" b="1" u="sng" dirty="0">
                <a:cs typeface="B Mitra" pitchFamily="2" charset="-78"/>
              </a:rPr>
              <a:t>: 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نوزاد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بتواند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تمام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سینه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بمکد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وزنش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2000 </a:t>
            </a:r>
            <a:r>
              <a:rPr lang="ar-SA" altLang="en-US" sz="1600" dirty="0">
                <a:cs typeface="B Mitra" pitchFamily="2" charset="-78"/>
              </a:rPr>
              <a:t>گرم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شود</a:t>
            </a:r>
            <a:r>
              <a:rPr lang="fa-IR" altLang="en-US" sz="1600" dirty="0" smtClean="0">
                <a:cs typeface="B Mitra" pitchFamily="2" charset="-78"/>
              </a:rPr>
              <a:t> . </a:t>
            </a:r>
            <a:r>
              <a:rPr lang="ar-SA" altLang="en-US" sz="1600" dirty="0" smtClean="0">
                <a:cs typeface="B Mitra" pitchFamily="2" charset="-78"/>
              </a:rPr>
              <a:t>نوزادان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کمبود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وزن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توان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رسیدن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به</a:t>
            </a:r>
            <a:r>
              <a:rPr lang="en-US" altLang="en-US" sz="1600" dirty="0" smtClean="0">
                <a:cs typeface="B Mitra" pitchFamily="2" charset="-78"/>
              </a:rPr>
              <a:t> 40 </a:t>
            </a:r>
            <a:r>
              <a:rPr lang="fa-IR" altLang="en-US" sz="1600" dirty="0" smtClean="0">
                <a:cs typeface="B Mitra" pitchFamily="2" charset="-78"/>
              </a:rPr>
              <a:t>هفتگی ( </a:t>
            </a:r>
            <a:r>
              <a:rPr lang="ar-SA" altLang="en-US" sz="1600" dirty="0" smtClean="0">
                <a:cs typeface="B Mitra" pitchFamily="2" charset="-78"/>
              </a:rPr>
              <a:t>برخی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منابع</a:t>
            </a:r>
            <a:r>
              <a:rPr lang="en-US" altLang="en-US" sz="1600" dirty="0">
                <a:cs typeface="B Mitra" pitchFamily="2" charset="-78"/>
              </a:rPr>
              <a:t> 52 </a:t>
            </a:r>
            <a:r>
              <a:rPr lang="ar-SA" altLang="en-US" sz="1600" dirty="0" smtClean="0">
                <a:cs typeface="B Mitra" pitchFamily="2" charset="-78"/>
              </a:rPr>
              <a:t>هفتگی</a:t>
            </a:r>
            <a:r>
              <a:rPr lang="fa-IR" altLang="en-US" sz="1600" dirty="0" smtClean="0">
                <a:cs typeface="B Mitra" pitchFamily="2" charset="-78"/>
              </a:rPr>
              <a:t>)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ادامه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برخی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منابع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نوزاد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وزن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تولد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کمتر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1200 </a:t>
            </a:r>
            <a:r>
              <a:rPr lang="ar-SA" altLang="en-US" sz="1600" dirty="0">
                <a:cs typeface="B Mitra" pitchFamily="2" charset="-78"/>
              </a:rPr>
              <a:t>گرم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مبتلا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دیسپلاری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برونکوپولمونر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وزن</a:t>
            </a:r>
            <a:r>
              <a:rPr lang="en-US" altLang="en-US" sz="1600" dirty="0">
                <a:cs typeface="B Mitra" pitchFamily="2" charset="-78"/>
              </a:rPr>
              <a:t> 3000 </a:t>
            </a:r>
            <a:r>
              <a:rPr lang="ar-SA" altLang="en-US" sz="1600" dirty="0">
                <a:cs typeface="B Mitra" pitchFamily="2" charset="-78"/>
              </a:rPr>
              <a:t>گرم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توصیه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نموده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اند</a:t>
            </a:r>
            <a:endParaRPr lang="fa-IR" altLang="en-US" sz="1600" dirty="0" smtClean="0">
              <a:cs typeface="B Mitra" pitchFamily="2" charset="-78"/>
            </a:endParaRPr>
          </a:p>
          <a:p>
            <a:pPr algn="r" rtl="1"/>
            <a:endParaRPr lang="ar-SA" altLang="en-US" sz="16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SA" altLang="en-US" sz="1600" b="1" u="sng" dirty="0">
                <a:cs typeface="B Mitra" pitchFamily="2" charset="-78"/>
              </a:rPr>
              <a:t>انواع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غنی</a:t>
            </a:r>
            <a:r>
              <a:rPr lang="en-US" altLang="en-US" sz="1600" b="1" u="sng" dirty="0">
                <a:cs typeface="B Mitra" pitchFamily="2" charset="-78"/>
              </a:rPr>
              <a:t> </a:t>
            </a:r>
            <a:r>
              <a:rPr lang="ar-SA" altLang="en-US" sz="1600" b="1" u="sng" dirty="0">
                <a:cs typeface="B Mitra" pitchFamily="2" charset="-78"/>
              </a:rPr>
              <a:t>کننده</a:t>
            </a:r>
            <a:r>
              <a:rPr lang="en-US" altLang="en-US" sz="1600" b="1" u="sng" dirty="0">
                <a:cs typeface="B Mitra" pitchFamily="2" charset="-78"/>
              </a:rPr>
              <a:t>: 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شکل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پودر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مایع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انسان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گاو</a:t>
            </a:r>
            <a:r>
              <a:rPr lang="fa-IR" altLang="en-US" sz="1600" dirty="0" smtClean="0">
                <a:cs typeface="B Mitra" pitchFamily="2" charset="-78"/>
              </a:rPr>
              <a:t> ؛ </a:t>
            </a:r>
            <a:r>
              <a:rPr lang="ar-SA" altLang="en-US" sz="1600" dirty="0" smtClean="0">
                <a:cs typeface="B Mitra" pitchFamily="2" charset="-78"/>
              </a:rPr>
              <a:t>پودری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حجم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دهنده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نیست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اما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قوطی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خطر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عفونت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دارد</a:t>
            </a:r>
            <a:r>
              <a:rPr lang="fa-IR" altLang="en-US" sz="1600" dirty="0" smtClean="0">
                <a:cs typeface="B Mitra" pitchFamily="2" charset="-78"/>
              </a:rPr>
              <a:t> . ن</a:t>
            </a:r>
            <a:r>
              <a:rPr lang="ar-SA" altLang="en-US" sz="1600" dirty="0" smtClean="0">
                <a:cs typeface="B Mitra" pitchFamily="2" charset="-78"/>
              </a:rPr>
              <a:t>وع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انسانی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گران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نایاب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تحمل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پذیری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بهتر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دارد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تمام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انواع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خطر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اختلال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الکترولیتی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کنترل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هفتگی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کنترل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هفتگی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کلسیم</a:t>
            </a:r>
            <a:r>
              <a:rPr lang="fa-IR" altLang="en-US" sz="1600" dirty="0" smtClean="0">
                <a:cs typeface="B Mitra" pitchFamily="2" charset="-78"/>
              </a:rPr>
              <a:t> (</a:t>
            </a:r>
            <a:r>
              <a:rPr lang="ar-SA" altLang="en-US" sz="1600" dirty="0" smtClean="0">
                <a:cs typeface="B Mitra" pitchFamily="2" charset="-78"/>
              </a:rPr>
              <a:t>ترجیحا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 smtClean="0">
                <a:cs typeface="B Mitra" pitchFamily="2" charset="-78"/>
              </a:rPr>
              <a:t>یونیزه</a:t>
            </a:r>
            <a:r>
              <a:rPr lang="fa-IR" altLang="en-US" sz="1600" dirty="0" smtClean="0">
                <a:cs typeface="B Mitra" pitchFamily="2" charset="-78"/>
              </a:rPr>
              <a:t>) </a:t>
            </a:r>
            <a:r>
              <a:rPr lang="ar-SA" altLang="en-US" sz="1600" dirty="0" smtClean="0">
                <a:cs typeface="B Mitra" pitchFamily="2" charset="-78"/>
              </a:rPr>
              <a:t>و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فسفر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</a:t>
            </a:r>
            <a:r>
              <a:rPr lang="en-US" altLang="en-US" sz="1600" dirty="0">
                <a:cs typeface="B Mitra" pitchFamily="2" charset="-78"/>
              </a:rPr>
              <a:t>.</a:t>
            </a:r>
          </a:p>
          <a:p>
            <a:pPr algn="r" rtl="1"/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کلسیم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یونیزه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en-US" altLang="en-US" sz="1600" dirty="0" smtClean="0">
                <a:cs typeface="B Mitra" pitchFamily="2" charset="-78"/>
              </a:rPr>
              <a:t>6.5mg/dl  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فسفر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از</a:t>
            </a:r>
            <a:r>
              <a:rPr lang="en-US" altLang="en-US" sz="1600" dirty="0">
                <a:cs typeface="B Mitra" pitchFamily="2" charset="-78"/>
              </a:rPr>
              <a:t> 7.5 </a:t>
            </a:r>
            <a:r>
              <a:rPr lang="en-US" altLang="en-US" sz="1600" dirty="0" smtClean="0">
                <a:cs typeface="B Mitra" pitchFamily="2" charset="-78"/>
              </a:rPr>
              <a:t>mg/dl </a:t>
            </a:r>
            <a:r>
              <a:rPr lang="ar-SA" altLang="en-US" sz="1600" dirty="0" smtClean="0">
                <a:cs typeface="B Mitra" pitchFamily="2" charset="-78"/>
              </a:rPr>
              <a:t>غنی</a:t>
            </a:r>
            <a:r>
              <a:rPr lang="en-US" altLang="en-US" sz="1600" dirty="0" smtClean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کننده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قطع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شود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یا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کالری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نیاز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است،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مکمل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پروتیینی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بدهید</a:t>
            </a:r>
            <a:r>
              <a:rPr lang="en-US" altLang="en-US" sz="1600" dirty="0">
                <a:cs typeface="B Mitra" pitchFamily="2" charset="-78"/>
              </a:rPr>
              <a:t>.</a:t>
            </a:r>
          </a:p>
          <a:p>
            <a:pPr algn="r" rtl="1"/>
            <a:r>
              <a:rPr lang="ar-SA" altLang="en-US" sz="1600" dirty="0">
                <a:cs typeface="B Mitra" pitchFamily="2" charset="-78"/>
              </a:rPr>
              <a:t>افزایش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کالری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شیر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روشهای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جایگزین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خوراکی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مانند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گاواژ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توجه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وزنگیری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مناسب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در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رسیدن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به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تحمل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تغذیه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دهانی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اهمیت</a:t>
            </a:r>
            <a:r>
              <a:rPr lang="en-US" altLang="en-US" sz="1600" dirty="0">
                <a:cs typeface="B Mitra" pitchFamily="2" charset="-78"/>
              </a:rPr>
              <a:t> </a:t>
            </a:r>
            <a:r>
              <a:rPr lang="ar-SA" altLang="en-US" sz="1600" dirty="0">
                <a:cs typeface="B Mitra" pitchFamily="2" charset="-78"/>
              </a:rPr>
              <a:t>دارد</a:t>
            </a:r>
            <a:r>
              <a:rPr lang="en-US" altLang="en-US" sz="1600" dirty="0"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97" y="-252745"/>
            <a:ext cx="4111503" cy="30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10" y="2432057"/>
            <a:ext cx="4050904" cy="25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069"/>
            <a:ext cx="4040910" cy="26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9704" y="3305145"/>
            <a:ext cx="3670126" cy="582613"/>
          </a:xfrm>
        </p:spPr>
        <p:txBody>
          <a:bodyPr/>
          <a:lstStyle/>
          <a:p>
            <a:r>
              <a:rPr lang="fa-IR" sz="3200" dirty="0" smtClean="0">
                <a:cs typeface="B Tabassom" pitchFamily="2" charset="-78"/>
              </a:rPr>
              <a:t>شبهای زیبای اهواز:  یادش بخیر</a:t>
            </a:r>
            <a:endParaRPr lang="en-US" sz="3200" dirty="0">
              <a:cs typeface="B Tabassom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3279" y="3311562"/>
            <a:ext cx="3747369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fa-IR" dirty="0" smtClean="0">
                <a:cs typeface="B Tabassom" pitchFamily="2" charset="-78"/>
              </a:rPr>
              <a:t>روزهای تاریک اهواز:  خدا بخیر </a:t>
            </a:r>
            <a:endParaRPr lang="en-US" dirty="0">
              <a:cs typeface="B Tabasso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2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52396"/>
            <a:ext cx="11540837" cy="6331527"/>
          </a:xfrm>
        </p:spPr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SA" altLang="en-US" sz="1500" b="1" u="sng" dirty="0">
                <a:cs typeface="B Mitra" pitchFamily="2" charset="-78"/>
              </a:rPr>
              <a:t>عدم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تحمل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تغذیه</a:t>
            </a:r>
            <a:r>
              <a:rPr lang="en-US" altLang="en-US" sz="1500" b="1" u="sng" dirty="0" smtClean="0">
                <a:cs typeface="B Mitra" pitchFamily="2" charset="-78"/>
              </a:rPr>
              <a:t>. </a:t>
            </a:r>
            <a:r>
              <a:rPr lang="ar-SA" altLang="en-US" sz="1500" dirty="0" smtClean="0">
                <a:cs typeface="B Mitra" pitchFamily="2" charset="-78"/>
              </a:rPr>
              <a:t>اغلب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بدون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مداخله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بهتر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شوند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اما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همیشه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باید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جدی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گرفته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شود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بعلت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نگرانی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از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انتروکولیت</a:t>
            </a:r>
          </a:p>
          <a:p>
            <a:pPr algn="r" rtl="1">
              <a:buFont typeface="Wingdings" pitchFamily="2" charset="2"/>
              <a:buChar char="v"/>
            </a:pPr>
            <a:r>
              <a:rPr lang="ar-SA" altLang="en-US" sz="1500" b="1" u="sng" dirty="0">
                <a:cs typeface="B Mitra" pitchFamily="2" charset="-78"/>
              </a:rPr>
              <a:t>علایم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عدم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تحمل</a:t>
            </a:r>
            <a:r>
              <a:rPr lang="en-US" altLang="en-US" sz="15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دیستانسیون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شکم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یا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بیقراری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زیاد</a:t>
            </a:r>
            <a:r>
              <a:rPr lang="en-US" altLang="en-US" sz="1500" dirty="0">
                <a:cs typeface="B Mitra" pitchFamily="2" charset="-78"/>
              </a:rPr>
              <a:t>  </a:t>
            </a:r>
            <a:r>
              <a:rPr lang="ar-SA" altLang="en-US" sz="1500" dirty="0">
                <a:cs typeface="B Mitra" pitchFamily="2" charset="-78"/>
              </a:rPr>
              <a:t>یا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لاواژ</a:t>
            </a:r>
            <a:r>
              <a:rPr lang="en-US" altLang="en-US" sz="1500" dirty="0">
                <a:cs typeface="B Mitra" pitchFamily="2" charset="-78"/>
              </a:rPr>
              <a:t>  </a:t>
            </a:r>
            <a:r>
              <a:rPr lang="ar-SA" altLang="en-US" sz="1500" dirty="0">
                <a:cs typeface="B Mitra" pitchFamily="2" charset="-78"/>
              </a:rPr>
              <a:t>بیش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از</a:t>
            </a:r>
            <a:r>
              <a:rPr lang="en-US" altLang="en-US" sz="1500" dirty="0">
                <a:cs typeface="B Mitra" pitchFamily="2" charset="-78"/>
              </a:rPr>
              <a:t> 20% 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خون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مدفوع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دیستانسیون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شکم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اتساع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دور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شکم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بیش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از</a:t>
            </a:r>
            <a:r>
              <a:rPr lang="en-US" altLang="en-US" sz="1500" dirty="0">
                <a:cs typeface="B Mitra" pitchFamily="2" charset="-78"/>
              </a:rPr>
              <a:t> 1.5 </a:t>
            </a:r>
            <a:r>
              <a:rPr lang="ar-SA" altLang="en-US" sz="1500" dirty="0">
                <a:cs typeface="B Mitra" pitchFamily="2" charset="-78"/>
              </a:rPr>
              <a:t>سانتی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متر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روز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اسیدوز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متابولیک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بدون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علت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مشخص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حملات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آپنه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اختلال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پایداری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دما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هیپرگلیسمی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بدون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علت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مشخص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en-US" altLang="en-US" sz="1500" dirty="0" smtClean="0">
                <a:cs typeface="B Mitra" pitchFamily="2" charset="-78"/>
              </a:rPr>
              <a:t>....</a:t>
            </a:r>
            <a:endParaRPr lang="en-US" altLang="en-US" sz="15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altLang="en-US" sz="1500" b="1" u="sng" dirty="0">
                <a:cs typeface="B Mitra" pitchFamily="2" charset="-78"/>
              </a:rPr>
              <a:t>مدیریت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عدم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تحمل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تغذیه</a:t>
            </a:r>
            <a:r>
              <a:rPr lang="en-US" altLang="en-US" sz="15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علایم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شدید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یا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پیشرونده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عدم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تحمل</a:t>
            </a:r>
            <a:r>
              <a:rPr lang="en-US" altLang="en-US" sz="1500" dirty="0">
                <a:cs typeface="B Mitra" pitchFamily="2" charset="-78"/>
              </a:rPr>
              <a:t>. </a:t>
            </a:r>
            <a:r>
              <a:rPr lang="ar-SA" altLang="en-US" sz="1500" dirty="0">
                <a:cs typeface="B Mitra" pitchFamily="2" charset="-78"/>
              </a:rPr>
              <a:t>یا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لاواژ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صفراوی</a:t>
            </a:r>
            <a:r>
              <a:rPr lang="en-US" altLang="en-US" sz="1500" dirty="0">
                <a:cs typeface="B Mitra" pitchFamily="2" charset="-78"/>
              </a:rPr>
              <a:t>   </a:t>
            </a:r>
            <a:r>
              <a:rPr lang="ar-SA" altLang="en-US" sz="1500" dirty="0">
                <a:cs typeface="B Mitra" pitchFamily="2" charset="-78"/>
              </a:rPr>
              <a:t>توصیه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شود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قطع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تغذیه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بررسی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کامل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انتروکولیت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موارد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غیرلاواژ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بیش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از</a:t>
            </a:r>
            <a:r>
              <a:rPr lang="en-US" altLang="en-US" sz="1500" dirty="0">
                <a:cs typeface="B Mitra" pitchFamily="2" charset="-78"/>
              </a:rPr>
              <a:t> 50% : </a:t>
            </a:r>
            <a:r>
              <a:rPr lang="ar-SA" altLang="en-US" sz="1500" dirty="0">
                <a:cs typeface="B Mitra" pitchFamily="2" charset="-78"/>
              </a:rPr>
              <a:t>کنترل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دقیق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علایم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بعدی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عدم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افزایش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فعلی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شیر</a:t>
            </a:r>
            <a:r>
              <a:rPr lang="en-US" altLang="en-US" sz="1500" dirty="0">
                <a:cs typeface="B Mitra" pitchFamily="2" charset="-78"/>
              </a:rPr>
              <a:t> </a:t>
            </a:r>
          </a:p>
          <a:p>
            <a:pPr algn="r" rtl="1"/>
            <a:endParaRPr lang="en-US" altLang="en-US" sz="15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SA" altLang="en-US" sz="1500" b="1" u="sng" dirty="0">
                <a:cs typeface="B Mitra" pitchFamily="2" charset="-78"/>
              </a:rPr>
              <a:t>نحوه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تغذیه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نوزاد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 smtClean="0">
                <a:cs typeface="B Mitra" pitchFamily="2" charset="-78"/>
              </a:rPr>
              <a:t>نارس</a:t>
            </a:r>
            <a:r>
              <a:rPr lang="en-US" altLang="en-US" sz="1500" b="1" u="sng" dirty="0" smtClean="0">
                <a:cs typeface="B Mitra" pitchFamily="2" charset="-78"/>
              </a:rPr>
              <a:t>:</a:t>
            </a:r>
            <a:endParaRPr lang="ar-SA" altLang="en-US" sz="1500" b="1" u="sng" dirty="0">
              <a:cs typeface="B Mitra" pitchFamily="2" charset="-78"/>
            </a:endParaRPr>
          </a:p>
          <a:p>
            <a:pPr algn="r" rtl="1"/>
            <a:r>
              <a:rPr lang="ar-SA" altLang="en-US" sz="1500" dirty="0">
                <a:cs typeface="B Mitra" pitchFamily="2" charset="-78"/>
              </a:rPr>
              <a:t>حملات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افت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اشباع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اکسیژن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تغذیه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دهانی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نسبت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گاواژ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نوزادان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بسیار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نارس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سه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برابر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است</a:t>
            </a:r>
          </a:p>
          <a:p>
            <a:pPr algn="r" rtl="1"/>
            <a:r>
              <a:rPr lang="ar-SA" altLang="en-US" sz="1500" b="1" dirty="0">
                <a:cs typeface="B Mitra" pitchFamily="2" charset="-78"/>
              </a:rPr>
              <a:t>مکیدن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غیر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تغذیه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ای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در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اقامت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کمتر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بستری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و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تحمل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بهتر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تغذیه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و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جذب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مناسبتر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مواد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غذایی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مفید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 smtClean="0">
                <a:cs typeface="B Mitra" pitchFamily="2" charset="-78"/>
              </a:rPr>
              <a:t>است</a:t>
            </a:r>
            <a:r>
              <a:rPr lang="fa-IR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 smtClean="0">
                <a:cs typeface="B Mitra" pitchFamily="2" charset="-78"/>
              </a:rPr>
              <a:t>و</a:t>
            </a:r>
            <a:r>
              <a:rPr lang="en-US" altLang="en-US" sz="1500" b="1" dirty="0" smtClean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توصیه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می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شود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که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در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نوزاد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با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وزن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کمتر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از</a:t>
            </a:r>
            <a:r>
              <a:rPr lang="en-US" altLang="en-US" sz="1500" b="1" dirty="0">
                <a:cs typeface="B Mitra" pitchFamily="2" charset="-78"/>
              </a:rPr>
              <a:t> 1500 </a:t>
            </a:r>
            <a:r>
              <a:rPr lang="ar-SA" altLang="en-US" sz="1500" b="1" dirty="0">
                <a:cs typeface="B Mitra" pitchFamily="2" charset="-78"/>
              </a:rPr>
              <a:t>گرم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و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پایدار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و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تحمل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تغذیه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تا</a:t>
            </a:r>
            <a:r>
              <a:rPr lang="en-US" altLang="en-US" sz="1500" b="1" dirty="0">
                <a:cs typeface="B Mitra" pitchFamily="2" charset="-78"/>
              </a:rPr>
              <a:t> 50 </a:t>
            </a:r>
            <a:r>
              <a:rPr lang="ar-SA" altLang="en-US" sz="1500" b="1" dirty="0">
                <a:cs typeface="B Mitra" pitchFamily="2" charset="-78"/>
              </a:rPr>
              <a:t>سی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سی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روزانه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به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ازای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هر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کیلو</a:t>
            </a:r>
            <a:r>
              <a:rPr lang="en-US" altLang="en-US" sz="1500" b="1" dirty="0">
                <a:cs typeface="B Mitra" pitchFamily="2" charset="-78"/>
              </a:rPr>
              <a:t> </a:t>
            </a:r>
            <a:r>
              <a:rPr lang="ar-SA" altLang="en-US" sz="1500" b="1" dirty="0">
                <a:cs typeface="B Mitra" pitchFamily="2" charset="-78"/>
              </a:rPr>
              <a:t>شروع</a:t>
            </a:r>
            <a:r>
              <a:rPr lang="en-US" altLang="en-US" sz="1500" b="1" dirty="0">
                <a:cs typeface="B Mitra" pitchFamily="2" charset="-78"/>
              </a:rPr>
              <a:t>  </a:t>
            </a:r>
            <a:r>
              <a:rPr lang="ar-SA" altLang="en-US" sz="1500" b="1" dirty="0">
                <a:cs typeface="B Mitra" pitchFamily="2" charset="-78"/>
              </a:rPr>
              <a:t>شود</a:t>
            </a:r>
          </a:p>
          <a:p>
            <a:pPr algn="r" rtl="1">
              <a:buFont typeface="Wingdings" pitchFamily="2" charset="2"/>
              <a:buChar char="q"/>
            </a:pPr>
            <a:r>
              <a:rPr lang="ar-SA" altLang="en-US" sz="1500" b="1" u="sng" dirty="0">
                <a:cs typeface="B Mitra" pitchFamily="2" charset="-78"/>
              </a:rPr>
              <a:t>تغذیه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 smtClean="0">
                <a:cs typeface="B Mitra" pitchFamily="2" charset="-78"/>
              </a:rPr>
              <a:t>گاواژ</a:t>
            </a:r>
            <a:r>
              <a:rPr lang="en-US" altLang="en-US" sz="1500" b="1" u="sng" dirty="0" smtClean="0">
                <a:cs typeface="B Mitra" pitchFamily="2" charset="-78"/>
              </a:rPr>
              <a:t>:</a:t>
            </a:r>
            <a:endParaRPr lang="ar-SA" altLang="en-US" sz="1500" b="1" u="sng" dirty="0">
              <a:cs typeface="B Mitra" pitchFamily="2" charset="-78"/>
            </a:endParaRPr>
          </a:p>
          <a:p>
            <a:pPr algn="r" rtl="1"/>
            <a:r>
              <a:rPr lang="ar-SA" altLang="en-US" sz="1500" dirty="0">
                <a:cs typeface="B Mitra" pitchFamily="2" charset="-78"/>
              </a:rPr>
              <a:t>قابل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اجرا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نوزاد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پایدار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حرکات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روده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فعال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حتی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از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روز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اول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ممکن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 smtClean="0">
                <a:cs typeface="B Mitra" pitchFamily="2" charset="-78"/>
              </a:rPr>
              <a:t>است</a:t>
            </a:r>
            <a:r>
              <a:rPr lang="en-US" altLang="en-US" sz="1500" dirty="0" smtClean="0">
                <a:cs typeface="B Mitra" pitchFamily="2" charset="-78"/>
              </a:rPr>
              <a:t> . </a:t>
            </a:r>
            <a:r>
              <a:rPr lang="fa-IR" altLang="en-US" sz="1500" dirty="0" smtClean="0">
                <a:cs typeface="B Mitra" pitchFamily="2" charset="-78"/>
              </a:rPr>
              <a:t>تر</a:t>
            </a:r>
            <a:r>
              <a:rPr lang="ar-SA" altLang="en-US" sz="1500" dirty="0" smtClean="0">
                <a:cs typeface="B Mitra" pitchFamily="2" charset="-78"/>
              </a:rPr>
              <a:t>جیحا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روش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دهانی</a:t>
            </a:r>
            <a:r>
              <a:rPr lang="en-US" altLang="en-US" sz="1500" dirty="0">
                <a:cs typeface="B Mitra" pitchFamily="2" charset="-78"/>
              </a:rPr>
              <a:t> - </a:t>
            </a:r>
            <a:r>
              <a:rPr lang="ar-SA" altLang="en-US" sz="1500" dirty="0">
                <a:cs typeface="B Mitra" pitchFamily="2" charset="-78"/>
              </a:rPr>
              <a:t>معدی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باشد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هر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چند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فیکس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کردنش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 smtClean="0">
                <a:cs typeface="B Mitra" pitchFamily="2" charset="-78"/>
              </a:rPr>
              <a:t>سخت</a:t>
            </a:r>
            <a:r>
              <a:rPr lang="fa-IR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 smtClean="0">
                <a:cs typeface="B Mitra" pitchFamily="2" charset="-78"/>
              </a:rPr>
              <a:t>تر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است</a:t>
            </a:r>
          </a:p>
          <a:p>
            <a:pPr algn="r" rtl="1"/>
            <a:endParaRPr lang="en-US" altLang="en-US" sz="15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ar-SA" altLang="en-US" sz="1500" b="1" u="sng" dirty="0">
                <a:cs typeface="B Mitra" pitchFamily="2" charset="-78"/>
              </a:rPr>
              <a:t>تغذیه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متناوب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یا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پیوسته</a:t>
            </a:r>
            <a:r>
              <a:rPr lang="en-US" altLang="en-US" sz="1500" b="1" u="sng" dirty="0">
                <a:cs typeface="B Mitra" pitchFamily="2" charset="-78"/>
              </a:rPr>
              <a:t> </a:t>
            </a:r>
            <a:r>
              <a:rPr lang="ar-SA" altLang="en-US" sz="1500" b="1" u="sng" dirty="0">
                <a:cs typeface="B Mitra" pitchFamily="2" charset="-78"/>
              </a:rPr>
              <a:t>؟</a:t>
            </a:r>
          </a:p>
          <a:p>
            <a:pPr algn="r" rtl="1"/>
            <a:r>
              <a:rPr lang="ar-SA" altLang="en-US" sz="1500" dirty="0">
                <a:cs typeface="B Mitra" pitchFamily="2" charset="-78"/>
              </a:rPr>
              <a:t>متناوب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رفتار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طبیعی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تری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است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هر</a:t>
            </a:r>
            <a:r>
              <a:rPr lang="en-US" altLang="en-US" sz="1500" dirty="0">
                <a:cs typeface="B Mitra" pitchFamily="2" charset="-78"/>
              </a:rPr>
              <a:t> 2-3 </a:t>
            </a:r>
            <a:r>
              <a:rPr lang="ar-SA" altLang="en-US" sz="1500" dirty="0" smtClean="0">
                <a:cs typeface="B Mitra" pitchFamily="2" charset="-78"/>
              </a:rPr>
              <a:t>ساعت</a:t>
            </a:r>
            <a:r>
              <a:rPr lang="fa-IR" altLang="en-US" sz="1500" dirty="0" smtClean="0">
                <a:cs typeface="B Mitra" pitchFamily="2" charset="-78"/>
              </a:rPr>
              <a:t> و در </a:t>
            </a:r>
            <a:r>
              <a:rPr lang="ar-SA" altLang="en-US" sz="1500" dirty="0" smtClean="0">
                <a:cs typeface="B Mitra" pitchFamily="2" charset="-78"/>
              </a:rPr>
              <a:t>پیوسته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صورت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مستمر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مداوم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گاهی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استراحت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است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تحمل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تغذیه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بهتر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است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اما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خطر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افزایش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عفونت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fa-IR" altLang="en-US" sz="1500" dirty="0" smtClean="0">
                <a:cs typeface="B Mitra" pitchFamily="2" charset="-78"/>
              </a:rPr>
              <a:t>(</a:t>
            </a:r>
            <a:r>
              <a:rPr lang="ar-SA" altLang="en-US" sz="1500" dirty="0" smtClean="0">
                <a:cs typeface="B Mitra" pitchFamily="2" charset="-78"/>
              </a:rPr>
              <a:t>نیاز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تعویض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سرنگ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هر</a:t>
            </a:r>
            <a:r>
              <a:rPr lang="en-US" altLang="en-US" sz="1500" dirty="0">
                <a:cs typeface="B Mitra" pitchFamily="2" charset="-78"/>
              </a:rPr>
              <a:t> 4 </a:t>
            </a:r>
            <a:r>
              <a:rPr lang="ar-SA" altLang="en-US" sz="1500" dirty="0">
                <a:cs typeface="B Mitra" pitchFamily="2" charset="-78"/>
              </a:rPr>
              <a:t>ساعت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شستشوی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لوله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هر</a:t>
            </a:r>
            <a:r>
              <a:rPr lang="en-US" altLang="en-US" sz="1500" dirty="0">
                <a:cs typeface="B Mitra" pitchFamily="2" charset="-78"/>
              </a:rPr>
              <a:t> 8 </a:t>
            </a:r>
            <a:r>
              <a:rPr lang="ar-SA" altLang="en-US" sz="1500" dirty="0" smtClean="0">
                <a:cs typeface="B Mitra" pitchFamily="2" charset="-78"/>
              </a:rPr>
              <a:t>ساعت</a:t>
            </a:r>
            <a:r>
              <a:rPr lang="fa-IR" altLang="en-US" sz="1500" dirty="0" smtClean="0">
                <a:cs typeface="B Mitra" pitchFamily="2" charset="-78"/>
              </a:rPr>
              <a:t>)،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رسوب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چربی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پروتیین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در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لوله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 smtClean="0">
                <a:cs typeface="B Mitra" pitchFamily="2" charset="-78"/>
              </a:rPr>
              <a:t>ها</a:t>
            </a:r>
            <a:r>
              <a:rPr lang="fa-IR" altLang="en-US" sz="1500" dirty="0" smtClean="0">
                <a:cs typeface="B Mitra" pitchFamily="2" charset="-78"/>
              </a:rPr>
              <a:t> 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fa-IR" altLang="en-US" sz="1500" dirty="0" smtClean="0">
                <a:cs typeface="B Mitra" pitchFamily="2" charset="-78"/>
              </a:rPr>
              <a:t>(</a:t>
            </a:r>
            <a:r>
              <a:rPr lang="ar-SA" altLang="en-US" sz="1500" dirty="0" smtClean="0">
                <a:cs typeface="B Mitra" pitchFamily="2" charset="-78"/>
              </a:rPr>
              <a:t>نیاز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تغییر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جهت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سرنگ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برای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چربی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و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تخلیه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>
                <a:cs typeface="B Mitra" pitchFamily="2" charset="-78"/>
              </a:rPr>
              <a:t>هر</a:t>
            </a:r>
            <a:r>
              <a:rPr lang="en-US" altLang="en-US" sz="1500" dirty="0">
                <a:cs typeface="B Mitra" pitchFamily="2" charset="-78"/>
              </a:rPr>
              <a:t> 4 </a:t>
            </a:r>
            <a:r>
              <a:rPr lang="ar-SA" altLang="en-US" sz="1500" dirty="0">
                <a:cs typeface="B Mitra" pitchFamily="2" charset="-78"/>
              </a:rPr>
              <a:t>ساعت</a:t>
            </a:r>
            <a:r>
              <a:rPr lang="en-US" altLang="en-US" sz="1500" dirty="0">
                <a:cs typeface="B Mitra" pitchFamily="2" charset="-78"/>
              </a:rPr>
              <a:t> </a:t>
            </a:r>
            <a:r>
              <a:rPr lang="ar-SA" altLang="en-US" sz="1500" dirty="0" smtClean="0">
                <a:cs typeface="B Mitra" pitchFamily="2" charset="-78"/>
              </a:rPr>
              <a:t>سرنگ</a:t>
            </a:r>
            <a:r>
              <a:rPr lang="en-US" altLang="en-US" sz="1500" dirty="0" smtClean="0">
                <a:cs typeface="B Mitra" pitchFamily="2" charset="-78"/>
              </a:rPr>
              <a:t> </a:t>
            </a:r>
            <a:r>
              <a:rPr lang="fa-IR" altLang="en-US" sz="1500" dirty="0" smtClean="0">
                <a:cs typeface="B Mitra" pitchFamily="2" charset="-78"/>
              </a:rPr>
              <a:t>)</a:t>
            </a:r>
            <a:endParaRPr lang="en-US" altLang="en-US" sz="15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429491"/>
            <a:ext cx="11734799" cy="5698259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SA" altLang="en-US" sz="1800" b="1" u="sng" dirty="0">
                <a:cs typeface="B Mitra" pitchFamily="2" charset="-78"/>
              </a:rPr>
              <a:t>مکیدن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سینه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مادر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و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تغذیه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دهانی</a:t>
            </a:r>
            <a:r>
              <a:rPr lang="en-US" altLang="en-US" sz="18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بعد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32-34 </a:t>
            </a:r>
            <a:r>
              <a:rPr lang="ar-SA" altLang="en-US" sz="1800" dirty="0">
                <a:cs typeface="B Mitra" pitchFamily="2" charset="-78"/>
              </a:rPr>
              <a:t>هفته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پایداری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بالینی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شروع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شود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استفاده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روش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صحیح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دهی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altLang="en-US" sz="1800" b="1" u="sng" dirty="0">
                <a:cs typeface="B Mitra" pitchFamily="2" charset="-78"/>
              </a:rPr>
              <a:t>مشکلات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مکیدن</a:t>
            </a:r>
            <a:r>
              <a:rPr lang="en-US" altLang="en-US" sz="18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en-US" altLang="en-US" sz="1800" dirty="0">
                <a:cs typeface="B Mitra" pitchFamily="2" charset="-78"/>
              </a:rPr>
              <a:t>Choking . gasping for breath  </a:t>
            </a:r>
          </a:p>
          <a:p>
            <a:pPr algn="r" rtl="1"/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توجه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فواید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مکیدن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غیر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ای</a:t>
            </a:r>
            <a:r>
              <a:rPr lang="en-US" altLang="en-US" sz="1800" dirty="0">
                <a:cs typeface="B Mitra" pitchFamily="2" charset="-78"/>
              </a:rPr>
              <a:t> 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fa-IR" altLang="en-US" sz="1800" dirty="0">
                <a:cs typeface="B Mitra" pitchFamily="2" charset="-78"/>
              </a:rPr>
              <a:t>پ</a:t>
            </a:r>
            <a:r>
              <a:rPr lang="ar-SA" altLang="en-US" sz="1800" dirty="0" smtClean="0">
                <a:cs typeface="B Mitra" pitchFamily="2" charset="-78"/>
              </a:rPr>
              <a:t>س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مرحله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نخست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خروج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سریع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اولیه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سینه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گذاشتن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استفاده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سر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بطری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سرعت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آهسته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کاهش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تحریکات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محیطی</a:t>
            </a:r>
          </a:p>
          <a:p>
            <a:pPr algn="r" rtl="1"/>
            <a:endParaRPr lang="en-US" altLang="en-US" sz="18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SA" altLang="en-US" sz="1800" b="1" u="sng" dirty="0">
                <a:cs typeface="B Mitra" pitchFamily="2" charset="-78"/>
              </a:rPr>
              <a:t>مشکلات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بلع</a:t>
            </a:r>
            <a:r>
              <a:rPr lang="en-US" altLang="en-US" sz="1800" b="1" u="sng" dirty="0">
                <a:cs typeface="B Mitra" pitchFamily="2" charset="-78"/>
              </a:rPr>
              <a:t>:  </a:t>
            </a:r>
            <a:r>
              <a:rPr lang="fa-IR" altLang="en-US" sz="1800" b="1" u="sng" dirty="0" smtClean="0">
                <a:cs typeface="B Mitra" pitchFamily="2" charset="-78"/>
              </a:rPr>
              <a:t> </a:t>
            </a:r>
            <a:r>
              <a:rPr lang="ar-SA" altLang="en-US" sz="1800" dirty="0" smtClean="0">
                <a:cs typeface="B Mitra" pitchFamily="2" charset="-78"/>
              </a:rPr>
              <a:t>کاهش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سرعت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تغذیه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گفتار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درمانی</a:t>
            </a:r>
          </a:p>
          <a:p>
            <a:pPr algn="r" rtl="1"/>
            <a:endParaRPr lang="en-US" altLang="en-US" sz="18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SA" altLang="en-US" sz="1800" b="1" u="sng" dirty="0">
                <a:cs typeface="B Mitra" pitchFamily="2" charset="-78"/>
              </a:rPr>
              <a:t>مشکلات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حرکتی</a:t>
            </a:r>
            <a:r>
              <a:rPr lang="en-US" altLang="en-US" sz="1800" b="1" u="sng" dirty="0">
                <a:cs typeface="B Mitra" pitchFamily="2" charset="-78"/>
              </a:rPr>
              <a:t> </a:t>
            </a:r>
            <a:r>
              <a:rPr lang="ar-SA" altLang="en-US" sz="1800" b="1" u="sng" dirty="0">
                <a:cs typeface="B Mitra" pitchFamily="2" charset="-78"/>
              </a:rPr>
              <a:t>دهان</a:t>
            </a:r>
            <a:r>
              <a:rPr lang="en-US" altLang="en-US" sz="1800" b="1" u="sng" dirty="0">
                <a:cs typeface="B Mitra" pitchFamily="2" charset="-78"/>
              </a:rPr>
              <a:t>: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برای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بهبود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مکش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ضعیف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یا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اق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زدن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مکرر،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اختلال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تون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آسپیراسیون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گفتار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درمانی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کاردرمانی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توصیه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شود</a:t>
            </a:r>
          </a:p>
          <a:p>
            <a:pPr algn="r" rtl="1"/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نیز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افزایش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کالری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جایگزینی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روش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دهانی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fa-IR" altLang="en-US" sz="1800" dirty="0" smtClean="0">
                <a:cs typeface="B Mitra" pitchFamily="2" charset="-78"/>
              </a:rPr>
              <a:t>(</a:t>
            </a:r>
            <a:r>
              <a:rPr lang="ar-SA" altLang="en-US" sz="1800" dirty="0" smtClean="0">
                <a:cs typeface="B Mitra" pitchFamily="2" charset="-78"/>
              </a:rPr>
              <a:t>گاواژ</a:t>
            </a:r>
            <a:r>
              <a:rPr lang="fa-IR" altLang="en-US" sz="1800" dirty="0" smtClean="0">
                <a:cs typeface="B Mitra" pitchFamily="2" charset="-78"/>
              </a:rPr>
              <a:t>) </a:t>
            </a:r>
            <a:r>
              <a:rPr lang="en-US" altLang="en-US" sz="1800" dirty="0" smtClean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...</a:t>
            </a:r>
          </a:p>
          <a:p>
            <a:pPr algn="r" rtl="1"/>
            <a:r>
              <a:rPr lang="ar-SA" altLang="en-US" sz="1800" dirty="0">
                <a:cs typeface="B Mitra" pitchFamily="2" charset="-78"/>
              </a:rPr>
              <a:t>استفاده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مصنوعی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نارس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توجه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محتوای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بالای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پروتیین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کلسیم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فسفر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زمان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قبل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از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ترخیص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توصیه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شده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شیر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پس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از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ترخیص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برای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نوزاد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نارس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تا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رسیدن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به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وزن</a:t>
            </a:r>
            <a:r>
              <a:rPr lang="en-US" altLang="en-US" sz="1800" dirty="0">
                <a:cs typeface="B Mitra" pitchFamily="2" charset="-78"/>
              </a:rPr>
              <a:t> 3500 </a:t>
            </a:r>
            <a:r>
              <a:rPr lang="ar-SA" altLang="en-US" sz="1800" dirty="0">
                <a:cs typeface="B Mitra" pitchFamily="2" charset="-78"/>
              </a:rPr>
              <a:t>گرم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ادامه</a:t>
            </a:r>
            <a:r>
              <a:rPr lang="en-US" altLang="en-US" sz="1800" dirty="0">
                <a:cs typeface="B Mitra" pitchFamily="2" charset="-78"/>
              </a:rPr>
              <a:t> </a:t>
            </a:r>
            <a:r>
              <a:rPr lang="ar-SA" altLang="en-US" sz="1800" dirty="0">
                <a:cs typeface="B Mitra" pitchFamily="2" charset="-78"/>
              </a:rPr>
              <a:t>یابد</a:t>
            </a:r>
            <a:r>
              <a:rPr lang="en-US" altLang="en-US" sz="1800" dirty="0" smtClean="0">
                <a:cs typeface="B Mitra" pitchFamily="2" charset="-78"/>
              </a:rPr>
              <a:t>.</a:t>
            </a:r>
            <a:endParaRPr lang="fa-IR" altLang="en-US" sz="1800" dirty="0" smtClean="0">
              <a:cs typeface="B Mitra" pitchFamily="2" charset="-78"/>
            </a:endParaRPr>
          </a:p>
          <a:p>
            <a:pPr marL="0" indent="0" algn="r" rtl="1">
              <a:buNone/>
            </a:pPr>
            <a:endParaRPr lang="en-US" altLang="en-US" sz="1800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altLang="en-US" sz="1800" b="1" dirty="0">
                <a:cs typeface="B Mitra" pitchFamily="2" charset="-78"/>
              </a:rPr>
              <a:t>در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مقایسه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تغذیه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بطری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و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پستان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به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وضوح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ارجحیت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تغذیه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پستانی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در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کاهش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مشکلات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تغذیه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ای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نوزاد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نارس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مفید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تر</a:t>
            </a:r>
            <a:r>
              <a:rPr lang="en-US" altLang="en-US" sz="1800" b="1" dirty="0">
                <a:cs typeface="B Mitra" pitchFamily="2" charset="-78"/>
              </a:rPr>
              <a:t> </a:t>
            </a:r>
            <a:r>
              <a:rPr lang="ar-SA" altLang="en-US" sz="1800" b="1" dirty="0">
                <a:cs typeface="B Mitra" pitchFamily="2" charset="-78"/>
              </a:rPr>
              <a:t>است</a:t>
            </a:r>
            <a:r>
              <a:rPr lang="en-US" altLang="en-US" sz="1800" b="1" dirty="0"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</TotalTime>
  <Words>2097</Words>
  <Application>Microsoft Office PowerPoint</Application>
  <PresentationFormat>Custom</PresentationFormat>
  <Paragraphs>156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شبهای زیبای اهواز:  یادش بخیر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creator>Amirabdollahian,Pardis,,Nutrition</dc:creator>
  <cp:lastModifiedBy>ASUS</cp:lastModifiedBy>
  <cp:revision>112</cp:revision>
  <dcterms:created xsi:type="dcterms:W3CDTF">2024-08-11T14:09:00Z</dcterms:created>
  <dcterms:modified xsi:type="dcterms:W3CDTF">2025-11-14T20:07:14Z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F53D2CA10CCD42F38BB692FA8E158D55_12</vt:lpwstr>
  </property>
  <property fmtid="{D5CDD505-2E9C-101B-9397-08002B2CF9AE}" pid="3" name="KSOProductBuildVer">
    <vt:lpwstr>1033-12.2.0.22549</vt:lpwstr>
  </property>
</Properties>
</file>