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3" r:id="rId5"/>
    <p:sldId id="276" r:id="rId6"/>
    <p:sldId id="259" r:id="rId7"/>
    <p:sldId id="275" r:id="rId8"/>
    <p:sldId id="277" r:id="rId9"/>
    <p:sldId id="278" r:id="rId10"/>
    <p:sldId id="274" r:id="rId11"/>
    <p:sldId id="260" r:id="rId12"/>
    <p:sldId id="279" r:id="rId13"/>
    <p:sldId id="280" r:id="rId14"/>
    <p:sldId id="261" r:id="rId15"/>
    <p:sldId id="281" r:id="rId16"/>
    <p:sldId id="282" r:id="rId17"/>
    <p:sldId id="285" r:id="rId18"/>
    <p:sldId id="262" r:id="rId19"/>
    <p:sldId id="263" r:id="rId20"/>
    <p:sldId id="266" r:id="rId21"/>
    <p:sldId id="268" r:id="rId22"/>
    <p:sldId id="287" r:id="rId23"/>
    <p:sldId id="269" r:id="rId24"/>
    <p:sldId id="270" r:id="rId25"/>
    <p:sldId id="271"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7772400" cy="914400"/>
          </a:xfrm>
          <a:prstGeom prst="rect">
            <a:avLst/>
          </a:prstGeom>
          <a:noFill/>
        </p:spPr>
        <p:txBody>
          <a:bodyPr wrap="none">
            <a:spAutoFit/>
          </a:bodyPr>
          <a:lstStyle/>
          <a:p>
            <a:endParaRPr/>
          </a:p>
          <a:p>
            <a:pPr>
              <a:defRPr sz="3200" b="1">
                <a:solidFill>
                  <a:srgbClr val="5A3282"/>
                </a:solidFill>
              </a:defRPr>
            </a:pPr>
            <a:r>
              <a:t>Challenges in Preterm Neonatal Resuscitation</a:t>
            </a:r>
          </a:p>
        </p:txBody>
      </p:sp>
      <p:sp>
        <p:nvSpPr>
          <p:cNvPr id="3" name="TextBox 2"/>
          <p:cNvSpPr txBox="1"/>
          <p:nvPr/>
        </p:nvSpPr>
        <p:spPr>
          <a:xfrm>
            <a:off x="822960" y="1645920"/>
            <a:ext cx="7498079" cy="2062103"/>
          </a:xfrm>
          <a:prstGeom prst="rect">
            <a:avLst/>
          </a:prstGeom>
          <a:noFill/>
        </p:spPr>
        <p:txBody>
          <a:bodyPr wrap="square">
            <a:spAutoFit/>
          </a:bodyPr>
          <a:lstStyle/>
          <a:p>
            <a:endParaRPr dirty="0"/>
          </a:p>
          <a:p>
            <a:pPr>
              <a:defRPr sz="2200">
                <a:solidFill>
                  <a:srgbClr val="1E1E28"/>
                </a:solidFill>
              </a:defRPr>
            </a:pPr>
            <a:r>
              <a:rPr dirty="0" err="1" smtClean="0"/>
              <a:t>Arash</a:t>
            </a:r>
            <a:r>
              <a:rPr dirty="0" smtClean="0"/>
              <a:t> </a:t>
            </a:r>
            <a:r>
              <a:rPr dirty="0" err="1"/>
              <a:t>Bordbar</a:t>
            </a:r>
            <a:r>
              <a:rPr dirty="0"/>
              <a:t>, Neonatologist &amp; </a:t>
            </a:r>
            <a:r>
              <a:rPr dirty="0" err="1"/>
              <a:t>Perinatologist</a:t>
            </a:r>
            <a:r>
              <a:rPr dirty="0"/>
              <a:t/>
            </a:r>
            <a:br>
              <a:rPr dirty="0"/>
            </a:br>
            <a:r>
              <a:rPr dirty="0"/>
              <a:t>Associate Professor of IUMS</a:t>
            </a:r>
            <a:br>
              <a:rPr dirty="0"/>
            </a:br>
            <a:r>
              <a:rPr dirty="0"/>
              <a:t/>
            </a:r>
            <a:br>
              <a:rPr dirty="0"/>
            </a:br>
            <a:r>
              <a:rPr dirty="0" smtClean="0"/>
              <a:t>A</a:t>
            </a:r>
            <a:r>
              <a:rPr lang="en-US" dirty="0"/>
              <a:t>n</a:t>
            </a:r>
            <a:r>
              <a:rPr dirty="0" smtClean="0"/>
              <a:t> </a:t>
            </a:r>
            <a:r>
              <a:rPr dirty="0"/>
              <a:t>overview of NRP-based strategies and global NICU practices (</a:t>
            </a:r>
            <a:r>
              <a:rPr dirty="0" smtClean="0"/>
              <a:t>202</a:t>
            </a:r>
            <a:r>
              <a:rPr lang="en-US" dirty="0" smtClean="0"/>
              <a:t>5</a:t>
            </a:r>
            <a:r>
              <a:rPr dirty="0" smtClean="0"/>
              <a:t>).</a:t>
            </a:r>
            <a:endParaRPr dirty="0"/>
          </a:p>
        </p:txBody>
      </p:sp>
      <p:sp>
        <p:nvSpPr>
          <p:cNvPr id="4" name="TextBox 3"/>
          <p:cNvSpPr txBox="1"/>
          <p:nvPr/>
        </p:nvSpPr>
        <p:spPr>
          <a:xfrm>
            <a:off x="822960" y="6217920"/>
            <a:ext cx="7385355" cy="523220"/>
          </a:xfrm>
          <a:prstGeom prst="rect">
            <a:avLst/>
          </a:prstGeom>
          <a:noFill/>
        </p:spPr>
        <p:txBody>
          <a:bodyPr wrap="none">
            <a:spAutoFit/>
          </a:bodyPr>
          <a:lstStyle/>
          <a:p>
            <a:endParaRPr dirty="0"/>
          </a:p>
          <a:p>
            <a:pPr algn="r">
              <a:defRPr sz="1000">
                <a:solidFill>
                  <a:srgbClr val="5A5A5A"/>
                </a:solidFill>
              </a:defRPr>
            </a:pPr>
            <a:r>
              <a:t>NRP 9th Ed, </a:t>
            </a:r>
            <a:r>
              <a:rPr/>
              <a:t>AAP </a:t>
            </a:r>
            <a:r>
              <a:rPr smtClean="0"/>
              <a:t>202</a:t>
            </a:r>
            <a:r>
              <a:rPr lang="en-US" smtClean="0"/>
              <a:t>5</a:t>
            </a:r>
            <a:r>
              <a:rPr smtClean="0"/>
              <a:t>; </a:t>
            </a:r>
            <a:r>
              <a:t>Uppsala &amp; Iowa NICU Guidelines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270" y="374573"/>
            <a:ext cx="8967730" cy="4308872"/>
          </a:xfrm>
          <a:prstGeom prst="rect">
            <a:avLst/>
          </a:prstGeom>
        </p:spPr>
        <p:txBody>
          <a:bodyPr wrap="square">
            <a:spAutoFit/>
          </a:bodyPr>
          <a:lstStyle/>
          <a:p>
            <a:pPr rtl="1"/>
            <a:r>
              <a:rPr lang="en-US" sz="1000" dirty="0">
                <a:latin typeface="Times New Roman" panose="02020603050405020304" pitchFamily="18" charset="0"/>
                <a:ea typeface="Times New Roman" panose="02020603050405020304" pitchFamily="18" charset="0"/>
              </a:rPr>
              <a:t/>
            </a:r>
            <a:br>
              <a:rPr lang="en-US" sz="1000" dirty="0">
                <a:latin typeface="Times New Roman" panose="02020603050405020304" pitchFamily="18" charset="0"/>
                <a:ea typeface="Times New Roman" panose="02020603050405020304" pitchFamily="18" charset="0"/>
              </a:rPr>
            </a:br>
            <a:r>
              <a:rPr lang="en-US" sz="2400" dirty="0" smtClean="0">
                <a:latin typeface="Arial" panose="020B0604020202020204" pitchFamily="34" charset="0"/>
                <a:ea typeface="Arial" panose="020B0604020202020204" pitchFamily="34" charset="0"/>
              </a:rPr>
              <a:t>Not </a:t>
            </a:r>
            <a:r>
              <a:rPr lang="en-US" sz="2400" dirty="0">
                <a:latin typeface="Arial" panose="020B0604020202020204" pitchFamily="34" charset="0"/>
                <a:ea typeface="Arial" panose="020B0604020202020204" pitchFamily="34" charset="0"/>
              </a:rPr>
              <a:t>enough evidence exists to make a definitive recommendation regarding </a:t>
            </a:r>
            <a:r>
              <a:rPr lang="en-US" sz="2400" dirty="0" smtClean="0">
                <a:latin typeface="Arial" panose="020B0604020202020204" pitchFamily="34" charset="0"/>
                <a:ea typeface="Arial" panose="020B0604020202020204" pitchFamily="34" charset="0"/>
              </a:rPr>
              <a:t>whether </a:t>
            </a:r>
            <a:r>
              <a:rPr lang="en-US" sz="2400" dirty="0">
                <a:latin typeface="Arial" panose="020B0604020202020204" pitchFamily="34" charset="0"/>
                <a:ea typeface="Arial" panose="020B0604020202020204" pitchFamily="34" charset="0"/>
              </a:rPr>
              <a:t>umbilical cord clamping should </a:t>
            </a:r>
            <a:r>
              <a:rPr lang="en-US" sz="2400" dirty="0" smtClean="0">
                <a:latin typeface="Arial" panose="020B0604020202020204" pitchFamily="34" charset="0"/>
                <a:ea typeface="Arial" panose="020B0604020202020204" pitchFamily="34" charset="0"/>
              </a:rPr>
              <a:t>be</a:t>
            </a:r>
            <a:r>
              <a:rPr lang="en-US" sz="2400" dirty="0">
                <a:latin typeface="Times New Roman" panose="02020603050405020304" pitchFamily="18" charset="0"/>
                <a:ea typeface="Arial" panose="020B0604020202020204" pitchFamily="34" charset="0"/>
              </a:rPr>
              <a:t> </a:t>
            </a:r>
            <a:r>
              <a:rPr lang="en-US" sz="2400" dirty="0" smtClean="0">
                <a:latin typeface="Arial" panose="020B0604020202020204" pitchFamily="34" charset="0"/>
                <a:ea typeface="Arial" panose="020B0604020202020204" pitchFamily="34" charset="0"/>
              </a:rPr>
              <a:t>deferred </a:t>
            </a:r>
            <a:r>
              <a:rPr lang="en-US" sz="2400" dirty="0">
                <a:latin typeface="Arial" panose="020B0604020202020204" pitchFamily="34" charset="0"/>
                <a:ea typeface="Arial" panose="020B0604020202020204" pitchFamily="34" charset="0"/>
              </a:rPr>
              <a:t>in preterm newborns who are not vigorous after </a:t>
            </a:r>
            <a:r>
              <a:rPr lang="en-US" sz="2400" dirty="0" smtClean="0">
                <a:latin typeface="Arial" panose="020B0604020202020204" pitchFamily="34" charset="0"/>
                <a:ea typeface="Arial" panose="020B0604020202020204" pitchFamily="34" charset="0"/>
              </a:rPr>
              <a:t>birth.</a:t>
            </a:r>
          </a:p>
          <a:p>
            <a:pPr rtl="1"/>
            <a:endParaRPr lang="en-US" sz="2400" dirty="0" smtClean="0">
              <a:latin typeface="Arial" panose="020B0604020202020204" pitchFamily="34" charset="0"/>
              <a:ea typeface="Arial" panose="020B0604020202020204" pitchFamily="34" charset="0"/>
            </a:endParaRPr>
          </a:p>
          <a:p>
            <a:pPr rtl="1"/>
            <a:r>
              <a:rPr lang="en-US" sz="2400" dirty="0" smtClean="0">
                <a:latin typeface="Arial" panose="020B0604020202020204" pitchFamily="34" charset="0"/>
                <a:ea typeface="Arial" panose="020B0604020202020204" pitchFamily="34" charset="0"/>
              </a:rPr>
              <a:t>If </a:t>
            </a:r>
            <a:r>
              <a:rPr lang="en-US" sz="2400" dirty="0">
                <a:latin typeface="Arial" panose="020B0604020202020204" pitchFamily="34" charset="0"/>
                <a:ea typeface="Arial" panose="020B0604020202020204" pitchFamily="34" charset="0"/>
              </a:rPr>
              <a:t>the placental circulation is intact, it may be reasonable to briefly defer umbilical cord clamping while the obstetric provider gently stimulates the infant to breathe. If the infant does not begin to breathe during this time, additional treatment is required. The umbilical cord should be clamped and the infant should be brought to the radiant warmer</a:t>
            </a:r>
            <a:r>
              <a:rPr lang="en-US" sz="2400" dirty="0" smtClean="0">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348789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5129738" cy="584775"/>
          </a:xfrm>
          <a:prstGeom prst="rect">
            <a:avLst/>
          </a:prstGeom>
          <a:noFill/>
        </p:spPr>
        <p:txBody>
          <a:bodyPr wrap="none">
            <a:spAutoFit/>
          </a:bodyPr>
          <a:lstStyle/>
          <a:p>
            <a:pPr>
              <a:defRPr sz="3200" b="1">
                <a:solidFill>
                  <a:srgbClr val="5A3282"/>
                </a:solidFill>
              </a:defRPr>
            </a:pPr>
            <a:r>
              <a:rPr dirty="0" smtClean="0"/>
              <a:t> </a:t>
            </a:r>
            <a:r>
              <a:rPr dirty="0"/>
              <a:t>Initial Thermal Management</a:t>
            </a:r>
          </a:p>
        </p:txBody>
      </p:sp>
      <p:sp>
        <p:nvSpPr>
          <p:cNvPr id="3" name="TextBox 2"/>
          <p:cNvSpPr txBox="1"/>
          <p:nvPr/>
        </p:nvSpPr>
        <p:spPr>
          <a:xfrm>
            <a:off x="640080" y="958467"/>
            <a:ext cx="7680959" cy="1384995"/>
          </a:xfrm>
          <a:prstGeom prst="rect">
            <a:avLst/>
          </a:prstGeom>
          <a:noFill/>
        </p:spPr>
        <p:txBody>
          <a:bodyPr wrap="square">
            <a:spAutoFit/>
          </a:bodyPr>
          <a:lstStyle/>
          <a:p>
            <a:endParaRPr dirty="0"/>
          </a:p>
          <a:p>
            <a:pPr>
              <a:defRPr sz="2200">
                <a:solidFill>
                  <a:srgbClr val="1E1E28"/>
                </a:solidFill>
              </a:defRPr>
            </a:pPr>
            <a:r>
              <a:rPr dirty="0"/>
              <a:t>Use of polyethylene wrap, servo-controlled warmers, and humidity &gt;70%.</a:t>
            </a:r>
            <a:br>
              <a:rPr dirty="0"/>
            </a:br>
            <a:r>
              <a:rPr dirty="0"/>
              <a:t>Early temperature maintenance = survival advantage.</a:t>
            </a:r>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1" y="2753289"/>
            <a:ext cx="8096296" cy="37260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371" y="154235"/>
            <a:ext cx="8747393" cy="5016758"/>
          </a:xfrm>
          <a:prstGeom prst="rect">
            <a:avLst/>
          </a:prstGeom>
        </p:spPr>
        <p:txBody>
          <a:bodyPr wrap="square">
            <a:spAutoFit/>
          </a:bodyPr>
          <a:lstStyle/>
          <a:p>
            <a:pPr rtl="1"/>
            <a:r>
              <a:rPr lang="en-US" sz="2000" dirty="0">
                <a:latin typeface="Arial" panose="020B0604020202020204" pitchFamily="34" charset="0"/>
                <a:ea typeface="Arial" panose="020B0604020202020204" pitchFamily="34" charset="0"/>
              </a:rPr>
              <a:t>Set the temperature in the room where the infant will be resuscitated and </a:t>
            </a:r>
            <a:r>
              <a:rPr lang="en-US" sz="2000" dirty="0" smtClean="0">
                <a:latin typeface="Arial" panose="020B0604020202020204" pitchFamily="34" charset="0"/>
                <a:ea typeface="Arial" panose="020B0604020202020204" pitchFamily="34" charset="0"/>
              </a:rPr>
              <a:t>receive initial </a:t>
            </a:r>
            <a:r>
              <a:rPr lang="en-US" sz="2000" dirty="0">
                <a:latin typeface="Arial" panose="020B0604020202020204" pitchFamily="34" charset="0"/>
                <a:ea typeface="Arial" panose="020B0604020202020204" pitchFamily="34" charset="0"/>
              </a:rPr>
              <a:t>care to approximately 23C to </a:t>
            </a:r>
            <a:r>
              <a:rPr lang="en-US" sz="2000" dirty="0" smtClean="0">
                <a:latin typeface="Arial" panose="020B0604020202020204" pitchFamily="34" charset="0"/>
                <a:ea typeface="Arial" panose="020B0604020202020204" pitchFamily="34" charset="0"/>
              </a:rPr>
              <a:t>25°C.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en-US" sz="2000" dirty="0">
                <a:latin typeface="Arial" panose="020B0604020202020204" pitchFamily="34" charset="0"/>
                <a:ea typeface="Arial" panose="020B0604020202020204" pitchFamily="34" charset="0"/>
              </a:rPr>
              <a:t>• Preheat the radiant warmer well before the time of birth</a:t>
            </a:r>
            <a:r>
              <a:rPr lang="en-US" sz="2000" dirty="0" smtClean="0">
                <a:latin typeface="Arial" panose="020B0604020202020204" pitchFamily="34" charset="0"/>
                <a:ea typeface="Arial" panose="020B0604020202020204" pitchFamily="34" charset="0"/>
              </a:rPr>
              <a:t>.</a:t>
            </a:r>
          </a:p>
          <a:p>
            <a:pPr rtl="1"/>
            <a:endParaRPr lang="en-US" sz="2000" dirty="0">
              <a:latin typeface="Arial" panose="020B0604020202020204" pitchFamily="34" charset="0"/>
              <a:ea typeface="Arial" panose="020B0604020202020204" pitchFamily="34" charset="0"/>
            </a:endParaRPr>
          </a:p>
          <a:p>
            <a:pPr rtl="1"/>
            <a:r>
              <a:rPr lang="en-US" sz="2000" dirty="0" smtClean="0">
                <a:latin typeface="Arial" panose="020B0604020202020204" pitchFamily="34" charset="0"/>
                <a:ea typeface="Arial" panose="020B0604020202020204" pitchFamily="34" charset="0"/>
              </a:rPr>
              <a:t>• </a:t>
            </a:r>
            <a:r>
              <a:rPr lang="en-US" sz="2000" dirty="0">
                <a:latin typeface="Arial" panose="020B0604020202020204" pitchFamily="34" charset="0"/>
                <a:ea typeface="Arial" panose="020B0604020202020204" pitchFamily="34" charset="0"/>
              </a:rPr>
              <a:t>After delivery, quickly place a hat on the infant's </a:t>
            </a:r>
            <a:r>
              <a:rPr lang="en-US" sz="2000" dirty="0" smtClean="0">
                <a:latin typeface="Arial" panose="020B0604020202020204" pitchFamily="34" charset="0"/>
                <a:ea typeface="Arial" panose="020B0604020202020204" pitchFamily="34" charset="0"/>
              </a:rPr>
              <a:t>head</a:t>
            </a:r>
          </a:p>
          <a:p>
            <a:pPr rtl="1"/>
            <a:endParaRPr lang="en-US" sz="2000" dirty="0">
              <a:latin typeface="Arial" panose="020B0604020202020204" pitchFamily="34" charset="0"/>
              <a:ea typeface="Arial" panose="020B0604020202020204" pitchFamily="34" charset="0"/>
            </a:endParaRPr>
          </a:p>
          <a:p>
            <a:pPr rtl="1"/>
            <a:r>
              <a:rPr lang="en-US" sz="2000" dirty="0" smtClean="0">
                <a:latin typeface="Arial" panose="020B0604020202020204" pitchFamily="34" charset="0"/>
                <a:ea typeface="Arial" panose="020B0604020202020204" pitchFamily="34" charset="0"/>
              </a:rPr>
              <a:t>Use </a:t>
            </a:r>
            <a:r>
              <a:rPr lang="en-US" sz="2000" dirty="0">
                <a:latin typeface="Arial" panose="020B0604020202020204" pitchFamily="34" charset="0"/>
                <a:ea typeface="Arial" panose="020B0604020202020204" pitchFamily="34" charset="0"/>
              </a:rPr>
              <a:t>a </a:t>
            </a:r>
            <a:r>
              <a:rPr lang="en-US" sz="2000" dirty="0" err="1">
                <a:latin typeface="Arial" panose="020B0604020202020204" pitchFamily="34" charset="0"/>
                <a:ea typeface="Arial" panose="020B0604020202020204" pitchFamily="34" charset="0"/>
              </a:rPr>
              <a:t>prewarmed</a:t>
            </a:r>
            <a:r>
              <a:rPr lang="en-US" sz="2000" dirty="0">
                <a:latin typeface="Arial" panose="020B0604020202020204" pitchFamily="34" charset="0"/>
                <a:ea typeface="Arial" panose="020B0604020202020204" pitchFamily="34" charset="0"/>
              </a:rPr>
              <a:t> transport incubator if the infant will be moved after initial care </a:t>
            </a:r>
            <a:r>
              <a:rPr lang="en-US" sz="2000" dirty="0" smtClean="0">
                <a:latin typeface="Arial" panose="020B0604020202020204" pitchFamily="34" charset="0"/>
                <a:ea typeface="Arial" panose="020B0604020202020204" pitchFamily="34" charset="0"/>
              </a:rPr>
              <a:t>is</a:t>
            </a:r>
            <a:r>
              <a:rPr lang="en-US" sz="2000" dirty="0" smtClean="0">
                <a:latin typeface="Times New Roman" panose="02020603050405020304" pitchFamily="18" charset="0"/>
                <a:ea typeface="Arial" panose="020B0604020202020204" pitchFamily="34" charset="0"/>
              </a:rPr>
              <a:t> </a:t>
            </a:r>
            <a:r>
              <a:rPr lang="en-US" sz="2000" dirty="0" smtClean="0">
                <a:latin typeface="Arial" panose="020B0604020202020204" pitchFamily="34" charset="0"/>
                <a:ea typeface="Arial" panose="020B0604020202020204" pitchFamily="34" charset="0"/>
              </a:rPr>
              <a:t>completed</a:t>
            </a:r>
            <a:r>
              <a:rPr lang="en-US" sz="2000" dirty="0">
                <a:latin typeface="Arial" panose="020B0604020202020204" pitchFamily="34" charset="0"/>
                <a:ea typeface="Arial" panose="020B0604020202020204" pitchFamily="34" charset="0"/>
              </a:rPr>
              <a:t>.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endParaRPr lang="en-US" sz="2000" dirty="0" smtClean="0">
              <a:latin typeface="Times New Roman" panose="02020603050405020304" pitchFamily="18" charset="0"/>
              <a:ea typeface="Times New Roman" panose="02020603050405020304" pitchFamily="18" charset="0"/>
            </a:endParaRPr>
          </a:p>
          <a:p>
            <a:r>
              <a:rPr lang="en-US" sz="2000" dirty="0" smtClean="0">
                <a:latin typeface="Arial" panose="020B0604020202020204" pitchFamily="34" charset="0"/>
                <a:ea typeface="Arial" panose="020B0604020202020204" pitchFamily="34" charset="0"/>
              </a:rPr>
              <a:t>Maintain </a:t>
            </a:r>
            <a:r>
              <a:rPr lang="en-US" sz="2000" dirty="0">
                <a:latin typeface="Arial" panose="020B0604020202020204" pitchFamily="34" charset="0"/>
                <a:ea typeface="Arial" panose="020B0604020202020204" pitchFamily="34" charset="0"/>
              </a:rPr>
              <a:t>the infant's axillary temperature between 36.5°C and 37.5°C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endParaRPr lang="en-US" sz="2000" dirty="0" smtClean="0">
              <a:latin typeface="Times New Roman" panose="02020603050405020304" pitchFamily="18" charset="0"/>
              <a:ea typeface="Times New Roman" panose="02020603050405020304" pitchFamily="18" charset="0"/>
            </a:endParaRPr>
          </a:p>
          <a:p>
            <a:r>
              <a:rPr lang="en-US" sz="2000" dirty="0" smtClean="0">
                <a:latin typeface="Arial" panose="020B0604020202020204" pitchFamily="34" charset="0"/>
                <a:ea typeface="Arial" panose="020B0604020202020204" pitchFamily="34" charset="0"/>
              </a:rPr>
              <a:t>Additional </a:t>
            </a:r>
            <a:r>
              <a:rPr lang="en-US" sz="2000" dirty="0">
                <a:latin typeface="Arial" panose="020B0604020202020204" pitchFamily="34" charset="0"/>
                <a:ea typeface="Arial" panose="020B0604020202020204" pitchFamily="34" charset="0"/>
              </a:rPr>
              <a:t>steps for thermoregulation of infants born at less than 32 weeks'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en-US" sz="2000" dirty="0" smtClean="0">
                <a:latin typeface="Arial" panose="020B0604020202020204" pitchFamily="34" charset="0"/>
                <a:ea typeface="Arial" panose="020B0604020202020204" pitchFamily="34" charset="0"/>
              </a:rPr>
              <a:t>gestation; Use </a:t>
            </a:r>
            <a:r>
              <a:rPr lang="en-US" sz="2000" dirty="0">
                <a:latin typeface="Arial" panose="020B0604020202020204" pitchFamily="34" charset="0"/>
                <a:ea typeface="Arial" panose="020B0604020202020204" pitchFamily="34" charset="0"/>
              </a:rPr>
              <a:t>a thermal mattress as an additional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r>
              <a:rPr lang="en-US" sz="2000" dirty="0">
                <a:latin typeface="Arial" panose="020B0604020202020204" pitchFamily="34" charset="0"/>
                <a:ea typeface="Arial" panose="020B0604020202020204" pitchFamily="34" charset="0"/>
              </a:rPr>
              <a:t>heat source.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endParaRPr lang="en-US" sz="2000" dirty="0"/>
          </a:p>
        </p:txBody>
      </p:sp>
    </p:spTree>
    <p:extLst>
      <p:ext uri="{BB962C8B-B14F-4D97-AF65-F5344CB8AC3E}">
        <p14:creationId xmlns:p14="http://schemas.microsoft.com/office/powerpoint/2010/main" val="8372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29" y="2919470"/>
            <a:ext cx="6092327" cy="3833870"/>
          </a:xfrm>
          <a:prstGeom prst="rect">
            <a:avLst/>
          </a:prstGeom>
        </p:spPr>
      </p:pic>
      <p:sp>
        <p:nvSpPr>
          <p:cNvPr id="3" name="Rectangle 2"/>
          <p:cNvSpPr/>
          <p:nvPr/>
        </p:nvSpPr>
        <p:spPr>
          <a:xfrm>
            <a:off x="980501" y="165253"/>
            <a:ext cx="7766892" cy="2677656"/>
          </a:xfrm>
          <a:prstGeom prst="rect">
            <a:avLst/>
          </a:prstGeom>
        </p:spPr>
        <p:txBody>
          <a:bodyPr wrap="square">
            <a:spAutoFit/>
          </a:bodyPr>
          <a:lstStyle/>
          <a:p>
            <a:r>
              <a:rPr lang="en-US" sz="2400" dirty="0">
                <a:latin typeface="Arial" panose="020B0604020202020204" pitchFamily="34" charset="0"/>
                <a:ea typeface="Arial" panose="020B0604020202020204" pitchFamily="34" charset="0"/>
              </a:rPr>
              <a:t>Drying the body is not necessary. Instead of being dried with towels, very preterm infants should be wrapped up to their neck in polyethylene plastic immediately after birth. This can be done by the obstetric provider, with assistance as needed, before the umbilical cord is clamped as part of the rapid evaluation and initial steps of care.</a:t>
            </a:r>
            <a:endParaRPr lang="en-US" sz="2400" dirty="0"/>
          </a:p>
        </p:txBody>
      </p:sp>
    </p:spTree>
    <p:extLst>
      <p:ext uri="{BB962C8B-B14F-4D97-AF65-F5344CB8AC3E}">
        <p14:creationId xmlns:p14="http://schemas.microsoft.com/office/powerpoint/2010/main" val="1002786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3685368" cy="861774"/>
          </a:xfrm>
          <a:prstGeom prst="rect">
            <a:avLst/>
          </a:prstGeom>
          <a:noFill/>
        </p:spPr>
        <p:txBody>
          <a:bodyPr wrap="none">
            <a:spAutoFit/>
          </a:bodyPr>
          <a:lstStyle/>
          <a:p>
            <a:endParaRPr dirty="0"/>
          </a:p>
          <a:p>
            <a:pPr>
              <a:defRPr sz="3200" b="1">
                <a:solidFill>
                  <a:srgbClr val="5A3282"/>
                </a:solidFill>
              </a:defRPr>
            </a:pPr>
            <a:r>
              <a:rPr dirty="0" smtClean="0"/>
              <a:t> </a:t>
            </a:r>
            <a:r>
              <a:rPr dirty="0"/>
              <a:t>Respiratory Support</a:t>
            </a:r>
          </a:p>
        </p:txBody>
      </p:sp>
      <p:sp>
        <p:nvSpPr>
          <p:cNvPr id="3" name="TextBox 2"/>
          <p:cNvSpPr txBox="1"/>
          <p:nvPr/>
        </p:nvSpPr>
        <p:spPr>
          <a:xfrm>
            <a:off x="822960" y="1645920"/>
            <a:ext cx="7498079" cy="4114800"/>
          </a:xfrm>
          <a:prstGeom prst="rect">
            <a:avLst/>
          </a:prstGeom>
          <a:noFill/>
        </p:spPr>
        <p:txBody>
          <a:bodyPr wrap="square">
            <a:spAutoFit/>
          </a:bodyPr>
          <a:lstStyle/>
          <a:p>
            <a:endParaRPr/>
          </a:p>
          <a:p>
            <a:pPr>
              <a:defRPr sz="2200">
                <a:solidFill>
                  <a:srgbClr val="1E1E28"/>
                </a:solidFill>
              </a:defRPr>
            </a:pPr>
            <a:r>
              <a:t>Initiate CPAP 5–6 cmH₂O for spontaneously breathing preterms.</a:t>
            </a:r>
            <a:br/>
            <a:r>
              <a:t>Avoid excessive PPV pressure.</a:t>
            </a:r>
            <a:br/>
            <a:r>
              <a:t>Use T-piece resuscitator for consistency.</a:t>
            </a:r>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827" y="330506"/>
            <a:ext cx="8031296" cy="923330"/>
          </a:xfrm>
          <a:prstGeom prst="rect">
            <a:avLst/>
          </a:prstGeom>
        </p:spPr>
        <p:txBody>
          <a:bodyPr wrap="square">
            <a:spAutoFit/>
          </a:bodyPr>
          <a:lstStyle/>
          <a:p>
            <a:r>
              <a:rPr lang="en-US" dirty="0">
                <a:latin typeface="Arial" panose="020B0604020202020204" pitchFamily="34" charset="0"/>
                <a:ea typeface="Arial" panose="020B0604020202020204" pitchFamily="34" charset="0"/>
              </a:rPr>
              <a:t>Application of a face mask for CPAP may induce the </a:t>
            </a:r>
            <a:r>
              <a:rPr lang="en-US" dirty="0" err="1">
                <a:latin typeface="Arial" panose="020B0604020202020204" pitchFamily="34" charset="0"/>
                <a:ea typeface="Arial" panose="020B0604020202020204" pitchFamily="34" charset="0"/>
              </a:rPr>
              <a:t>trigemino</a:t>
            </a:r>
            <a:r>
              <a:rPr lang="en-US" dirty="0">
                <a:latin typeface="Arial" panose="020B0604020202020204" pitchFamily="34" charset="0"/>
                <a:ea typeface="Arial" panose="020B0604020202020204" pitchFamily="34" charset="0"/>
              </a:rPr>
              <a:t>-cardiac reflex, a reflex triggered by nerves on the infant's face, resulting in apnea and bradycardia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14" y="1564395"/>
            <a:ext cx="7436386" cy="4649118"/>
          </a:xfrm>
          <a:prstGeom prst="rect">
            <a:avLst/>
          </a:prstGeom>
        </p:spPr>
      </p:pic>
    </p:spTree>
    <p:extLst>
      <p:ext uri="{BB962C8B-B14F-4D97-AF65-F5344CB8AC3E}">
        <p14:creationId xmlns:p14="http://schemas.microsoft.com/office/powerpoint/2010/main" val="384472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641" y="176271"/>
            <a:ext cx="8350785" cy="5601533"/>
          </a:xfrm>
          <a:prstGeom prst="rect">
            <a:avLst/>
          </a:prstGeom>
        </p:spPr>
        <p:txBody>
          <a:bodyPr wrap="square">
            <a:spAutoFit/>
          </a:bodyPr>
          <a:lstStyle/>
          <a:p>
            <a:r>
              <a:rPr lang="en-US" sz="2000" dirty="0">
                <a:latin typeface="Arial" panose="020B0604020202020204" pitchFamily="34" charset="0"/>
                <a:ea typeface="Arial" panose="020B0604020202020204" pitchFamily="34" charset="0"/>
              </a:rPr>
              <a:t>• If ventilation is required, use the lowest inflation pressure necessary to achieve and maintain a heart rate greater than 100 bpm.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endParaRPr lang="en-US" sz="2000" dirty="0" smtClean="0">
              <a:latin typeface="Times New Roman" panose="02020603050405020304" pitchFamily="18" charset="0"/>
              <a:ea typeface="Times New Roman" panose="02020603050405020304" pitchFamily="18" charset="0"/>
            </a:endParaRPr>
          </a:p>
          <a:p>
            <a:r>
              <a:rPr lang="en-US" sz="2000" dirty="0" smtClean="0">
                <a:latin typeface="Arial" panose="020B0604020202020204" pitchFamily="34" charset="0"/>
                <a:ea typeface="Arial" panose="020B0604020202020204" pitchFamily="34" charset="0"/>
              </a:rPr>
              <a:t>The </a:t>
            </a:r>
            <a:r>
              <a:rPr lang="en-US" sz="2000" dirty="0">
                <a:latin typeface="Arial" panose="020B0604020202020204" pitchFamily="34" charset="0"/>
                <a:ea typeface="Arial" panose="020B0604020202020204" pitchFamily="34" charset="0"/>
              </a:rPr>
              <a:t>infant's heart rate </a:t>
            </a:r>
            <a:r>
              <a:rPr lang="en-US" sz="2000" dirty="0" smtClean="0">
                <a:latin typeface="Arial" panose="020B0604020202020204" pitchFamily="34" charset="0"/>
                <a:ea typeface="Arial" panose="020B0604020202020204" pitchFamily="34" charset="0"/>
              </a:rPr>
              <a:t>response, </a:t>
            </a:r>
            <a:r>
              <a:rPr lang="en-US" sz="2000" dirty="0">
                <a:latin typeface="Arial" panose="020B0604020202020204" pitchFamily="34" charset="0"/>
                <a:ea typeface="Arial" panose="020B0604020202020204" pitchFamily="34" charset="0"/>
              </a:rPr>
              <a:t>is the best indicator of effective </a:t>
            </a:r>
            <a:r>
              <a:rPr lang="en-US" sz="2000" dirty="0" smtClean="0">
                <a:latin typeface="Arial" panose="020B0604020202020204" pitchFamily="34" charset="0"/>
                <a:ea typeface="Arial" panose="020B0604020202020204" pitchFamily="34" charset="0"/>
              </a:rPr>
              <a:t>ventilation.</a:t>
            </a:r>
          </a:p>
          <a:p>
            <a:endParaRPr lang="en-US" sz="2000" dirty="0" smtClean="0">
              <a:latin typeface="Arial" panose="020B0604020202020204" pitchFamily="34" charset="0"/>
              <a:ea typeface="Arial" panose="020B0604020202020204" pitchFamily="34" charset="0"/>
            </a:endParaRPr>
          </a:p>
          <a:p>
            <a:r>
              <a:rPr lang="en-US" sz="2000" dirty="0" smtClean="0">
                <a:latin typeface="Arial" panose="020B0604020202020204" pitchFamily="34" charset="0"/>
                <a:ea typeface="Arial" panose="020B0604020202020204" pitchFamily="34" charset="0"/>
              </a:rPr>
              <a:t>An </a:t>
            </a:r>
            <a:r>
              <a:rPr lang="en-US" sz="2000" dirty="0">
                <a:latin typeface="Arial" panose="020B0604020202020204" pitchFamily="34" charset="0"/>
                <a:ea typeface="Arial" panose="020B0604020202020204" pitchFamily="34" charset="0"/>
              </a:rPr>
              <a:t>initial inflation pressure of 20 to 25 cm H20 is adequate for most preterm newborn infants</a:t>
            </a:r>
            <a:r>
              <a:rPr lang="en-US" sz="2000" dirty="0" smtClean="0">
                <a:latin typeface="Arial" panose="020B0604020202020204" pitchFamily="34" charset="0"/>
                <a:ea typeface="Arial" panose="020B0604020202020204" pitchFamily="34" charset="0"/>
              </a:rPr>
              <a:t>.</a:t>
            </a:r>
          </a:p>
          <a:p>
            <a:endParaRPr lang="en-US" sz="2000" dirty="0">
              <a:latin typeface="Arial" panose="020B0604020202020204" pitchFamily="34" charset="0"/>
              <a:ea typeface="Arial" panose="020B0604020202020204" pitchFamily="34" charset="0"/>
            </a:endParaRPr>
          </a:p>
          <a:p>
            <a:r>
              <a:rPr lang="en-US" sz="2000" dirty="0" smtClean="0">
                <a:latin typeface="Arial" panose="020B0604020202020204" pitchFamily="34" charset="0"/>
                <a:ea typeface="Arial" panose="020B0604020202020204" pitchFamily="34" charset="0"/>
              </a:rPr>
              <a:t> </a:t>
            </a:r>
            <a:r>
              <a:rPr lang="en-US" sz="2000" dirty="0">
                <a:latin typeface="Arial" panose="020B0604020202020204" pitchFamily="34" charset="0"/>
                <a:ea typeface="Arial" panose="020B0604020202020204" pitchFamily="34" charset="0"/>
              </a:rPr>
              <a:t>The volume of air required to ventilate a preterm infant's lungs is very small and may not result in perceptible chest </a:t>
            </a:r>
            <a:r>
              <a:rPr lang="en-US" sz="2000" dirty="0" smtClean="0">
                <a:latin typeface="Arial" panose="020B0604020202020204" pitchFamily="34" charset="0"/>
                <a:ea typeface="Arial" panose="020B0604020202020204" pitchFamily="34" charset="0"/>
              </a:rPr>
              <a:t>movement. </a:t>
            </a:r>
            <a:r>
              <a:rPr lang="en-US" sz="2000" dirty="0">
                <a:latin typeface="Times New Roman" panose="02020603050405020304" pitchFamily="18" charset="0"/>
                <a:ea typeface="Times New Roman" panose="02020603050405020304" pitchFamily="18" charset="0"/>
              </a:rPr>
              <a:t/>
            </a:r>
            <a:br>
              <a:rPr lang="en-US" sz="2000" dirty="0">
                <a:latin typeface="Times New Roman" panose="02020603050405020304" pitchFamily="18" charset="0"/>
                <a:ea typeface="Times New Roman" panose="02020603050405020304" pitchFamily="18" charset="0"/>
              </a:rPr>
            </a:br>
            <a:endParaRPr lang="en-US" sz="2000" dirty="0" smtClean="0">
              <a:latin typeface="Times New Roman" panose="02020603050405020304" pitchFamily="18" charset="0"/>
              <a:ea typeface="Times New Roman" panose="02020603050405020304" pitchFamily="18" charset="0"/>
            </a:endParaRPr>
          </a:p>
          <a:p>
            <a:r>
              <a:rPr lang="en-US" sz="2000" dirty="0" smtClean="0">
                <a:latin typeface="Arial" panose="020B0604020202020204" pitchFamily="34" charset="0"/>
                <a:ea typeface="Arial" panose="020B0604020202020204" pitchFamily="34" charset="0"/>
              </a:rPr>
              <a:t>Use </a:t>
            </a:r>
            <a:r>
              <a:rPr lang="en-US" sz="2000" dirty="0">
                <a:latin typeface="Arial" panose="020B0604020202020204" pitchFamily="34" charset="0"/>
                <a:ea typeface="Arial" panose="020B0604020202020204" pitchFamily="34" charset="0"/>
              </a:rPr>
              <a:t>the lowest inflation pressure necessary to maintain a heart rate of at least 100 bpm and gradually improve SPO2. </a:t>
            </a:r>
            <a:endParaRPr lang="en-US" sz="2000" dirty="0" smtClean="0">
              <a:latin typeface="Arial" panose="020B0604020202020204" pitchFamily="34" charset="0"/>
              <a:ea typeface="Arial" panose="020B0604020202020204" pitchFamily="34" charset="0"/>
            </a:endParaRPr>
          </a:p>
          <a:p>
            <a:endParaRPr lang="en-US" sz="2000" dirty="0" smtClean="0">
              <a:latin typeface="Arial" panose="020B0604020202020204" pitchFamily="34" charset="0"/>
              <a:ea typeface="Arial" panose="020B0604020202020204" pitchFamily="34" charset="0"/>
            </a:endParaRPr>
          </a:p>
          <a:p>
            <a:r>
              <a:rPr lang="en-US" sz="2000" dirty="0" smtClean="0">
                <a:latin typeface="Arial" panose="020B0604020202020204" pitchFamily="34" charset="0"/>
                <a:ea typeface="Arial" panose="020B0604020202020204" pitchFamily="34" charset="0"/>
              </a:rPr>
              <a:t>It </a:t>
            </a:r>
            <a:r>
              <a:rPr lang="en-US" sz="2000" dirty="0">
                <a:latin typeface="Arial" panose="020B0604020202020204" pitchFamily="34" charset="0"/>
                <a:ea typeface="Arial" panose="020B0604020202020204" pitchFamily="34" charset="0"/>
              </a:rPr>
              <a:t>is reasonable to limit face mask ventilation to a maximum inflation pressure of 30 cm H2O.</a:t>
            </a:r>
            <a:endParaRPr lang="en-US" sz="2000" dirty="0"/>
          </a:p>
          <a:p>
            <a:endParaRPr lang="en-US" dirty="0"/>
          </a:p>
        </p:txBody>
      </p:sp>
    </p:spTree>
    <p:extLst>
      <p:ext uri="{BB962C8B-B14F-4D97-AF65-F5344CB8AC3E}">
        <p14:creationId xmlns:p14="http://schemas.microsoft.com/office/powerpoint/2010/main" val="416729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439" y="209320"/>
            <a:ext cx="8692308" cy="1538883"/>
          </a:xfrm>
          <a:prstGeom prst="rect">
            <a:avLst/>
          </a:prstGeom>
        </p:spPr>
        <p:txBody>
          <a:bodyPr wrap="square">
            <a:spAutoFit/>
          </a:bodyPr>
          <a:lstStyle/>
          <a:p>
            <a:pPr rtl="1"/>
            <a:r>
              <a:rPr lang="en-US" sz="1100" dirty="0">
                <a:latin typeface="Times New Roman" panose="02020603050405020304" pitchFamily="18" charset="0"/>
                <a:ea typeface="Times New Roman" panose="02020603050405020304" pitchFamily="18" charset="0"/>
              </a:rPr>
              <a:t/>
            </a:r>
            <a:br>
              <a:rPr lang="en-US" sz="1100" dirty="0">
                <a:latin typeface="Times New Roman" panose="02020603050405020304" pitchFamily="18" charset="0"/>
                <a:ea typeface="Times New Roman" panose="02020603050405020304" pitchFamily="18" charset="0"/>
              </a:rPr>
            </a:br>
            <a:r>
              <a:rPr lang="en-US" dirty="0">
                <a:latin typeface="Arial" panose="020B0604020202020204" pitchFamily="34" charset="0"/>
                <a:ea typeface="Arial" panose="020B0604020202020204" pitchFamily="34" charset="0"/>
              </a:rPr>
              <a:t>Consider administering surfactant if </a:t>
            </a:r>
            <a:r>
              <a:rPr lang="en-US" dirty="0" smtClean="0">
                <a:latin typeface="Arial" panose="020B0604020202020204" pitchFamily="34" charset="0"/>
                <a:ea typeface="Arial" panose="020B0604020202020204" pitchFamily="34" charset="0"/>
              </a:rPr>
              <a:t>the</a:t>
            </a:r>
            <a:r>
              <a:rPr lang="en-US" sz="1100" dirty="0" smtClean="0">
                <a:latin typeface="Times New Roman" panose="02020603050405020304" pitchFamily="18" charset="0"/>
                <a:ea typeface="Arial" panose="020B0604020202020204" pitchFamily="34" charset="0"/>
              </a:rPr>
              <a:t> </a:t>
            </a:r>
            <a:r>
              <a:rPr lang="en-US" dirty="0" smtClean="0">
                <a:latin typeface="Arial" panose="020B0604020202020204" pitchFamily="34" charset="0"/>
                <a:ea typeface="Arial" panose="020B0604020202020204" pitchFamily="34" charset="0"/>
              </a:rPr>
              <a:t>infant </a:t>
            </a:r>
            <a:r>
              <a:rPr lang="en-US" dirty="0">
                <a:latin typeface="Arial" panose="020B0604020202020204" pitchFamily="34" charset="0"/>
                <a:ea typeface="Arial" panose="020B0604020202020204" pitchFamily="34" charset="0"/>
              </a:rPr>
              <a:t>requires intubation for respiratory distress or </a:t>
            </a:r>
            <a:r>
              <a:rPr lang="en-US" dirty="0" smtClean="0">
                <a:latin typeface="Arial" panose="020B0604020202020204" pitchFamily="34" charset="0"/>
                <a:ea typeface="Arial" panose="020B0604020202020204" pitchFamily="34" charset="0"/>
              </a:rPr>
              <a:t>is extremely </a:t>
            </a:r>
            <a:r>
              <a:rPr lang="en-US" dirty="0">
                <a:latin typeface="Arial" panose="020B0604020202020204" pitchFamily="34" charset="0"/>
                <a:ea typeface="Arial" panose="020B0604020202020204" pitchFamily="34" charset="0"/>
              </a:rPr>
              <a:t>preterm. </a:t>
            </a:r>
            <a:r>
              <a:rPr lang="en-US" sz="1100" dirty="0">
                <a:latin typeface="Times New Roman" panose="02020603050405020304" pitchFamily="18" charset="0"/>
                <a:ea typeface="Times New Roman" panose="02020603050405020304" pitchFamily="18" charset="0"/>
              </a:rPr>
              <a:t/>
            </a:r>
            <a:br>
              <a:rPr lang="en-US" sz="1100" dirty="0">
                <a:latin typeface="Times New Roman" panose="02020603050405020304" pitchFamily="18" charset="0"/>
                <a:ea typeface="Times New Roman" panose="02020603050405020304" pitchFamily="18" charset="0"/>
              </a:rPr>
            </a:br>
            <a:endParaRPr lang="en-US" sz="1100" dirty="0" smtClean="0">
              <a:latin typeface="Times New Roman" panose="02020603050405020304" pitchFamily="18" charset="0"/>
              <a:ea typeface="Times New Roman" panose="02020603050405020304" pitchFamily="18" charset="0"/>
            </a:endParaRPr>
          </a:p>
          <a:p>
            <a:pPr rtl="1"/>
            <a:r>
              <a:rPr lang="en-US" dirty="0" smtClean="0">
                <a:latin typeface="Arial" panose="020B0604020202020204" pitchFamily="34" charset="0"/>
                <a:ea typeface="Arial" panose="020B0604020202020204" pitchFamily="34" charset="0"/>
              </a:rPr>
              <a:t>After </a:t>
            </a:r>
            <a:r>
              <a:rPr lang="en-US" dirty="0">
                <a:latin typeface="Arial" panose="020B0604020202020204" pitchFamily="34" charset="0"/>
                <a:ea typeface="Arial" panose="020B0604020202020204" pitchFamily="34" charset="0"/>
              </a:rPr>
              <a:t>initial stabilization, preterm infants who need intubation and mechanical ventilation because of respiratory distress syndrome should be given </a:t>
            </a:r>
            <a:r>
              <a:rPr lang="en-US" dirty="0" smtClean="0">
                <a:latin typeface="Arial" panose="020B0604020202020204" pitchFamily="34" charset="0"/>
                <a:ea typeface="Arial" panose="020B0604020202020204" pitchFamily="34" charset="0"/>
              </a:rPr>
              <a:t>surfactant.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446" y="2415311"/>
            <a:ext cx="5343461" cy="3555831"/>
          </a:xfrm>
          <a:prstGeom prst="rect">
            <a:avLst/>
          </a:prstGeom>
        </p:spPr>
      </p:pic>
    </p:spTree>
    <p:extLst>
      <p:ext uri="{BB962C8B-B14F-4D97-AF65-F5344CB8AC3E}">
        <p14:creationId xmlns:p14="http://schemas.microsoft.com/office/powerpoint/2010/main" val="2745523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330506" y="0"/>
            <a:ext cx="8081974" cy="861774"/>
          </a:xfrm>
          <a:prstGeom prst="rect">
            <a:avLst/>
          </a:prstGeom>
          <a:noFill/>
        </p:spPr>
        <p:txBody>
          <a:bodyPr wrap="square">
            <a:spAutoFit/>
          </a:bodyPr>
          <a:lstStyle/>
          <a:p>
            <a:endParaRPr dirty="0"/>
          </a:p>
          <a:p>
            <a:pPr>
              <a:defRPr sz="3200" b="1">
                <a:solidFill>
                  <a:srgbClr val="5A3282"/>
                </a:solidFill>
              </a:defRPr>
            </a:pPr>
            <a:r>
              <a:rPr dirty="0" smtClean="0"/>
              <a:t> </a:t>
            </a:r>
            <a:r>
              <a:rPr dirty="0"/>
              <a:t>Oxygen Targeting</a:t>
            </a:r>
          </a:p>
        </p:txBody>
      </p:sp>
      <p:sp>
        <p:nvSpPr>
          <p:cNvPr id="3" name="TextBox 2"/>
          <p:cNvSpPr txBox="1"/>
          <p:nvPr/>
        </p:nvSpPr>
        <p:spPr>
          <a:xfrm>
            <a:off x="330506" y="958467"/>
            <a:ext cx="7990533" cy="1477328"/>
          </a:xfrm>
          <a:prstGeom prst="rect">
            <a:avLst/>
          </a:prstGeom>
          <a:noFill/>
        </p:spPr>
        <p:txBody>
          <a:bodyPr wrap="square">
            <a:spAutoFit/>
          </a:bodyPr>
          <a:lstStyle/>
          <a:p>
            <a:r>
              <a:rPr lang="en-US" dirty="0" smtClean="0">
                <a:latin typeface="Arial" panose="020B0604020202020204" pitchFamily="34" charset="0"/>
                <a:ea typeface="Arial" panose="020B0604020202020204" pitchFamily="34" charset="0"/>
              </a:rPr>
              <a:t>Preterm </a:t>
            </a:r>
            <a:r>
              <a:rPr lang="en-US" dirty="0">
                <a:latin typeface="Arial" panose="020B0604020202020204" pitchFamily="34" charset="0"/>
                <a:ea typeface="Arial" panose="020B0604020202020204" pitchFamily="34" charset="0"/>
              </a:rPr>
              <a:t>infants who reach an </a:t>
            </a:r>
            <a:r>
              <a:rPr lang="en-US" dirty="0" smtClean="0">
                <a:latin typeface="Arial" panose="020B0604020202020204" pitchFamily="34" charset="0"/>
                <a:ea typeface="Arial" panose="020B0604020202020204" pitchFamily="34" charset="0"/>
              </a:rPr>
              <a:t>SPo2 </a:t>
            </a:r>
            <a:r>
              <a:rPr lang="en-US" dirty="0">
                <a:latin typeface="Arial" panose="020B0604020202020204" pitchFamily="34" charset="0"/>
                <a:ea typeface="Arial" panose="020B0604020202020204" pitchFamily="34" charset="0"/>
              </a:rPr>
              <a:t>of 80% to 85% within the first 5 minutes experience improved survival and neurologic </a:t>
            </a:r>
            <a:r>
              <a:rPr lang="en-US" dirty="0" smtClean="0">
                <a:latin typeface="Arial" panose="020B0604020202020204" pitchFamily="34" charset="0"/>
                <a:ea typeface="Arial" panose="020B0604020202020204" pitchFamily="34" charset="0"/>
              </a:rPr>
              <a:t>outcomes.</a:t>
            </a:r>
          </a:p>
          <a:p>
            <a:endParaRPr lang="en-US" dirty="0">
              <a:latin typeface="Arial" panose="020B0604020202020204" pitchFamily="34" charset="0"/>
              <a:ea typeface="Arial" panose="020B0604020202020204" pitchFamily="34" charset="0"/>
            </a:endParaRPr>
          </a:p>
          <a:p>
            <a:r>
              <a:rPr lang="en-US" dirty="0" smtClean="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To achieve this target, they may require a higher initial </a:t>
            </a:r>
            <a:r>
              <a:rPr lang="en-US" dirty="0" smtClean="0">
                <a:latin typeface="Arial" panose="020B0604020202020204" pitchFamily="34" charset="0"/>
                <a:ea typeface="Arial" panose="020B0604020202020204" pitchFamily="34" charset="0"/>
              </a:rPr>
              <a:t>Fio2 </a:t>
            </a:r>
            <a:r>
              <a:rPr lang="en-US" dirty="0">
                <a:latin typeface="Arial" panose="020B0604020202020204" pitchFamily="34" charset="0"/>
                <a:ea typeface="Arial" panose="020B0604020202020204" pitchFamily="34" charset="0"/>
              </a:rPr>
              <a:t>or more rapid </a:t>
            </a:r>
            <a:r>
              <a:rPr lang="en-US" dirty="0" smtClean="0">
                <a:latin typeface="Arial" panose="020B0604020202020204" pitchFamily="34" charset="0"/>
                <a:ea typeface="Arial" panose="020B0604020202020204" pitchFamily="34" charset="0"/>
              </a:rPr>
              <a:t>titration. </a:t>
            </a:r>
            <a:endParaRPr dirty="0"/>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
        <p:nvSpPr>
          <p:cNvPr id="6" name="Rectangle 5"/>
          <p:cNvSpPr/>
          <p:nvPr/>
        </p:nvSpPr>
        <p:spPr>
          <a:xfrm>
            <a:off x="330505" y="2883595"/>
            <a:ext cx="7990533" cy="1631216"/>
          </a:xfrm>
          <a:prstGeom prst="rect">
            <a:avLst/>
          </a:prstGeom>
        </p:spPr>
        <p:txBody>
          <a:bodyPr wrap="square">
            <a:spAutoFit/>
          </a:bodyPr>
          <a:lstStyle/>
          <a:p>
            <a:r>
              <a:rPr lang="en-US" sz="2000" dirty="0"/>
              <a:t>For newborn infants whose gestational age is 32 to 34 weeks, the current recommendation is to initiate resuscitation with 21% to 30% oxygen and use a pulse oximeter and an oxygen blender to guide the administration of oxygen in order </a:t>
            </a:r>
            <a:r>
              <a:rPr lang="en-US" sz="2000" dirty="0" smtClean="0"/>
              <a:t>to maintain SPo2 </a:t>
            </a:r>
            <a:r>
              <a:rPr lang="en-US" sz="2000" dirty="0"/>
              <a:t>within the same target range described for healthy term newborn </a:t>
            </a:r>
            <a:r>
              <a:rPr lang="en-US" sz="2000" dirty="0" smtClean="0"/>
              <a:t>infants.</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
        <p:nvSpPr>
          <p:cNvPr id="5" name="Rectangle 4"/>
          <p:cNvSpPr/>
          <p:nvPr/>
        </p:nvSpPr>
        <p:spPr>
          <a:xfrm>
            <a:off x="99152" y="88135"/>
            <a:ext cx="9044848" cy="1569660"/>
          </a:xfrm>
          <a:prstGeom prst="rect">
            <a:avLst/>
          </a:prstGeom>
        </p:spPr>
        <p:txBody>
          <a:bodyPr wrap="square">
            <a:spAutoFit/>
          </a:bodyPr>
          <a:lstStyle/>
          <a:p>
            <a:r>
              <a:rPr lang="en-US" sz="2400" dirty="0">
                <a:latin typeface="Arial" panose="020B0604020202020204" pitchFamily="34" charset="0"/>
                <a:ea typeface="Arial" panose="020B0604020202020204" pitchFamily="34" charset="0"/>
              </a:rPr>
              <a:t>For newborn infants whose gestational age is &lt;32 weeks, an initial Fio2 of 30% or greater may be considered based on institutional guidelines. As long as pulse oximetry is used to guide therapy to avoid the extremes of </a:t>
            </a:r>
            <a:r>
              <a:rPr lang="en-US" sz="2400" dirty="0" smtClean="0">
                <a:latin typeface="Arial" panose="020B0604020202020204" pitchFamily="34" charset="0"/>
                <a:ea typeface="Arial" panose="020B0604020202020204" pitchFamily="34" charset="0"/>
              </a:rPr>
              <a:t>oxygenation.</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55" y="1740666"/>
            <a:ext cx="8686874" cy="48474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3813673" cy="861774"/>
          </a:xfrm>
          <a:prstGeom prst="rect">
            <a:avLst/>
          </a:prstGeom>
          <a:noFill/>
        </p:spPr>
        <p:txBody>
          <a:bodyPr wrap="none">
            <a:spAutoFit/>
          </a:bodyPr>
          <a:lstStyle/>
          <a:p>
            <a:endParaRPr dirty="0"/>
          </a:p>
          <a:p>
            <a:pPr>
              <a:defRPr sz="3200" b="1">
                <a:solidFill>
                  <a:srgbClr val="5A3282"/>
                </a:solidFill>
              </a:defRPr>
            </a:pPr>
            <a:r>
              <a:rPr dirty="0" smtClean="0"/>
              <a:t> </a:t>
            </a:r>
            <a:r>
              <a:rPr dirty="0"/>
              <a:t>Definition and Scope</a:t>
            </a:r>
          </a:p>
        </p:txBody>
      </p:sp>
      <p:sp>
        <p:nvSpPr>
          <p:cNvPr id="3" name="TextBox 2"/>
          <p:cNvSpPr txBox="1"/>
          <p:nvPr/>
        </p:nvSpPr>
        <p:spPr>
          <a:xfrm>
            <a:off x="822960" y="1645920"/>
            <a:ext cx="7498079" cy="4114800"/>
          </a:xfrm>
          <a:prstGeom prst="rect">
            <a:avLst/>
          </a:prstGeom>
          <a:noFill/>
        </p:spPr>
        <p:txBody>
          <a:bodyPr wrap="square">
            <a:spAutoFit/>
          </a:bodyPr>
          <a:lstStyle/>
          <a:p>
            <a:endParaRPr/>
          </a:p>
          <a:p>
            <a:pPr>
              <a:defRPr sz="2200">
                <a:solidFill>
                  <a:srgbClr val="1E1E28"/>
                </a:solidFill>
              </a:defRPr>
            </a:pPr>
            <a:r>
              <a:t>Preterm birth: &lt;37 weeks gestation.</a:t>
            </a:r>
            <a:br/>
            <a:r>
              <a:t>High-risk subgroup: &lt;32 weeks.</a:t>
            </a:r>
            <a:br/>
            <a:r>
              <a:t>Main goals: Thermoregulation, respiratory stabilization, and timely intervention.</a:t>
            </a:r>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
        <p:nvSpPr>
          <p:cNvPr id="5" name="Rectangle 4"/>
          <p:cNvSpPr/>
          <p:nvPr/>
        </p:nvSpPr>
        <p:spPr>
          <a:xfrm>
            <a:off x="275422" y="197346"/>
            <a:ext cx="8670274" cy="5632311"/>
          </a:xfrm>
          <a:prstGeom prst="rect">
            <a:avLst/>
          </a:prstGeom>
        </p:spPr>
        <p:txBody>
          <a:bodyPr wrap="square">
            <a:spAutoFit/>
          </a:bodyPr>
          <a:lstStyle/>
          <a:p>
            <a:r>
              <a:rPr lang="en-US" sz="2000" dirty="0" smtClean="0"/>
              <a:t>Handle </a:t>
            </a:r>
            <a:r>
              <a:rPr lang="en-US" sz="2000" dirty="0"/>
              <a:t>the newborn infant gently</a:t>
            </a:r>
            <a:r>
              <a:rPr lang="en-US" sz="2000" dirty="0" smtClean="0"/>
              <a:t>.</a:t>
            </a:r>
          </a:p>
          <a:p>
            <a:r>
              <a:rPr lang="en-US" sz="2000" dirty="0" smtClean="0"/>
              <a:t> </a:t>
            </a:r>
            <a:r>
              <a:rPr lang="en-US" sz="2000" dirty="0"/>
              <a:t>While this may seem obvious, this aspect of care may be forgotten when members of the resuscitation team are trying to perform many steps quickly</a:t>
            </a:r>
            <a:r>
              <a:rPr lang="en-US" sz="2000" dirty="0" smtClean="0"/>
              <a:t>.</a:t>
            </a:r>
          </a:p>
          <a:p>
            <a:endParaRPr lang="en-US" sz="2000" dirty="0"/>
          </a:p>
          <a:p>
            <a:r>
              <a:rPr lang="en-US" sz="2000" dirty="0" smtClean="0"/>
              <a:t> </a:t>
            </a:r>
            <a:r>
              <a:rPr lang="en-US" sz="2000" dirty="0"/>
              <a:t>If possible, avoid multiple intubation attempts, frequent suctioning, and other painful, noisy, or irritating stimuli. </a:t>
            </a:r>
          </a:p>
          <a:p>
            <a:endParaRPr lang="en-US" sz="2000" dirty="0" smtClean="0"/>
          </a:p>
          <a:p>
            <a:r>
              <a:rPr lang="en-US" sz="2000" dirty="0" smtClean="0"/>
              <a:t>Do </a:t>
            </a:r>
            <a:r>
              <a:rPr lang="en-US" sz="2000" dirty="0"/>
              <a:t>not position the newborn infant's legs higher than the head (Trendelenburg position). </a:t>
            </a:r>
          </a:p>
          <a:p>
            <a:r>
              <a:rPr lang="en-US" sz="2000" dirty="0"/>
              <a:t>Placing the legs higher than the head may increase cerebral venous pressure and the risk of bleeding. It may be helpful to place the infant in a midline, supine (on the back) position with the head slightly </a:t>
            </a:r>
            <a:r>
              <a:rPr lang="en-US" sz="2000" dirty="0" smtClean="0"/>
              <a:t>elevated </a:t>
            </a:r>
            <a:r>
              <a:rPr lang="en-US" sz="2000" dirty="0"/>
              <a:t>to avoid obstruction of venous drainage. </a:t>
            </a:r>
          </a:p>
          <a:p>
            <a:endParaRPr lang="en-US" sz="2000" dirty="0" smtClean="0"/>
          </a:p>
          <a:p>
            <a:r>
              <a:rPr lang="en-US" sz="2000" dirty="0" smtClean="0"/>
              <a:t>Avoid </a:t>
            </a:r>
            <a:r>
              <a:rPr lang="en-US" sz="2000" dirty="0"/>
              <a:t>using high pressure during ventilation or CPAP. </a:t>
            </a:r>
          </a:p>
          <a:p>
            <a:r>
              <a:rPr lang="en-US" sz="2000" dirty="0"/>
              <a:t>Excessive pressure can create a pneumothorax or interfere with venous return from the head. Both of these complications have been associated with an increased risk of brain hemorrhage.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5599995" cy="584775"/>
          </a:xfrm>
          <a:prstGeom prst="rect">
            <a:avLst/>
          </a:prstGeom>
          <a:noFill/>
        </p:spPr>
        <p:txBody>
          <a:bodyPr wrap="none">
            <a:spAutoFit/>
          </a:bodyPr>
          <a:lstStyle/>
          <a:p>
            <a:pPr>
              <a:defRPr sz="3200" b="1">
                <a:solidFill>
                  <a:srgbClr val="5A3282"/>
                </a:solidFill>
              </a:defRPr>
            </a:pPr>
            <a:r>
              <a:rPr dirty="0" smtClean="0"/>
              <a:t> </a:t>
            </a:r>
            <a:r>
              <a:rPr dirty="0"/>
              <a:t>Post-Resuscitation Stabilization</a:t>
            </a:r>
          </a:p>
        </p:txBody>
      </p:sp>
      <p:sp>
        <p:nvSpPr>
          <p:cNvPr id="3" name="TextBox 2"/>
          <p:cNvSpPr txBox="1"/>
          <p:nvPr/>
        </p:nvSpPr>
        <p:spPr>
          <a:xfrm>
            <a:off x="822960" y="1645920"/>
            <a:ext cx="7498079" cy="4114800"/>
          </a:xfrm>
          <a:prstGeom prst="rect">
            <a:avLst/>
          </a:prstGeom>
          <a:noFill/>
        </p:spPr>
        <p:txBody>
          <a:bodyPr wrap="square">
            <a:spAutoFit/>
          </a:bodyPr>
          <a:lstStyle/>
          <a:p>
            <a:endParaRPr/>
          </a:p>
          <a:p>
            <a:pPr>
              <a:defRPr sz="2200">
                <a:solidFill>
                  <a:srgbClr val="1E1E28"/>
                </a:solidFill>
              </a:defRPr>
            </a:pPr>
            <a:r>
              <a:t>Transfer to pre-warmed incubator with full cardiorespiratory monitoring.</a:t>
            </a:r>
            <a:br/>
            <a:r>
              <a:t>Consider early caffeine and surfactant therapy as indicated.</a:t>
            </a:r>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539" y="264406"/>
            <a:ext cx="8582139" cy="2462213"/>
          </a:xfrm>
          <a:prstGeom prst="rect">
            <a:avLst/>
          </a:prstGeom>
        </p:spPr>
        <p:txBody>
          <a:bodyPr wrap="square">
            <a:spAutoFit/>
          </a:bodyPr>
          <a:lstStyle/>
          <a:p>
            <a:r>
              <a:rPr lang="en-US" sz="2400" dirty="0"/>
              <a:t>Precautions that should be taken after the initial stabilization period </a:t>
            </a:r>
          </a:p>
          <a:p>
            <a:endParaRPr lang="en-US" sz="2000" dirty="0" smtClean="0"/>
          </a:p>
          <a:p>
            <a:r>
              <a:rPr lang="en-US" sz="2000" dirty="0" smtClean="0"/>
              <a:t>Monitor </a:t>
            </a:r>
            <a:r>
              <a:rPr lang="en-US" sz="2000" dirty="0"/>
              <a:t>the newborn infant's </a:t>
            </a:r>
            <a:r>
              <a:rPr lang="en-US" sz="2000" dirty="0" smtClean="0"/>
              <a:t>temperature.</a:t>
            </a:r>
            <a:endParaRPr lang="en-US" sz="2000" dirty="0"/>
          </a:p>
          <a:p>
            <a:endParaRPr lang="en-US" dirty="0" smtClean="0"/>
          </a:p>
          <a:p>
            <a:r>
              <a:rPr lang="en-US" dirty="0" smtClean="0"/>
              <a:t>Very </a:t>
            </a:r>
            <a:r>
              <a:rPr lang="en-US" dirty="0"/>
              <a:t>preterm infants should remain wrapped in polyethylene plastic until they have been moved to a warmed and humidified incubator. </a:t>
            </a:r>
          </a:p>
          <a:p>
            <a:r>
              <a:rPr lang="en-US" dirty="0"/>
              <a:t>Even moderately and late preterm infants remain at risk for hypothermia and should be carefully monitored</a:t>
            </a:r>
            <a:r>
              <a:rPr lang="en-US" dirty="0" smtClean="0"/>
              <a:t>.</a:t>
            </a:r>
            <a:endParaRPr lang="en-US" dirty="0"/>
          </a:p>
        </p:txBody>
      </p:sp>
      <p:sp>
        <p:nvSpPr>
          <p:cNvPr id="4" name="Rectangle 3"/>
          <p:cNvSpPr/>
          <p:nvPr/>
        </p:nvSpPr>
        <p:spPr>
          <a:xfrm>
            <a:off x="275422" y="2798284"/>
            <a:ext cx="6136394" cy="400110"/>
          </a:xfrm>
          <a:prstGeom prst="rect">
            <a:avLst/>
          </a:prstGeom>
        </p:spPr>
        <p:txBody>
          <a:bodyPr wrap="square">
            <a:spAutoFit/>
          </a:bodyPr>
          <a:lstStyle/>
          <a:p>
            <a:r>
              <a:rPr lang="en-US" sz="2000" dirty="0"/>
              <a:t>Monitor blood glucose levels</a:t>
            </a:r>
            <a:r>
              <a:rPr lang="en-US" dirty="0"/>
              <a:t>. </a:t>
            </a:r>
          </a:p>
        </p:txBody>
      </p:sp>
      <p:sp>
        <p:nvSpPr>
          <p:cNvPr id="5" name="Rectangle 4"/>
          <p:cNvSpPr/>
          <p:nvPr/>
        </p:nvSpPr>
        <p:spPr>
          <a:xfrm>
            <a:off x="275421" y="3105835"/>
            <a:ext cx="7844009" cy="2369880"/>
          </a:xfrm>
          <a:prstGeom prst="rect">
            <a:avLst/>
          </a:prstGeom>
        </p:spPr>
        <p:txBody>
          <a:bodyPr wrap="square">
            <a:spAutoFit/>
          </a:bodyPr>
          <a:lstStyle/>
          <a:p>
            <a:endParaRPr lang="en-US" sz="2000" dirty="0" smtClean="0"/>
          </a:p>
          <a:p>
            <a:r>
              <a:rPr lang="en-US" sz="2000" dirty="0" smtClean="0"/>
              <a:t>Monitor </a:t>
            </a:r>
            <a:r>
              <a:rPr lang="en-US" sz="2000" dirty="0"/>
              <a:t>the newborn infant for apnea and </a:t>
            </a:r>
            <a:r>
              <a:rPr lang="en-US" sz="2000" dirty="0" smtClean="0"/>
              <a:t>bradycardia</a:t>
            </a:r>
            <a:r>
              <a:rPr lang="en-US" dirty="0" smtClean="0"/>
              <a:t>.</a:t>
            </a:r>
          </a:p>
          <a:p>
            <a:endParaRPr lang="en-US" dirty="0" smtClean="0"/>
          </a:p>
          <a:p>
            <a:r>
              <a:rPr lang="en-US" dirty="0" smtClean="0"/>
              <a:t> </a:t>
            </a:r>
            <a:r>
              <a:rPr lang="en-US" dirty="0"/>
              <a:t>Preterm newborn infants often have unstable respiratory control. Significant </a:t>
            </a:r>
          </a:p>
          <a:p>
            <a:r>
              <a:rPr lang="en-US" dirty="0"/>
              <a:t>apnea and bradycardia during the </a:t>
            </a:r>
            <a:r>
              <a:rPr lang="en-US" dirty="0" smtClean="0"/>
              <a:t>stabilization </a:t>
            </a:r>
            <a:r>
              <a:rPr lang="en-US" dirty="0"/>
              <a:t>period may be the first clinical </a:t>
            </a:r>
          </a:p>
          <a:p>
            <a:r>
              <a:rPr lang="en-US" dirty="0"/>
              <a:t>signs of an abnormality in body </a:t>
            </a:r>
            <a:r>
              <a:rPr lang="en-US" dirty="0" smtClean="0"/>
              <a:t>temperature, </a:t>
            </a:r>
            <a:r>
              <a:rPr lang="en-US" dirty="0"/>
              <a:t>oxygenation, CO2, </a:t>
            </a:r>
          </a:p>
          <a:p>
            <a:r>
              <a:rPr lang="en-US" dirty="0"/>
              <a:t>electrolytes, blood glucose, or blood acid levels.</a:t>
            </a:r>
          </a:p>
          <a:p>
            <a:endParaRPr lang="en-US" dirty="0"/>
          </a:p>
        </p:txBody>
      </p:sp>
    </p:spTree>
    <p:extLst>
      <p:ext uri="{BB962C8B-B14F-4D97-AF65-F5344CB8AC3E}">
        <p14:creationId xmlns:p14="http://schemas.microsoft.com/office/powerpoint/2010/main" val="147615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3069879" cy="861774"/>
          </a:xfrm>
          <a:prstGeom prst="rect">
            <a:avLst/>
          </a:prstGeom>
          <a:noFill/>
        </p:spPr>
        <p:txBody>
          <a:bodyPr wrap="none">
            <a:spAutoFit/>
          </a:bodyPr>
          <a:lstStyle/>
          <a:p>
            <a:endParaRPr dirty="0"/>
          </a:p>
          <a:p>
            <a:pPr>
              <a:defRPr sz="3200" b="1">
                <a:solidFill>
                  <a:srgbClr val="5A3282"/>
                </a:solidFill>
              </a:defRPr>
            </a:pPr>
            <a:r>
              <a:rPr dirty="0" smtClean="0"/>
              <a:t> </a:t>
            </a:r>
            <a:r>
              <a:rPr dirty="0"/>
              <a:t>Common Pitfalls</a:t>
            </a:r>
          </a:p>
        </p:txBody>
      </p:sp>
      <p:sp>
        <p:nvSpPr>
          <p:cNvPr id="3" name="TextBox 2"/>
          <p:cNvSpPr txBox="1"/>
          <p:nvPr/>
        </p:nvSpPr>
        <p:spPr>
          <a:xfrm>
            <a:off x="822960" y="1645920"/>
            <a:ext cx="7498079" cy="4114800"/>
          </a:xfrm>
          <a:prstGeom prst="rect">
            <a:avLst/>
          </a:prstGeom>
          <a:noFill/>
        </p:spPr>
        <p:txBody>
          <a:bodyPr wrap="square">
            <a:spAutoFit/>
          </a:bodyPr>
          <a:lstStyle/>
          <a:p>
            <a:endParaRPr/>
          </a:p>
          <a:p>
            <a:pPr>
              <a:defRPr sz="2200">
                <a:solidFill>
                  <a:srgbClr val="1E1E28"/>
                </a:solidFill>
              </a:defRPr>
            </a:pPr>
            <a:r>
              <a:t>Delayed ventilation onset, poor teamwork, lack of feedback devices.</a:t>
            </a:r>
            <a:br/>
            <a:r>
              <a:t>Inadequate preparation and role allocation before delivery.</a:t>
            </a:r>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5582810" cy="584775"/>
          </a:xfrm>
          <a:prstGeom prst="rect">
            <a:avLst/>
          </a:prstGeom>
          <a:noFill/>
        </p:spPr>
        <p:txBody>
          <a:bodyPr wrap="none">
            <a:spAutoFit/>
          </a:bodyPr>
          <a:lstStyle/>
          <a:p>
            <a:pPr>
              <a:defRPr sz="3200" b="1">
                <a:solidFill>
                  <a:srgbClr val="5A3282"/>
                </a:solidFill>
              </a:defRPr>
            </a:pPr>
            <a:r>
              <a:rPr dirty="0" smtClean="0"/>
              <a:t> </a:t>
            </a:r>
            <a:r>
              <a:rPr dirty="0"/>
              <a:t>Team Dynamics and Simulation</a:t>
            </a:r>
          </a:p>
        </p:txBody>
      </p:sp>
      <p:sp>
        <p:nvSpPr>
          <p:cNvPr id="3" name="TextBox 2"/>
          <p:cNvSpPr txBox="1"/>
          <p:nvPr/>
        </p:nvSpPr>
        <p:spPr>
          <a:xfrm>
            <a:off x="822960" y="1645920"/>
            <a:ext cx="7498079" cy="4114800"/>
          </a:xfrm>
          <a:prstGeom prst="rect">
            <a:avLst/>
          </a:prstGeom>
          <a:noFill/>
        </p:spPr>
        <p:txBody>
          <a:bodyPr wrap="square">
            <a:spAutoFit/>
          </a:bodyPr>
          <a:lstStyle/>
          <a:p>
            <a:endParaRPr/>
          </a:p>
          <a:p>
            <a:pPr>
              <a:defRPr sz="2200">
                <a:solidFill>
                  <a:srgbClr val="1E1E28"/>
                </a:solidFill>
              </a:defRPr>
            </a:pPr>
            <a:r>
              <a:t>Frequent NRP simulation improves performance.</a:t>
            </a:r>
            <a:br/>
            <a:r>
              <a:t>Team briefings before high-risk deliveries reduce errors.</a:t>
            </a:r>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2133918" cy="861774"/>
          </a:xfrm>
          <a:prstGeom prst="rect">
            <a:avLst/>
          </a:prstGeom>
          <a:noFill/>
        </p:spPr>
        <p:txBody>
          <a:bodyPr wrap="none">
            <a:spAutoFit/>
          </a:bodyPr>
          <a:lstStyle/>
          <a:p>
            <a:endParaRPr dirty="0"/>
          </a:p>
          <a:p>
            <a:pPr>
              <a:defRPr sz="3200" b="1">
                <a:solidFill>
                  <a:srgbClr val="5A3282"/>
                </a:solidFill>
              </a:defRPr>
            </a:pPr>
            <a:r>
              <a:rPr dirty="0" smtClean="0"/>
              <a:t> </a:t>
            </a:r>
            <a:r>
              <a:rPr dirty="0"/>
              <a:t>Conclusion</a:t>
            </a:r>
          </a:p>
        </p:txBody>
      </p:sp>
      <p:sp>
        <p:nvSpPr>
          <p:cNvPr id="3" name="TextBox 2"/>
          <p:cNvSpPr txBox="1"/>
          <p:nvPr/>
        </p:nvSpPr>
        <p:spPr>
          <a:xfrm>
            <a:off x="822960" y="1645920"/>
            <a:ext cx="7498079" cy="4114800"/>
          </a:xfrm>
          <a:prstGeom prst="rect">
            <a:avLst/>
          </a:prstGeom>
          <a:noFill/>
        </p:spPr>
        <p:txBody>
          <a:bodyPr wrap="square">
            <a:spAutoFit/>
          </a:bodyPr>
          <a:lstStyle/>
          <a:p>
            <a:endParaRPr/>
          </a:p>
          <a:p>
            <a:pPr>
              <a:defRPr sz="2200">
                <a:solidFill>
                  <a:srgbClr val="1E1E28"/>
                </a:solidFill>
              </a:defRPr>
            </a:pPr>
            <a:r>
              <a:t>Modern preterm resuscitation integrates evidence, ethics, and empathy.</a:t>
            </a:r>
            <a:br/>
            <a:r>
              <a:t>Continuous training and parental partnership remain central pillars.</a:t>
            </a:r>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347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3471015" cy="861774"/>
          </a:xfrm>
          <a:prstGeom prst="rect">
            <a:avLst/>
          </a:prstGeom>
          <a:noFill/>
        </p:spPr>
        <p:txBody>
          <a:bodyPr wrap="none">
            <a:spAutoFit/>
          </a:bodyPr>
          <a:lstStyle/>
          <a:p>
            <a:endParaRPr dirty="0"/>
          </a:p>
          <a:p>
            <a:pPr>
              <a:defRPr sz="3200" b="1">
                <a:solidFill>
                  <a:srgbClr val="5A3282"/>
                </a:solidFill>
              </a:defRPr>
            </a:pPr>
            <a:r>
              <a:rPr dirty="0" smtClean="0"/>
              <a:t> </a:t>
            </a:r>
            <a:r>
              <a:rPr dirty="0"/>
              <a:t>Viability Threshold</a:t>
            </a:r>
          </a:p>
        </p:txBody>
      </p:sp>
      <p:sp>
        <p:nvSpPr>
          <p:cNvPr id="3" name="TextBox 2"/>
          <p:cNvSpPr txBox="1"/>
          <p:nvPr/>
        </p:nvSpPr>
        <p:spPr>
          <a:xfrm>
            <a:off x="822960" y="1645920"/>
            <a:ext cx="7498079" cy="3077766"/>
          </a:xfrm>
          <a:prstGeom prst="rect">
            <a:avLst/>
          </a:prstGeom>
          <a:noFill/>
        </p:spPr>
        <p:txBody>
          <a:bodyPr wrap="square">
            <a:spAutoFit/>
          </a:bodyPr>
          <a:lstStyle/>
          <a:p>
            <a:endParaRPr dirty="0"/>
          </a:p>
          <a:p>
            <a:pPr>
              <a:defRPr sz="2200">
                <a:solidFill>
                  <a:srgbClr val="1E1E28"/>
                </a:solidFill>
              </a:defRPr>
            </a:pPr>
            <a:r>
              <a:rPr dirty="0"/>
              <a:t>Current consensus: Viability ≥22–23 weeks (region-dependent).</a:t>
            </a:r>
            <a:br>
              <a:rPr dirty="0"/>
            </a:br>
            <a:r>
              <a:rPr dirty="0"/>
              <a:t>Requires multidisciplinary discussion with parents.</a:t>
            </a:r>
            <a:br>
              <a:rPr dirty="0"/>
            </a:br>
            <a:r>
              <a:rPr dirty="0"/>
              <a:t>Legal and ethical frameworks vary globally</a:t>
            </a:r>
            <a:r>
              <a:rPr dirty="0" smtClean="0"/>
              <a:t>.</a:t>
            </a:r>
            <a:endParaRPr lang="en-US" dirty="0" smtClean="0"/>
          </a:p>
          <a:p>
            <a:pPr>
              <a:defRPr sz="2200">
                <a:solidFill>
                  <a:srgbClr val="1E1E28"/>
                </a:solidFill>
              </a:defRPr>
            </a:pPr>
            <a:endParaRPr lang="en-US" dirty="0" smtClean="0"/>
          </a:p>
          <a:p>
            <a:pPr>
              <a:defRPr sz="2200">
                <a:solidFill>
                  <a:srgbClr val="1E1E28"/>
                </a:solidFill>
              </a:defRPr>
            </a:pPr>
            <a:r>
              <a:rPr lang="en-US" dirty="0" smtClean="0"/>
              <a:t>Shared </a:t>
            </a:r>
            <a:r>
              <a:rPr lang="en-US" dirty="0"/>
              <a:t>decision-making critical below 24 weeks.</a:t>
            </a:r>
            <a:br>
              <a:rPr lang="en-US" dirty="0"/>
            </a:br>
            <a:r>
              <a:rPr lang="en-US" dirty="0"/>
              <a:t>Discuss prognosis, morbidity, and long-term disability risks.</a:t>
            </a:r>
            <a:br>
              <a:rPr lang="en-US" dirty="0"/>
            </a:br>
            <a:r>
              <a:rPr lang="en-US" dirty="0"/>
              <a:t>Cultural and legal expectations differ internationally.</a:t>
            </a:r>
          </a:p>
          <a:p>
            <a:pPr>
              <a:defRPr sz="2200">
                <a:solidFill>
                  <a:srgbClr val="1E1E28"/>
                </a:solidFill>
              </a:defRPr>
            </a:pPr>
            <a:endParaRPr dirty="0"/>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365760"/>
            <a:ext cx="3267754" cy="830997"/>
          </a:xfrm>
          <a:prstGeom prst="rect">
            <a:avLst/>
          </a:prstGeom>
          <a:noFill/>
        </p:spPr>
        <p:txBody>
          <a:bodyPr wrap="none">
            <a:spAutoFit/>
          </a:bodyPr>
          <a:lstStyle/>
          <a:p>
            <a:endParaRPr dirty="0"/>
          </a:p>
          <a:p>
            <a:pPr>
              <a:defRPr sz="3000" b="1">
                <a:solidFill>
                  <a:srgbClr val="5A3282"/>
                </a:solidFill>
              </a:defRPr>
            </a:pPr>
            <a:r>
              <a:rPr dirty="0" smtClean="0"/>
              <a:t> </a:t>
            </a:r>
            <a:r>
              <a:rPr dirty="0"/>
              <a:t>Viability Threshold</a:t>
            </a:r>
          </a:p>
        </p:txBody>
      </p:sp>
      <p:sp>
        <p:nvSpPr>
          <p:cNvPr id="3" name="TextBox 2"/>
          <p:cNvSpPr txBox="1"/>
          <p:nvPr/>
        </p:nvSpPr>
        <p:spPr>
          <a:xfrm>
            <a:off x="731520" y="1371600"/>
            <a:ext cx="7498079" cy="2743200"/>
          </a:xfrm>
          <a:prstGeom prst="rect">
            <a:avLst/>
          </a:prstGeom>
          <a:noFill/>
        </p:spPr>
        <p:txBody>
          <a:bodyPr wrap="none">
            <a:spAutoFit/>
          </a:bodyPr>
          <a:lstStyle/>
          <a:p>
            <a:endParaRPr/>
          </a:p>
          <a:p>
            <a:pPr>
              <a:defRPr sz="2000">
                <a:solidFill>
                  <a:srgbClr val="1E1E28"/>
                </a:solidFill>
              </a:defRPr>
            </a:pPr>
            <a:r>
              <a:t>Current viability threshold is 22–23 weeks.</a:t>
            </a:r>
            <a:br/>
            <a:r>
              <a:t>Survival increases sharply after 24 weeks.</a:t>
            </a:r>
            <a:br/>
            <a:r>
              <a:t>Parental counseling and legal context remain critical.</a:t>
            </a:r>
          </a:p>
        </p:txBody>
      </p:sp>
      <p:pic>
        <p:nvPicPr>
          <p:cNvPr id="4" name="Picture 3" descr="image.png"/>
          <p:cNvPicPr>
            <a:picLocks noChangeAspect="1"/>
          </p:cNvPicPr>
          <p:nvPr/>
        </p:nvPicPr>
        <p:blipFill>
          <a:blip r:embed="rId2"/>
          <a:stretch>
            <a:fillRect/>
          </a:stretch>
        </p:blipFill>
        <p:spPr>
          <a:xfrm>
            <a:off x="1371600" y="3474720"/>
            <a:ext cx="5486400" cy="2560320"/>
          </a:xfrm>
          <a:prstGeom prst="rect">
            <a:avLst/>
          </a:prstGeom>
        </p:spPr>
      </p:pic>
      <p:sp>
        <p:nvSpPr>
          <p:cNvPr id="5" name="TextBox 4"/>
          <p:cNvSpPr txBox="1"/>
          <p:nvPr/>
        </p:nvSpPr>
        <p:spPr>
          <a:xfrm>
            <a:off x="731520" y="6217920"/>
            <a:ext cx="7315200" cy="274320"/>
          </a:xfrm>
          <a:prstGeom prst="rect">
            <a:avLst/>
          </a:prstGeom>
          <a:noFill/>
        </p:spPr>
        <p:txBody>
          <a:bodyPr wrap="none">
            <a:spAutoFit/>
          </a:bodyPr>
          <a:lstStyle/>
          <a:p>
            <a:endParaRPr/>
          </a:p>
          <a:p>
            <a:pPr algn="r">
              <a:defRPr sz="1000">
                <a:solidFill>
                  <a:srgbClr val="505050"/>
                </a:solidFill>
              </a:defRPr>
            </a:pPr>
            <a:r>
              <a:t>NRP 9th Ed, AAP 2024; Uppsala &amp; Iowa NICU Guidelines 2024</a:t>
            </a:r>
          </a:p>
        </p:txBody>
      </p:sp>
    </p:spTree>
    <p:extLst>
      <p:ext uri="{BB962C8B-B14F-4D97-AF65-F5344CB8AC3E}">
        <p14:creationId xmlns:p14="http://schemas.microsoft.com/office/powerpoint/2010/main" val="388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164" y="88136"/>
            <a:ext cx="8250941" cy="8923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2" y="1120301"/>
            <a:ext cx="6177880" cy="4381475"/>
          </a:xfrm>
          <a:prstGeom prst="rect">
            <a:avLst/>
          </a:prstGeom>
        </p:spPr>
      </p:pic>
    </p:spTree>
    <p:extLst>
      <p:ext uri="{BB962C8B-B14F-4D97-AF65-F5344CB8AC3E}">
        <p14:creationId xmlns:p14="http://schemas.microsoft.com/office/powerpoint/2010/main" val="272479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1F5"/>
        </a:solidFill>
        <a:effectLst/>
      </p:bgPr>
    </p:bg>
    <p:spTree>
      <p:nvGrpSpPr>
        <p:cNvPr id="1" name=""/>
        <p:cNvGrpSpPr/>
        <p:nvPr/>
      </p:nvGrpSpPr>
      <p:grpSpPr>
        <a:xfrm>
          <a:off x="0" y="0"/>
          <a:ext cx="0" cy="0"/>
          <a:chOff x="0" y="0"/>
          <a:chExt cx="0" cy="0"/>
        </a:xfrm>
      </p:grpSpPr>
      <p:sp>
        <p:nvSpPr>
          <p:cNvPr id="2" name="TextBox 1"/>
          <p:cNvSpPr txBox="1"/>
          <p:nvPr/>
        </p:nvSpPr>
        <p:spPr>
          <a:xfrm>
            <a:off x="640080" y="548640"/>
            <a:ext cx="5479962" cy="861774"/>
          </a:xfrm>
          <a:prstGeom prst="rect">
            <a:avLst/>
          </a:prstGeom>
          <a:noFill/>
        </p:spPr>
        <p:txBody>
          <a:bodyPr wrap="none">
            <a:spAutoFit/>
          </a:bodyPr>
          <a:lstStyle/>
          <a:p>
            <a:endParaRPr dirty="0"/>
          </a:p>
          <a:p>
            <a:pPr>
              <a:defRPr sz="3200" b="1">
                <a:solidFill>
                  <a:srgbClr val="5A3282"/>
                </a:solidFill>
              </a:defRPr>
            </a:pPr>
            <a:r>
              <a:rPr dirty="0" smtClean="0"/>
              <a:t> </a:t>
            </a:r>
            <a:r>
              <a:rPr dirty="0"/>
              <a:t>Delayed Cord Clamping (DCC)</a:t>
            </a:r>
          </a:p>
        </p:txBody>
      </p:sp>
      <p:sp>
        <p:nvSpPr>
          <p:cNvPr id="3" name="TextBox 2"/>
          <p:cNvSpPr txBox="1"/>
          <p:nvPr/>
        </p:nvSpPr>
        <p:spPr>
          <a:xfrm>
            <a:off x="822960" y="1645920"/>
            <a:ext cx="7498079" cy="2062103"/>
          </a:xfrm>
          <a:prstGeom prst="rect">
            <a:avLst/>
          </a:prstGeom>
          <a:noFill/>
        </p:spPr>
        <p:txBody>
          <a:bodyPr wrap="square">
            <a:spAutoFit/>
          </a:bodyPr>
          <a:lstStyle/>
          <a:p>
            <a:endParaRPr dirty="0"/>
          </a:p>
          <a:p>
            <a:pPr>
              <a:defRPr sz="2200">
                <a:solidFill>
                  <a:srgbClr val="1E1E28"/>
                </a:solidFill>
              </a:defRPr>
            </a:pPr>
            <a:r>
              <a:rPr dirty="0"/>
              <a:t>NRP 9th Ed recommends DCC for </a:t>
            </a:r>
            <a:r>
              <a:rPr dirty="0" smtClean="0"/>
              <a:t>≥</a:t>
            </a:r>
            <a:r>
              <a:rPr lang="en-US" dirty="0" smtClean="0"/>
              <a:t>6</a:t>
            </a:r>
            <a:r>
              <a:rPr dirty="0" smtClean="0"/>
              <a:t>0 </a:t>
            </a:r>
            <a:r>
              <a:rPr dirty="0"/>
              <a:t>seconds if </a:t>
            </a:r>
            <a:r>
              <a:rPr dirty="0" smtClean="0"/>
              <a:t>feasible</a:t>
            </a:r>
            <a:r>
              <a:rPr dirty="0"/>
              <a:t/>
            </a:r>
            <a:br>
              <a:rPr dirty="0"/>
            </a:br>
            <a:r>
              <a:rPr dirty="0"/>
              <a:t>Improves circulatory transition and decreases IVH risk.</a:t>
            </a:r>
            <a:br>
              <a:rPr dirty="0"/>
            </a:br>
            <a:endParaRPr lang="en-US" dirty="0" smtClean="0"/>
          </a:p>
          <a:p>
            <a:pPr>
              <a:defRPr sz="2200">
                <a:solidFill>
                  <a:srgbClr val="1E1E28"/>
                </a:solidFill>
              </a:defRPr>
            </a:pPr>
            <a:r>
              <a:rPr dirty="0" smtClean="0"/>
              <a:t>Challenge</a:t>
            </a:r>
            <a:r>
              <a:rPr dirty="0"/>
              <a:t>: Maintaining temperature and respiratory support simultaneously.</a:t>
            </a:r>
          </a:p>
        </p:txBody>
      </p:sp>
      <p:sp>
        <p:nvSpPr>
          <p:cNvPr id="4" name="TextBox 3"/>
          <p:cNvSpPr txBox="1"/>
          <p:nvPr/>
        </p:nvSpPr>
        <p:spPr>
          <a:xfrm>
            <a:off x="822960" y="6217920"/>
            <a:ext cx="7315200" cy="274320"/>
          </a:xfrm>
          <a:prstGeom prst="rect">
            <a:avLst/>
          </a:prstGeom>
          <a:noFill/>
        </p:spPr>
        <p:txBody>
          <a:bodyPr wrap="none">
            <a:spAutoFit/>
          </a:bodyPr>
          <a:lstStyle/>
          <a:p>
            <a:endParaRPr/>
          </a:p>
          <a:p>
            <a:pPr algn="r">
              <a:defRPr sz="1000">
                <a:solidFill>
                  <a:srgbClr val="5A5A5A"/>
                </a:solidFill>
              </a:defRPr>
            </a:pPr>
            <a:r>
              <a:t>NRP 9th Ed, AAP 2024; Uppsala &amp; Iowa NICU Guidelines 2024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6008" y="408609"/>
            <a:ext cx="7750367" cy="2031325"/>
          </a:xfrm>
          <a:prstGeom prst="rect">
            <a:avLst/>
          </a:prstGeom>
        </p:spPr>
        <p:txBody>
          <a:bodyPr wrap="square">
            <a:spAutoFit/>
          </a:bodyPr>
          <a:lstStyle/>
          <a:p>
            <a:pPr rtl="1"/>
            <a:r>
              <a:rPr lang="en-US" dirty="0">
                <a:latin typeface="Arial" panose="020B0604020202020204" pitchFamily="34" charset="0"/>
                <a:ea typeface="Arial" panose="020B0604020202020204" pitchFamily="34" charset="0"/>
              </a:rPr>
              <a:t>Early cord clamping (&lt; 60 seconds after birth) may interfere with healthy </a:t>
            </a:r>
            <a:r>
              <a:rPr lang="en-US" dirty="0" smtClean="0">
                <a:latin typeface="Arial" panose="020B0604020202020204" pitchFamily="34" charset="0"/>
                <a:ea typeface="Arial" panose="020B0604020202020204" pitchFamily="34" charset="0"/>
              </a:rPr>
              <a:t>transition</a:t>
            </a:r>
            <a:r>
              <a:rPr lang="en-US" sz="1100" dirty="0" smtClean="0">
                <a:latin typeface="Times New Roman" panose="02020603050405020304" pitchFamily="18" charset="0"/>
                <a:ea typeface="Arial" panose="020B0604020202020204" pitchFamily="34" charset="0"/>
              </a:rPr>
              <a:t> </a:t>
            </a:r>
            <a:r>
              <a:rPr lang="en-US" dirty="0" smtClean="0">
                <a:latin typeface="Arial" panose="020B0604020202020204" pitchFamily="34" charset="0"/>
                <a:ea typeface="Arial" panose="020B0604020202020204" pitchFamily="34" charset="0"/>
              </a:rPr>
              <a:t>from </a:t>
            </a:r>
            <a:r>
              <a:rPr lang="en-US" dirty="0">
                <a:latin typeface="Arial" panose="020B0604020202020204" pitchFamily="34" charset="0"/>
                <a:ea typeface="Arial" panose="020B0604020202020204" pitchFamily="34" charset="0"/>
              </a:rPr>
              <a:t>fetal to neonatal circulation, as </a:t>
            </a:r>
            <a:r>
              <a:rPr lang="en-US" dirty="0" smtClean="0">
                <a:latin typeface="Arial" panose="020B0604020202020204" pitchFamily="34" charset="0"/>
                <a:ea typeface="Arial" panose="020B0604020202020204" pitchFamily="34" charset="0"/>
              </a:rPr>
              <a:t>it leaves </a:t>
            </a:r>
            <a:r>
              <a:rPr lang="en-US" dirty="0">
                <a:latin typeface="Arial" panose="020B0604020202020204" pitchFamily="34" charset="0"/>
                <a:ea typeface="Arial" panose="020B0604020202020204" pitchFamily="34" charset="0"/>
              </a:rPr>
              <a:t>fetal blood in the placenta rather than filling the newborn infant's circulating blood volume. </a:t>
            </a:r>
            <a:endParaRPr lang="en-US" dirty="0" smtClean="0">
              <a:latin typeface="Arial" panose="020B0604020202020204" pitchFamily="34" charset="0"/>
              <a:ea typeface="Arial" panose="020B0604020202020204" pitchFamily="34" charset="0"/>
            </a:endParaRPr>
          </a:p>
          <a:p>
            <a:pPr rtl="1"/>
            <a:endParaRPr lang="en-US" dirty="0">
              <a:latin typeface="Arial" panose="020B0604020202020204" pitchFamily="34" charset="0"/>
              <a:ea typeface="Arial" panose="020B0604020202020204" pitchFamily="34" charset="0"/>
            </a:endParaRPr>
          </a:p>
          <a:p>
            <a:pPr rtl="1"/>
            <a:r>
              <a:rPr lang="en-US" dirty="0" smtClean="0">
                <a:latin typeface="Arial" panose="020B0604020202020204" pitchFamily="34" charset="0"/>
                <a:ea typeface="Arial" panose="020B0604020202020204" pitchFamily="34" charset="0"/>
              </a:rPr>
              <a:t>Preterm </a:t>
            </a:r>
            <a:r>
              <a:rPr lang="en-US" dirty="0">
                <a:latin typeface="Arial" panose="020B0604020202020204" pitchFamily="34" charset="0"/>
                <a:ea typeface="Arial" panose="020B0604020202020204" pitchFamily="34" charset="0"/>
              </a:rPr>
              <a:t>infants who have deferred umbilical cord clamping are more likely to survive their hospital stay, less likely to receive medications for </a:t>
            </a:r>
            <a:r>
              <a:rPr lang="en-US" sz="1100" dirty="0">
                <a:latin typeface="Times New Roman" panose="02020603050405020304" pitchFamily="18" charset="0"/>
                <a:ea typeface="Times New Roman" panose="02020603050405020304" pitchFamily="18" charset="0"/>
              </a:rPr>
              <a:t/>
            </a:r>
            <a:br>
              <a:rPr lang="en-US" sz="1100" dirty="0">
                <a:latin typeface="Times New Roman" panose="02020603050405020304" pitchFamily="18" charset="0"/>
                <a:ea typeface="Times New Roman" panose="02020603050405020304" pitchFamily="18" charset="0"/>
              </a:rPr>
            </a:br>
            <a:r>
              <a:rPr lang="en-US" dirty="0">
                <a:latin typeface="Arial" panose="020B0604020202020204" pitchFamily="34" charset="0"/>
                <a:ea typeface="Arial" panose="020B0604020202020204" pitchFamily="34" charset="0"/>
              </a:rPr>
              <a:t>hypotension, and less likely to receive a blood transfusion. </a:t>
            </a:r>
            <a:endParaRPr lang="en-US" dirty="0"/>
          </a:p>
        </p:txBody>
      </p:sp>
      <p:sp>
        <p:nvSpPr>
          <p:cNvPr id="3" name="Rectangle 2"/>
          <p:cNvSpPr/>
          <p:nvPr/>
        </p:nvSpPr>
        <p:spPr>
          <a:xfrm>
            <a:off x="1123721" y="2610998"/>
            <a:ext cx="7612654" cy="1754326"/>
          </a:xfrm>
          <a:prstGeom prst="rect">
            <a:avLst/>
          </a:prstGeom>
        </p:spPr>
        <p:txBody>
          <a:bodyPr wrap="square">
            <a:spAutoFit/>
          </a:bodyPr>
          <a:lstStyle/>
          <a:p>
            <a:r>
              <a:rPr lang="en-US" dirty="0">
                <a:latin typeface="Arial" panose="020B0604020202020204" pitchFamily="34" charset="0"/>
                <a:ea typeface="Arial" panose="020B0604020202020204" pitchFamily="34" charset="0"/>
              </a:rPr>
              <a:t>For most vigorous preterm </a:t>
            </a:r>
            <a:r>
              <a:rPr lang="en-US" dirty="0" smtClean="0">
                <a:latin typeface="Arial" panose="020B0604020202020204" pitchFamily="34" charset="0"/>
                <a:ea typeface="Arial" panose="020B0604020202020204" pitchFamily="34" charset="0"/>
              </a:rPr>
              <a:t>infants , clamping </a:t>
            </a:r>
            <a:r>
              <a:rPr lang="en-US" dirty="0">
                <a:latin typeface="Arial" panose="020B0604020202020204" pitchFamily="34" charset="0"/>
                <a:ea typeface="Arial" panose="020B0604020202020204" pitchFamily="34" charset="0"/>
              </a:rPr>
              <a:t>the umbilical cord should be deferred for at least 60 seconds </a:t>
            </a:r>
            <a:r>
              <a:rPr lang="en-US" dirty="0" smtClean="0">
                <a:latin typeface="Arial" panose="020B0604020202020204" pitchFamily="34" charset="0"/>
                <a:ea typeface="Arial" panose="020B0604020202020204" pitchFamily="34" charset="0"/>
              </a:rPr>
              <a:t>by carefully.</a:t>
            </a:r>
          </a:p>
          <a:p>
            <a:endParaRPr lang="en-US" dirty="0">
              <a:latin typeface="Arial" panose="020B0604020202020204" pitchFamily="34" charset="0"/>
              <a:ea typeface="Arial" panose="020B0604020202020204" pitchFamily="34" charset="0"/>
            </a:endParaRPr>
          </a:p>
          <a:p>
            <a:r>
              <a:rPr lang="en-US" dirty="0" smtClean="0">
                <a:latin typeface="Arial" panose="020B0604020202020204" pitchFamily="34" charset="0"/>
                <a:ea typeface="Arial" panose="020B0604020202020204" pitchFamily="34" charset="0"/>
              </a:rPr>
              <a:t> Coordinating </a:t>
            </a:r>
            <a:r>
              <a:rPr lang="en-US" dirty="0">
                <a:latin typeface="Arial" panose="020B0604020202020204" pitchFamily="34" charset="0"/>
                <a:ea typeface="Arial" panose="020B0604020202020204" pitchFamily="34" charset="0"/>
              </a:rPr>
              <a:t>care with the obstetric providers, the rapid evaluation and initial steps of newborn care, including thermal management, can be performed with the umbilical cord intact</a:t>
            </a:r>
            <a:endParaRPr lang="en-US" dirty="0"/>
          </a:p>
        </p:txBody>
      </p:sp>
    </p:spTree>
    <p:extLst>
      <p:ext uri="{BB962C8B-B14F-4D97-AF65-F5344CB8AC3E}">
        <p14:creationId xmlns:p14="http://schemas.microsoft.com/office/powerpoint/2010/main" val="219389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219" y="165253"/>
            <a:ext cx="9000781" cy="1795749"/>
          </a:xfrm>
          <a:prstGeom prst="rect">
            <a:avLst/>
          </a:prstGeom>
        </p:spPr>
        <p:txBody>
          <a:bodyPr wrap="square">
            <a:spAutoFit/>
          </a:bodyPr>
          <a:lstStyle/>
          <a:p>
            <a:r>
              <a:rPr lang="en-US" dirty="0">
                <a:latin typeface="Arial" panose="020B0604020202020204" pitchFamily="34" charset="0"/>
                <a:ea typeface="Arial" panose="020B0604020202020204" pitchFamily="34" charset="0"/>
              </a:rPr>
              <a:t>For </a:t>
            </a:r>
            <a:r>
              <a:rPr lang="en-US" dirty="0" smtClean="0">
                <a:latin typeface="Arial" panose="020B0604020202020204" pitchFamily="34" charset="0"/>
                <a:ea typeface="Arial" panose="020B0604020202020204" pitchFamily="34" charset="0"/>
              </a:rPr>
              <a:t>preterm </a:t>
            </a:r>
            <a:r>
              <a:rPr lang="en-US" dirty="0">
                <a:latin typeface="Arial" panose="020B0604020202020204" pitchFamily="34" charset="0"/>
                <a:ea typeface="Arial" panose="020B0604020202020204" pitchFamily="34" charset="0"/>
              </a:rPr>
              <a:t>infants born at less than 28 weeks' gestation, umbilical cord milking is not recommended because it has been associated with an increased risk of intraventricular </a:t>
            </a:r>
            <a:r>
              <a:rPr lang="en-US" dirty="0" smtClean="0">
                <a:latin typeface="Arial" panose="020B0604020202020204" pitchFamily="34" charset="0"/>
                <a:ea typeface="Arial" panose="020B0604020202020204" pitchFamily="34" charset="0"/>
              </a:rPr>
              <a:t>hemorrhage. </a:t>
            </a:r>
          </a:p>
          <a:p>
            <a:r>
              <a:rPr lang="en-US" dirty="0" smtClean="0">
                <a:latin typeface="Arial" panose="020B0604020202020204" pitchFamily="34" charset="0"/>
                <a:ea typeface="Arial" panose="020B0604020202020204" pitchFamily="34" charset="0"/>
              </a:rPr>
              <a:t>In </a:t>
            </a:r>
            <a:r>
              <a:rPr lang="en-US" dirty="0">
                <a:latin typeface="Arial" panose="020B0604020202020204" pitchFamily="34" charset="0"/>
                <a:ea typeface="Arial" panose="020B0604020202020204" pitchFamily="34" charset="0"/>
              </a:rPr>
              <a:t>infants born at between 28</a:t>
            </a:r>
            <a:r>
              <a:rPr lang="en-US" sz="1100" dirty="0">
                <a:latin typeface="Times New Roman" panose="02020603050405020304" pitchFamily="18" charset="0"/>
                <a:ea typeface="Arial" panose="020B0604020202020204" pitchFamily="34" charset="0"/>
              </a:rPr>
              <a:t> </a:t>
            </a:r>
            <a:r>
              <a:rPr lang="en-US" dirty="0">
                <a:latin typeface="Arial" panose="020B0604020202020204" pitchFamily="34" charset="0"/>
                <a:ea typeface="Arial" panose="020B0604020202020204" pitchFamily="34" charset="0"/>
              </a:rPr>
              <a:t>and 34 weeks' gestation who do not require resuscitation and in whom delayed cord clamping cannot be performed, it may be reasonable to milk the intact umbilical cord toward the infant prior to clamping the umbilical cord. </a:t>
            </a:r>
            <a:endParaRPr lang="en-US" dirty="0"/>
          </a:p>
        </p:txBody>
      </p:sp>
      <p:pic>
        <p:nvPicPr>
          <p:cNvPr id="3" name="Picture 2"/>
          <p:cNvPicPr>
            <a:picLocks noChangeAspect="1"/>
          </p:cNvPicPr>
          <p:nvPr/>
        </p:nvPicPr>
        <p:blipFill>
          <a:blip r:embed="rId2"/>
          <a:stretch>
            <a:fillRect/>
          </a:stretch>
        </p:blipFill>
        <p:spPr>
          <a:xfrm>
            <a:off x="1411110" y="2133599"/>
            <a:ext cx="6310489" cy="4322285"/>
          </a:xfrm>
          <a:prstGeom prst="rect">
            <a:avLst/>
          </a:prstGeom>
        </p:spPr>
      </p:pic>
    </p:spTree>
    <p:extLst>
      <p:ext uri="{BB962C8B-B14F-4D97-AF65-F5344CB8AC3E}">
        <p14:creationId xmlns:p14="http://schemas.microsoft.com/office/powerpoint/2010/main" val="258775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726" y="1057619"/>
            <a:ext cx="8075363" cy="1477328"/>
          </a:xfrm>
          <a:prstGeom prst="rect">
            <a:avLst/>
          </a:prstGeom>
        </p:spPr>
        <p:txBody>
          <a:bodyPr wrap="square">
            <a:spAutoFit/>
          </a:bodyPr>
          <a:lstStyle/>
          <a:p>
            <a:r>
              <a:rPr lang="en-US" dirty="0">
                <a:latin typeface="Arial" panose="020B0604020202020204" pitchFamily="34" charset="0"/>
                <a:ea typeface="Arial" panose="020B0604020202020204" pitchFamily="34" charset="0"/>
              </a:rPr>
              <a:t>If the birth parent's condition is hemodynamically unstable or the placental circulation is not intact, such as after a placental abruption, bleeding placenta </a:t>
            </a:r>
            <a:r>
              <a:rPr lang="en-US" dirty="0" err="1">
                <a:latin typeface="Arial" panose="020B0604020202020204" pitchFamily="34" charset="0"/>
                <a:ea typeface="Arial" panose="020B0604020202020204" pitchFamily="34" charset="0"/>
              </a:rPr>
              <a:t>previa</a:t>
            </a:r>
            <a:r>
              <a:rPr lang="en-US" dirty="0">
                <a:latin typeface="Arial" panose="020B0604020202020204" pitchFamily="34" charset="0"/>
                <a:ea typeface="Arial" panose="020B0604020202020204" pitchFamily="34" charset="0"/>
              </a:rPr>
              <a:t>, bleeding vasa </a:t>
            </a:r>
            <a:r>
              <a:rPr lang="en-US" dirty="0" err="1">
                <a:latin typeface="Arial" panose="020B0604020202020204" pitchFamily="34" charset="0"/>
                <a:ea typeface="Arial" panose="020B0604020202020204" pitchFamily="34" charset="0"/>
              </a:rPr>
              <a:t>previa</a:t>
            </a:r>
            <a:r>
              <a:rPr lang="en-US" dirty="0">
                <a:latin typeface="Arial" panose="020B0604020202020204" pitchFamily="34" charset="0"/>
                <a:ea typeface="Arial" panose="020B0604020202020204" pitchFamily="34" charset="0"/>
              </a:rPr>
              <a:t>, or cord avulsion, the cord should be clamped and cut immediately after birth. </a:t>
            </a:r>
            <a:r>
              <a:rPr lang="en-US" sz="1100" dirty="0">
                <a:latin typeface="Times New Roman" panose="02020603050405020304" pitchFamily="18" charset="0"/>
                <a:ea typeface="Times New Roman" panose="02020603050405020304" pitchFamily="18" charset="0"/>
              </a:rPr>
              <a:t/>
            </a:r>
            <a:br>
              <a:rPr lang="en-US" sz="1100" dirty="0">
                <a:latin typeface="Times New Roman" panose="02020603050405020304" pitchFamily="18" charset="0"/>
                <a:ea typeface="Times New Roman" panose="02020603050405020304" pitchFamily="18" charset="0"/>
              </a:rPr>
            </a:br>
            <a:endParaRPr lang="en-US" dirty="0"/>
          </a:p>
        </p:txBody>
      </p:sp>
    </p:spTree>
    <p:extLst>
      <p:ext uri="{BB962C8B-B14F-4D97-AF65-F5344CB8AC3E}">
        <p14:creationId xmlns:p14="http://schemas.microsoft.com/office/powerpoint/2010/main" val="3640365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TotalTime>
  <Words>1623</Words>
  <Application>Microsoft Office PowerPoint</Application>
  <PresentationFormat>On-screen Show (4:3)</PresentationFormat>
  <Paragraphs>135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RYAN</dc:creator>
  <cp:keywords/>
  <dc:description>generated using python-pptx</dc:description>
  <cp:lastModifiedBy>pc10</cp:lastModifiedBy>
  <cp:revision>37</cp:revision>
  <dcterms:created xsi:type="dcterms:W3CDTF">2013-01-27T09:14:16Z</dcterms:created>
  <dcterms:modified xsi:type="dcterms:W3CDTF">2025-11-19T01:06:54Z</dcterms:modified>
  <cp:category/>
</cp:coreProperties>
</file>