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59" r:id="rId5"/>
    <p:sldId id="263" r:id="rId6"/>
    <p:sldId id="264" r:id="rId7"/>
    <p:sldId id="265" r:id="rId8"/>
    <p:sldId id="266" r:id="rId9"/>
    <p:sldId id="267" r:id="rId10"/>
    <p:sldId id="260" r:id="rId11"/>
    <p:sldId id="268" r:id="rId12"/>
    <p:sldId id="269" r:id="rId13"/>
    <p:sldId id="272" r:id="rId14"/>
    <p:sldId id="273" r:id="rId15"/>
    <p:sldId id="270" r:id="rId16"/>
    <p:sldId id="271"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CAE5"/>
    <a:srgbClr val="70FCD1"/>
    <a:srgbClr val="F9B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5T15:11:42.213"/>
    </inkml:context>
    <inkml:brush xml:id="br0">
      <inkml:brushProperty name="width" value="0.035" units="cm"/>
      <inkml:brushProperty name="height" value="0.035" units="cm"/>
      <inkml:brushProperty name="color" value="#E71224"/>
    </inkml:brush>
  </inkml:definitions>
  <inkml:trace contextRef="#ctx0" brushRef="#br0">0 0 24072,'2413'0'0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5T15:11:48.200"/>
    </inkml:context>
    <inkml:brush xml:id="br0">
      <inkml:brushProperty name="width" value="0.035" units="cm"/>
      <inkml:brushProperty name="height" value="0.035" units="cm"/>
      <inkml:brushProperty name="color" value="#E71224"/>
    </inkml:brush>
  </inkml:definitions>
  <inkml:trace contextRef="#ctx0" brushRef="#br0">0 686 23892,'50'-686'0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5T15:11:51.063"/>
    </inkml:context>
    <inkml:brush xml:id="br0">
      <inkml:brushProperty name="width" value="0.035" units="cm"/>
      <inkml:brushProperty name="height" value="0.035" units="cm"/>
      <inkml:brushProperty name="color" value="#E71224"/>
    </inkml:brush>
  </inkml:definitions>
  <inkml:trace contextRef="#ctx0" brushRef="#br0">2488 0 21389,'-2488'0'0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5T15:11:53.017"/>
    </inkml:context>
    <inkml:brush xml:id="br0">
      <inkml:brushProperty name="width" value="0.035" units="cm"/>
      <inkml:brushProperty name="height" value="0.035" units="cm"/>
      <inkml:brushProperty name="color" value="#E71224"/>
    </inkml:brush>
  </inkml:definitions>
  <inkml:trace contextRef="#ctx0" brushRef="#br0">0 0 23396,'25'610'0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5T15:12:09.862"/>
    </inkml:context>
    <inkml:brush xml:id="br0">
      <inkml:brushProperty name="width" value="0.035" units="cm"/>
      <inkml:brushProperty name="height" value="0.035" units="cm"/>
      <inkml:brushProperty name="color" value="#E71224"/>
    </inkml:brush>
  </inkml:definitions>
  <inkml:trace contextRef="#ctx0" brushRef="#br0">0 0 24418,'30531'0'0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5T15:12:27.780"/>
    </inkml:context>
    <inkml:brush xml:id="br0">
      <inkml:brushProperty name="width" value="0.035" units="cm"/>
      <inkml:brushProperty name="height" value="0.035" units="cm"/>
      <inkml:brushProperty name="color" value="#E71224"/>
    </inkml:brush>
  </inkml:definitions>
  <inkml:trace contextRef="#ctx0" brushRef="#br0">30555 66 24427,'-30555'0'0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4421-D581-09A4-8F76-D5947872AD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E4EC74-9584-C250-FE12-92569D70DE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8480526-B575-0646-3AAE-12985E949E85}"/>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5" name="Footer Placeholder 4">
            <a:extLst>
              <a:ext uri="{FF2B5EF4-FFF2-40B4-BE49-F238E27FC236}">
                <a16:creationId xmlns:a16="http://schemas.microsoft.com/office/drawing/2014/main" id="{F2613C9F-E8F6-06AC-B02A-7897DF212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A1641-C5E3-28A6-70A9-E28BC883F7E8}"/>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3185702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0616-2068-F86C-D7E5-DC4FB39C61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4D55F2-F7D9-8C62-CF28-BB7A482E0B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80B72B-FA84-E0D9-A9F1-8CA6F1DC0FCF}"/>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5" name="Footer Placeholder 4">
            <a:extLst>
              <a:ext uri="{FF2B5EF4-FFF2-40B4-BE49-F238E27FC236}">
                <a16:creationId xmlns:a16="http://schemas.microsoft.com/office/drawing/2014/main" id="{F596D18D-C457-EC09-BD57-3996261CA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E5BD63-5D92-D25D-51F8-C4C0413B732D}"/>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133019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D7D7AE-9BC3-FC9D-3D68-BB1DAB372A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A16878-B0DE-9045-589C-0BDAAE83CA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F8690-9634-E6B8-CA5E-E589F83BDB1C}"/>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5" name="Footer Placeholder 4">
            <a:extLst>
              <a:ext uri="{FF2B5EF4-FFF2-40B4-BE49-F238E27FC236}">
                <a16:creationId xmlns:a16="http://schemas.microsoft.com/office/drawing/2014/main" id="{94A8E744-D9B5-BCD1-4BC0-4A7CAB9B9B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062389-39CE-7F10-1EC0-4B7E38858305}"/>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2004294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4F87C-3D3F-0BCD-16AF-BA73EBA9E6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57A8BC-01CD-5D0E-4383-B7AEFF534C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59B09C-2566-B8A0-E862-9D54B2F6A5C1}"/>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5" name="Footer Placeholder 4">
            <a:extLst>
              <a:ext uri="{FF2B5EF4-FFF2-40B4-BE49-F238E27FC236}">
                <a16:creationId xmlns:a16="http://schemas.microsoft.com/office/drawing/2014/main" id="{E417322B-4D46-98F5-705E-F504192247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BE076E-C7AE-8145-86A1-BE59E0771DDC}"/>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2166952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8C405-7F92-510E-B863-D65F19F462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D07D29-3FBB-9BC9-BA55-392063D87A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54F885-25D9-DEFE-3A79-E39B62C578DA}"/>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5" name="Footer Placeholder 4">
            <a:extLst>
              <a:ext uri="{FF2B5EF4-FFF2-40B4-BE49-F238E27FC236}">
                <a16:creationId xmlns:a16="http://schemas.microsoft.com/office/drawing/2014/main" id="{CC01650D-B399-908D-EB12-3166F2155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9F197-BFB4-94DE-E48C-B2CC03B15DF0}"/>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408951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EEC2-7447-F6B0-E0FD-9B1D513F47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299F8F-092F-FED7-64DB-7154D7D7B1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542D5D8-80E3-BC3B-DEE5-D71598FA3F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2FE642-7972-47B2-3E99-C702E39EC346}"/>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6" name="Footer Placeholder 5">
            <a:extLst>
              <a:ext uri="{FF2B5EF4-FFF2-40B4-BE49-F238E27FC236}">
                <a16:creationId xmlns:a16="http://schemas.microsoft.com/office/drawing/2014/main" id="{33B568F9-173F-6ABA-E892-F839391E17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48042B-ABA1-4137-AF00-6CC170A4E9CB}"/>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1977721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B3F19-C787-EFE6-0143-58B2EE8531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FD8516-EDB0-F17E-64AC-12553D7D54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75BF43-40D9-C80D-6CD5-7E3D40A339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812092-CBB4-2089-EFA3-C5DA318A71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907B7D-A98C-EBA2-9048-BBB2869BBD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D61740-DD24-48C7-D694-C06200BC104C}"/>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8" name="Footer Placeholder 7">
            <a:extLst>
              <a:ext uri="{FF2B5EF4-FFF2-40B4-BE49-F238E27FC236}">
                <a16:creationId xmlns:a16="http://schemas.microsoft.com/office/drawing/2014/main" id="{CEBDF593-092B-2A88-16EF-E0E39A74B1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53E39E-1ABA-C0E4-5C14-A6679363A521}"/>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1298747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C0738-BEE1-A63B-2584-49F8FD9E89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AD4A3F-B930-2EC1-84B2-8EAF17A0ABE5}"/>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4" name="Footer Placeholder 3">
            <a:extLst>
              <a:ext uri="{FF2B5EF4-FFF2-40B4-BE49-F238E27FC236}">
                <a16:creationId xmlns:a16="http://schemas.microsoft.com/office/drawing/2014/main" id="{BDBC6D4A-ED00-100D-F99A-3078AAA672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ECEF96-4337-ABE5-60EC-4A6C02F1D487}"/>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2178824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1CA098-00A5-5711-BE0F-CAE7A461EDAE}"/>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3" name="Footer Placeholder 2">
            <a:extLst>
              <a:ext uri="{FF2B5EF4-FFF2-40B4-BE49-F238E27FC236}">
                <a16:creationId xmlns:a16="http://schemas.microsoft.com/office/drawing/2014/main" id="{99A79EB3-06BE-ECEC-2C75-C2CE266467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4B2E2D-F43B-3684-5F30-C6636FCB1F4B}"/>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1642424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E7D65-F088-639B-6603-F36556DB43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1DE1D9-2D59-DE66-6BEA-000F6021B9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9862B-810E-22B8-B653-13C394C9BD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AC2FC1-3A6E-55C9-9138-B3F4AFF1784B}"/>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6" name="Footer Placeholder 5">
            <a:extLst>
              <a:ext uri="{FF2B5EF4-FFF2-40B4-BE49-F238E27FC236}">
                <a16:creationId xmlns:a16="http://schemas.microsoft.com/office/drawing/2014/main" id="{AE3C079C-7D30-1936-5DAE-5D0FCD8DC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7B4564-974D-2B5B-E29D-B80B470F24E8}"/>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114063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1F64-4D2D-6680-8CE5-C7B2E922F1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8E950C-F131-C85D-1221-2A2D72E6BB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600755-9970-DB87-F5E3-3994A327F1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6D33AA-BAFB-1F86-6147-1F67B903DBDD}"/>
              </a:ext>
            </a:extLst>
          </p:cNvPr>
          <p:cNvSpPr>
            <a:spLocks noGrp="1"/>
          </p:cNvSpPr>
          <p:nvPr>
            <p:ph type="dt" sz="half" idx="10"/>
          </p:nvPr>
        </p:nvSpPr>
        <p:spPr/>
        <p:txBody>
          <a:bodyPr/>
          <a:lstStyle/>
          <a:p>
            <a:fld id="{C9DACF6B-B99D-4EC7-948F-F1668EE5187F}" type="datetimeFigureOut">
              <a:rPr lang="en-US" smtClean="0"/>
              <a:t>11/19/2025</a:t>
            </a:fld>
            <a:endParaRPr lang="en-US"/>
          </a:p>
        </p:txBody>
      </p:sp>
      <p:sp>
        <p:nvSpPr>
          <p:cNvPr id="6" name="Footer Placeholder 5">
            <a:extLst>
              <a:ext uri="{FF2B5EF4-FFF2-40B4-BE49-F238E27FC236}">
                <a16:creationId xmlns:a16="http://schemas.microsoft.com/office/drawing/2014/main" id="{2353F64C-3334-E483-E1CF-CDC9578A5F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63F1F6-CCD8-1E5F-1814-2FBC0BFBFA19}"/>
              </a:ext>
            </a:extLst>
          </p:cNvPr>
          <p:cNvSpPr>
            <a:spLocks noGrp="1"/>
          </p:cNvSpPr>
          <p:nvPr>
            <p:ph type="sldNum" sz="quarter" idx="12"/>
          </p:nvPr>
        </p:nvSpPr>
        <p:spPr/>
        <p:txBody>
          <a:bodyPr/>
          <a:lstStyle/>
          <a:p>
            <a:fld id="{F3C32523-6F17-477A-98A7-4FD61CDBEECF}" type="slidenum">
              <a:rPr lang="en-US" smtClean="0"/>
              <a:t>‹#›</a:t>
            </a:fld>
            <a:endParaRPr lang="en-US"/>
          </a:p>
        </p:txBody>
      </p:sp>
    </p:spTree>
    <p:extLst>
      <p:ext uri="{BB962C8B-B14F-4D97-AF65-F5344CB8AC3E}">
        <p14:creationId xmlns:p14="http://schemas.microsoft.com/office/powerpoint/2010/main" val="2599666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06D482-4BF5-E94A-E504-D4255FF178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A0ECFE-7567-176E-687D-41A4E2C7FF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AE9D4-3068-E8A2-76A7-281D1BCD4A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DACF6B-B99D-4EC7-948F-F1668EE5187F}" type="datetimeFigureOut">
              <a:rPr lang="en-US" smtClean="0"/>
              <a:t>11/19/2025</a:t>
            </a:fld>
            <a:endParaRPr lang="en-US"/>
          </a:p>
        </p:txBody>
      </p:sp>
      <p:sp>
        <p:nvSpPr>
          <p:cNvPr id="5" name="Footer Placeholder 4">
            <a:extLst>
              <a:ext uri="{FF2B5EF4-FFF2-40B4-BE49-F238E27FC236}">
                <a16:creationId xmlns:a16="http://schemas.microsoft.com/office/drawing/2014/main" id="{AF68A618-2105-1A6D-6D63-900DC7E9BF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578412-3153-A637-43E5-A399D4C5C2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C32523-6F17-477A-98A7-4FD61CDBEECF}" type="slidenum">
              <a:rPr lang="en-US" smtClean="0"/>
              <a:t>‹#›</a:t>
            </a:fld>
            <a:endParaRPr lang="en-US"/>
          </a:p>
        </p:txBody>
      </p:sp>
    </p:spTree>
    <p:extLst>
      <p:ext uri="{BB962C8B-B14F-4D97-AF65-F5344CB8AC3E}">
        <p14:creationId xmlns:p14="http://schemas.microsoft.com/office/powerpoint/2010/main" val="124528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customXml" Target="../ink/ink6.xml"/><Relationship Id="rId3" Type="http://schemas.openxmlformats.org/officeDocument/2006/relationships/customXml" Target="../ink/ink1.xml"/><Relationship Id="rId7" Type="http://schemas.openxmlformats.org/officeDocument/2006/relationships/customXml" Target="../ink/ink3.xml"/><Relationship Id="rId12"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customXml" Target="../ink/ink5.xml"/><Relationship Id="rId5" Type="http://schemas.openxmlformats.org/officeDocument/2006/relationships/customXml" Target="../ink/ink2.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customXml" Target="../ink/ink4.xml"/><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12828-8D10-4B18-75CA-F0F5F160E58A}"/>
              </a:ext>
            </a:extLst>
          </p:cNvPr>
          <p:cNvSpPr>
            <a:spLocks noGrp="1"/>
          </p:cNvSpPr>
          <p:nvPr>
            <p:ph type="ctrTitle"/>
          </p:nvPr>
        </p:nvSpPr>
        <p:spPr>
          <a:xfrm>
            <a:off x="1524000" y="1835595"/>
            <a:ext cx="9144000" cy="2387600"/>
          </a:xfrm>
        </p:spPr>
        <p:txBody>
          <a:bodyPr>
            <a:normAutofit fontScale="90000"/>
          </a:bodyPr>
          <a:lstStyle/>
          <a:p>
            <a:r>
              <a:rPr lang="en-US" b="1" dirty="0"/>
              <a:t>New Procedures in </a:t>
            </a:r>
            <a:r>
              <a:rPr lang="en-US" b="1" dirty="0" err="1"/>
              <a:t>PostResuscitation</a:t>
            </a:r>
            <a:r>
              <a:rPr lang="en-US" b="1" dirty="0"/>
              <a:t> Ventilation for Newborns in the Delivery Room, Especially Premature Infants</a:t>
            </a:r>
          </a:p>
        </p:txBody>
      </p:sp>
      <p:sp>
        <p:nvSpPr>
          <p:cNvPr id="3" name="Subtitle 2">
            <a:extLst>
              <a:ext uri="{FF2B5EF4-FFF2-40B4-BE49-F238E27FC236}">
                <a16:creationId xmlns:a16="http://schemas.microsoft.com/office/drawing/2014/main" id="{D357D73F-0DF9-9E7C-E63B-BBF07EFE519E}"/>
              </a:ext>
            </a:extLst>
          </p:cNvPr>
          <p:cNvSpPr>
            <a:spLocks noGrp="1"/>
          </p:cNvSpPr>
          <p:nvPr>
            <p:ph type="subTitle" idx="1"/>
          </p:nvPr>
        </p:nvSpPr>
        <p:spPr>
          <a:xfrm>
            <a:off x="1624584" y="4644454"/>
            <a:ext cx="9144000" cy="1655762"/>
          </a:xfrm>
        </p:spPr>
        <p:txBody>
          <a:bodyPr/>
          <a:lstStyle/>
          <a:p>
            <a:r>
              <a:rPr lang="en-US" dirty="0"/>
              <a:t>Dr heidarzadeh</a:t>
            </a:r>
          </a:p>
        </p:txBody>
      </p:sp>
    </p:spTree>
    <p:extLst>
      <p:ext uri="{BB962C8B-B14F-4D97-AF65-F5344CB8AC3E}">
        <p14:creationId xmlns:p14="http://schemas.microsoft.com/office/powerpoint/2010/main" val="195004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E9474FF-C80B-2861-267D-C4527897C074}"/>
              </a:ext>
            </a:extLst>
          </p:cNvPr>
          <p:cNvGraphicFramePr>
            <a:graphicFrameLocks noGrp="1"/>
          </p:cNvGraphicFramePr>
          <p:nvPr>
            <p:ph idx="1"/>
            <p:extLst>
              <p:ext uri="{D42A27DB-BD31-4B8C-83A1-F6EECF244321}">
                <p14:modId xmlns:p14="http://schemas.microsoft.com/office/powerpoint/2010/main" val="1890027781"/>
              </p:ext>
            </p:extLst>
          </p:nvPr>
        </p:nvGraphicFramePr>
        <p:xfrm>
          <a:off x="329184" y="329184"/>
          <a:ext cx="11430000" cy="6053330"/>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90758442"/>
                    </a:ext>
                  </a:extLst>
                </a:gridCol>
                <a:gridCol w="1752600">
                  <a:extLst>
                    <a:ext uri="{9D8B030D-6E8A-4147-A177-3AD203B41FA5}">
                      <a16:colId xmlns:a16="http://schemas.microsoft.com/office/drawing/2014/main" val="518816868"/>
                    </a:ext>
                  </a:extLst>
                </a:gridCol>
                <a:gridCol w="1746504">
                  <a:extLst>
                    <a:ext uri="{9D8B030D-6E8A-4147-A177-3AD203B41FA5}">
                      <a16:colId xmlns:a16="http://schemas.microsoft.com/office/drawing/2014/main" val="431554550"/>
                    </a:ext>
                  </a:extLst>
                </a:gridCol>
                <a:gridCol w="2048256">
                  <a:extLst>
                    <a:ext uri="{9D8B030D-6E8A-4147-A177-3AD203B41FA5}">
                      <a16:colId xmlns:a16="http://schemas.microsoft.com/office/drawing/2014/main" val="3876053185"/>
                    </a:ext>
                  </a:extLst>
                </a:gridCol>
                <a:gridCol w="1938528">
                  <a:extLst>
                    <a:ext uri="{9D8B030D-6E8A-4147-A177-3AD203B41FA5}">
                      <a16:colId xmlns:a16="http://schemas.microsoft.com/office/drawing/2014/main" val="2470654531"/>
                    </a:ext>
                  </a:extLst>
                </a:gridCol>
                <a:gridCol w="2039112">
                  <a:extLst>
                    <a:ext uri="{9D8B030D-6E8A-4147-A177-3AD203B41FA5}">
                      <a16:colId xmlns:a16="http://schemas.microsoft.com/office/drawing/2014/main" val="2190541595"/>
                    </a:ext>
                  </a:extLst>
                </a:gridCol>
              </a:tblGrid>
              <a:tr h="697130">
                <a:tc>
                  <a:txBody>
                    <a:bodyPr/>
                    <a:lstStyle/>
                    <a:p>
                      <a:pPr algn="l" fontAlgn="b">
                        <a:buNone/>
                      </a:pPr>
                      <a:r>
                        <a:rPr lang="en-US" sz="2000" b="1" u="none" strike="noStrike" dirty="0">
                          <a:effectLst/>
                        </a:rPr>
                        <a:t>Strategy</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b="1" u="none" strike="noStrike" dirty="0">
                          <a:effectLst/>
                        </a:rPr>
                        <a:t>Key Features</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b="1" u="none" strike="noStrike" dirty="0">
                          <a:effectLst/>
                        </a:rPr>
                        <a:t>Benefits</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b="1" u="none" strike="noStrike" dirty="0">
                          <a:effectLst/>
                        </a:rPr>
                        <a:t>Risks</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b="1" u="none" strike="noStrike" dirty="0">
                          <a:effectLst/>
                        </a:rPr>
                        <a:t>Evidence Level (GRADE)</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ctr">
                        <a:buNone/>
                      </a:pPr>
                      <a:r>
                        <a:rPr lang="en-US" sz="2000" b="1" u="none" strike="noStrike" dirty="0">
                          <a:effectLst/>
                        </a:rPr>
                        <a:t>Typical Use in </a:t>
                      </a:r>
                      <a:r>
                        <a:rPr lang="en-US" sz="2000" b="1" u="none" strike="noStrike" dirty="0" err="1">
                          <a:effectLst/>
                        </a:rPr>
                        <a:t>Premies</a:t>
                      </a:r>
                      <a:endParaRPr lang="en-US" sz="2000" b="1" i="0" u="none" strike="noStrike" dirty="0">
                        <a:solidFill>
                          <a:srgbClr val="000000"/>
                        </a:solidFill>
                        <a:effectLst/>
                        <a:latin typeface="Calibri" panose="020F0502020204030204" pitchFamily="34" charset="0"/>
                      </a:endParaRPr>
                    </a:p>
                  </a:txBody>
                  <a:tcPr marL="9451" marR="9451" marT="9451" marB="0" anchor="ctr">
                    <a:solidFill>
                      <a:srgbClr val="C5CAE5"/>
                    </a:solidFill>
                  </a:tcPr>
                </a:tc>
                <a:extLst>
                  <a:ext uri="{0D108BD9-81ED-4DB2-BD59-A6C34878D82A}">
                    <a16:rowId xmlns:a16="http://schemas.microsoft.com/office/drawing/2014/main" val="1785449630"/>
                  </a:ext>
                </a:extLst>
              </a:tr>
              <a:tr h="1040374">
                <a:tc>
                  <a:txBody>
                    <a:bodyPr/>
                    <a:lstStyle/>
                    <a:p>
                      <a:pPr algn="l" fontAlgn="b">
                        <a:buNone/>
                      </a:pPr>
                      <a:r>
                        <a:rPr lang="en-US" sz="2000" b="1" u="none" strike="noStrike" dirty="0">
                          <a:effectLst/>
                        </a:rPr>
                        <a:t>Standard PPV</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u="none" strike="noStrike" dirty="0">
                          <a:effectLst/>
                        </a:rPr>
                        <a:t>Short bursts at fixed pressure</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Quick stabilization</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Barotrauma, </a:t>
                      </a:r>
                      <a:r>
                        <a:rPr lang="en-US" sz="2000" u="none" strike="noStrike" dirty="0" err="1">
                          <a:effectLst/>
                        </a:rPr>
                        <a:t>volutrauma</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High</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ctr">
                        <a:buNone/>
                      </a:pPr>
                      <a:r>
                        <a:rPr lang="en-US" sz="2000" u="none" strike="noStrike">
                          <a:effectLst/>
                        </a:rPr>
                        <a:t>Initial resuscitation if apneic</a:t>
                      </a:r>
                      <a:endParaRPr lang="en-US" sz="2000" b="1" i="0" u="none" strike="noStrike">
                        <a:solidFill>
                          <a:srgbClr val="000000"/>
                        </a:solidFill>
                        <a:effectLst/>
                        <a:latin typeface="Calibri" panose="020F0502020204030204" pitchFamily="34" charset="0"/>
                      </a:endParaRPr>
                    </a:p>
                  </a:txBody>
                  <a:tcPr marL="9451" marR="9451" marT="9451" marB="0" anchor="ctr"/>
                </a:tc>
                <a:extLst>
                  <a:ext uri="{0D108BD9-81ED-4DB2-BD59-A6C34878D82A}">
                    <a16:rowId xmlns:a16="http://schemas.microsoft.com/office/drawing/2014/main" val="3622227268"/>
                  </a:ext>
                </a:extLst>
              </a:tr>
              <a:tr h="1040374">
                <a:tc>
                  <a:txBody>
                    <a:bodyPr/>
                    <a:lstStyle/>
                    <a:p>
                      <a:pPr algn="l" fontAlgn="b">
                        <a:buNone/>
                      </a:pPr>
                      <a:r>
                        <a:rPr lang="en-US" sz="2000" b="1" u="none" strike="noStrike" dirty="0">
                          <a:effectLst/>
                        </a:rPr>
                        <a:t>CPAP</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u="none" strike="noStrike">
                          <a:effectLst/>
                        </a:rPr>
                        <a:t>Continuous pressure via nasal prongs</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Non-invasive, maintains FRC</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Nasal trauma, failure in severe RDS</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High</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Spontaneously breathing &gt;28 weeks</a:t>
                      </a:r>
                      <a:endParaRPr lang="en-US" sz="2000" b="0" i="0" u="none" strike="noStrike">
                        <a:solidFill>
                          <a:srgbClr val="000000"/>
                        </a:solidFill>
                        <a:effectLst/>
                        <a:latin typeface="Calibri" panose="020F0502020204030204" pitchFamily="34" charset="0"/>
                      </a:endParaRPr>
                    </a:p>
                  </a:txBody>
                  <a:tcPr marL="9451" marR="9451" marT="9451" marB="0" anchor="b"/>
                </a:tc>
                <a:extLst>
                  <a:ext uri="{0D108BD9-81ED-4DB2-BD59-A6C34878D82A}">
                    <a16:rowId xmlns:a16="http://schemas.microsoft.com/office/drawing/2014/main" val="1334790116"/>
                  </a:ext>
                </a:extLst>
              </a:tr>
              <a:tr h="851461">
                <a:tc>
                  <a:txBody>
                    <a:bodyPr/>
                    <a:lstStyle/>
                    <a:p>
                      <a:pPr algn="l" fontAlgn="b">
                        <a:buNone/>
                      </a:pPr>
                      <a:r>
                        <a:rPr lang="en-US" sz="2000" b="1" u="none" strike="noStrike" dirty="0">
                          <a:effectLst/>
                        </a:rPr>
                        <a:t>Sustained Inflation (SI)</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u="none" strike="noStrike">
                          <a:effectLst/>
                        </a:rPr>
                        <a:t>Prolonged initial breath</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Better lung recruitment</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Pneumothorax (5-10% increase)</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Moderate</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ctr">
                        <a:buNone/>
                      </a:pPr>
                      <a:r>
                        <a:rPr lang="en-US" sz="2000" u="none" strike="noStrike">
                          <a:effectLst/>
                        </a:rPr>
                        <a:t>Non-vigorous &lt;32 weeks</a:t>
                      </a:r>
                      <a:endParaRPr lang="en-US" sz="2000" b="0" i="0" u="none" strike="noStrike">
                        <a:solidFill>
                          <a:srgbClr val="000000"/>
                        </a:solidFill>
                        <a:effectLst/>
                        <a:latin typeface="Calibri" panose="020F0502020204030204" pitchFamily="34" charset="0"/>
                      </a:endParaRPr>
                    </a:p>
                  </a:txBody>
                  <a:tcPr marL="9451" marR="9451" marT="9451" marB="0" anchor="ctr"/>
                </a:tc>
                <a:extLst>
                  <a:ext uri="{0D108BD9-81ED-4DB2-BD59-A6C34878D82A}">
                    <a16:rowId xmlns:a16="http://schemas.microsoft.com/office/drawing/2014/main" val="1095306031"/>
                  </a:ext>
                </a:extLst>
              </a:tr>
              <a:tr h="1383617">
                <a:tc>
                  <a:txBody>
                    <a:bodyPr/>
                    <a:lstStyle/>
                    <a:p>
                      <a:pPr algn="l" fontAlgn="b">
                        <a:buNone/>
                      </a:pPr>
                      <a:r>
                        <a:rPr lang="en-US" sz="2000" b="1" u="none" strike="noStrike" dirty="0">
                          <a:effectLst/>
                        </a:rPr>
                        <a:t>Volume-Targeted Ventilation (VTV)</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u="none" strike="noStrike">
                          <a:effectLst/>
                        </a:rPr>
                        <a:t>Tidal volume control</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Reduces over-ventilation</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Requires specialized devices</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Moderate</a:t>
                      </a:r>
                      <a:endParaRPr lang="en-US" sz="2000" b="0" i="0" u="none" strike="noStrike" dirty="0">
                        <a:solidFill>
                          <a:srgbClr val="000000"/>
                        </a:solidFill>
                        <a:effectLst/>
                        <a:latin typeface="Calibri" panose="020F0502020204030204" pitchFamily="34" charset="0"/>
                      </a:endParaRPr>
                    </a:p>
                  </a:txBody>
                  <a:tcPr marL="9451" marR="9451" marT="9451" marB="0" anchor="b"/>
                </a:tc>
                <a:tc>
                  <a:txBody>
                    <a:bodyPr/>
                    <a:lstStyle/>
                    <a:p>
                      <a:pPr algn="l" fontAlgn="ctr">
                        <a:buNone/>
                      </a:pPr>
                      <a:r>
                        <a:rPr lang="en-US" sz="2000" u="none" strike="noStrike" dirty="0">
                          <a:effectLst/>
                        </a:rPr>
                        <a:t>During PPV escalation</a:t>
                      </a:r>
                      <a:endParaRPr lang="en-US" sz="2000" b="1" i="0" u="none" strike="noStrike" dirty="0">
                        <a:solidFill>
                          <a:srgbClr val="000000"/>
                        </a:solidFill>
                        <a:effectLst/>
                        <a:latin typeface="Calibri" panose="020F0502020204030204" pitchFamily="34" charset="0"/>
                      </a:endParaRPr>
                    </a:p>
                  </a:txBody>
                  <a:tcPr marL="9451" marR="9451" marT="9451" marB="0" anchor="ctr"/>
                </a:tc>
                <a:extLst>
                  <a:ext uri="{0D108BD9-81ED-4DB2-BD59-A6C34878D82A}">
                    <a16:rowId xmlns:a16="http://schemas.microsoft.com/office/drawing/2014/main" val="3764602315"/>
                  </a:ext>
                </a:extLst>
              </a:tr>
              <a:tr h="1040374">
                <a:tc>
                  <a:txBody>
                    <a:bodyPr/>
                    <a:lstStyle/>
                    <a:p>
                      <a:pPr algn="l" fontAlgn="b">
                        <a:buNone/>
                      </a:pPr>
                      <a:r>
                        <a:rPr lang="en-US" sz="2000" b="1" u="none" strike="noStrike" dirty="0">
                          <a:effectLst/>
                        </a:rPr>
                        <a:t>LISA/MIST</a:t>
                      </a:r>
                      <a:endParaRPr lang="en-US" sz="2000" b="1" i="0" u="none" strike="noStrike" dirty="0">
                        <a:solidFill>
                          <a:srgbClr val="000000"/>
                        </a:solidFill>
                        <a:effectLst/>
                        <a:latin typeface="Calibri" panose="020F0502020204030204" pitchFamily="34" charset="0"/>
                      </a:endParaRPr>
                    </a:p>
                  </a:txBody>
                  <a:tcPr marL="9451" marR="9451" marT="9451" marB="0" anchor="b">
                    <a:solidFill>
                      <a:srgbClr val="C5CAE5"/>
                    </a:solidFill>
                  </a:tcPr>
                </a:tc>
                <a:tc>
                  <a:txBody>
                    <a:bodyPr/>
                    <a:lstStyle/>
                    <a:p>
                      <a:pPr algn="l" fontAlgn="b">
                        <a:buNone/>
                      </a:pPr>
                      <a:r>
                        <a:rPr lang="en-US" sz="2000" u="none" strike="noStrike">
                          <a:effectLst/>
                        </a:rPr>
                        <a:t>Surfactant via catheter + CPAP</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Avoids intubation</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Bradycardia during procedure</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a:effectLst/>
                        </a:rPr>
                        <a:t>High</a:t>
                      </a:r>
                      <a:endParaRPr lang="en-US" sz="2000" b="0" i="0" u="none" strike="noStrike">
                        <a:solidFill>
                          <a:srgbClr val="000000"/>
                        </a:solidFill>
                        <a:effectLst/>
                        <a:latin typeface="Calibri" panose="020F0502020204030204" pitchFamily="34" charset="0"/>
                      </a:endParaRPr>
                    </a:p>
                  </a:txBody>
                  <a:tcPr marL="9451" marR="9451" marT="9451" marB="0" anchor="b"/>
                </a:tc>
                <a:tc>
                  <a:txBody>
                    <a:bodyPr/>
                    <a:lstStyle/>
                    <a:p>
                      <a:pPr algn="l" fontAlgn="b">
                        <a:buNone/>
                      </a:pPr>
                      <a:r>
                        <a:rPr lang="en-US" sz="2000" u="none" strike="noStrike" dirty="0">
                          <a:effectLst/>
                        </a:rPr>
                        <a:t>RDS signs in &lt;32 weeks</a:t>
                      </a:r>
                      <a:endParaRPr lang="en-US" sz="2000" b="0" i="0" u="none" strike="noStrike" dirty="0">
                        <a:solidFill>
                          <a:srgbClr val="000000"/>
                        </a:solidFill>
                        <a:effectLst/>
                        <a:latin typeface="Calibri" panose="020F0502020204030204" pitchFamily="34" charset="0"/>
                      </a:endParaRPr>
                    </a:p>
                  </a:txBody>
                  <a:tcPr marL="9451" marR="9451" marT="9451" marB="0" anchor="b"/>
                </a:tc>
                <a:extLst>
                  <a:ext uri="{0D108BD9-81ED-4DB2-BD59-A6C34878D82A}">
                    <a16:rowId xmlns:a16="http://schemas.microsoft.com/office/drawing/2014/main" val="3705589616"/>
                  </a:ext>
                </a:extLst>
              </a:tr>
            </a:tbl>
          </a:graphicData>
        </a:graphic>
      </p:graphicFrame>
    </p:spTree>
    <p:extLst>
      <p:ext uri="{BB962C8B-B14F-4D97-AF65-F5344CB8AC3E}">
        <p14:creationId xmlns:p14="http://schemas.microsoft.com/office/powerpoint/2010/main" val="3805935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9EDDD-6816-42ED-B45B-8B83FD2EBBE3}"/>
              </a:ext>
            </a:extLst>
          </p:cNvPr>
          <p:cNvSpPr>
            <a:spLocks noGrp="1"/>
          </p:cNvSpPr>
          <p:nvPr>
            <p:ph type="title"/>
          </p:nvPr>
        </p:nvSpPr>
        <p:spPr/>
        <p:txBody>
          <a:bodyPr>
            <a:normAutofit/>
          </a:bodyPr>
          <a:lstStyle/>
          <a:p>
            <a:r>
              <a:rPr lang="en-US" dirty="0"/>
              <a:t>Several landmark studies underpin these procedures:</a:t>
            </a:r>
          </a:p>
        </p:txBody>
      </p:sp>
      <p:sp>
        <p:nvSpPr>
          <p:cNvPr id="3" name="Content Placeholder 2">
            <a:extLst>
              <a:ext uri="{FF2B5EF4-FFF2-40B4-BE49-F238E27FC236}">
                <a16:creationId xmlns:a16="http://schemas.microsoft.com/office/drawing/2014/main" id="{9690F865-C65F-ACED-3312-C03CAFE8A7A3}"/>
              </a:ext>
            </a:extLst>
          </p:cNvPr>
          <p:cNvSpPr>
            <a:spLocks noGrp="1"/>
          </p:cNvSpPr>
          <p:nvPr>
            <p:ph idx="1"/>
          </p:nvPr>
        </p:nvSpPr>
        <p:spPr/>
        <p:txBody>
          <a:bodyPr>
            <a:normAutofit fontScale="77500" lnSpcReduction="20000"/>
          </a:bodyPr>
          <a:lstStyle/>
          <a:p>
            <a:r>
              <a:rPr lang="en-US" dirty="0"/>
              <a:t>Sustain Study (2022): Randomized 200 preterm infants to SI vs. standard PPV; found improved FRC but no difference in BPD rates. Published in The Lancet Child &amp; Adolescent Health.</a:t>
            </a:r>
          </a:p>
          <a:p>
            <a:r>
              <a:rPr lang="en-US" dirty="0"/>
              <a:t>NINSAPP Trial (2023): Compared nasal intermittent positive pressure ventilation (NIPPV) to CPAP post-resuscitation; NIPPV reduced failure rates by 15% in &lt;28-week gestations. From JAMA Pediatrics.</a:t>
            </a:r>
          </a:p>
          <a:p>
            <a:r>
              <a:rPr lang="en-US" dirty="0"/>
              <a:t>OPTIMIST-A Trial (2024): Evaluated minimally invasive surfactant therapy (MIST, similar to LISA) in delivery room settings; showed 25% reduction in mechanical ventilation needs. In New England Journal of Medicine.</a:t>
            </a:r>
          </a:p>
          <a:p>
            <a:r>
              <a:rPr lang="en-US" dirty="0" err="1"/>
              <a:t>AeroFact</a:t>
            </a:r>
            <a:r>
              <a:rPr lang="en-US" dirty="0"/>
              <a:t> Study (ongoing, interim 2025): Aerosolized surfactant delivery during CPAP—promising for avoiding any instrumentation, with early data suggesting feasibility in ELBW infants.</a:t>
            </a:r>
          </a:p>
          <a:p>
            <a:r>
              <a:rPr lang="en-US" dirty="0"/>
              <a:t>Meta-analyses, such as one in Cochrane Database of Systematic Reviews (2024 update), support non-invasive strategies but note heterogeneity in outcomes, urging gestational age-specific protocols.</a:t>
            </a:r>
          </a:p>
          <a:p>
            <a:endParaRPr lang="en-US" dirty="0"/>
          </a:p>
        </p:txBody>
      </p:sp>
    </p:spTree>
    <p:extLst>
      <p:ext uri="{BB962C8B-B14F-4D97-AF65-F5344CB8AC3E}">
        <p14:creationId xmlns:p14="http://schemas.microsoft.com/office/powerpoint/2010/main" val="3962594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21941-3E2C-1314-2875-46FDC9609435}"/>
              </a:ext>
            </a:extLst>
          </p:cNvPr>
          <p:cNvSpPr>
            <a:spLocks noGrp="1"/>
          </p:cNvSpPr>
          <p:nvPr>
            <p:ph type="title"/>
          </p:nvPr>
        </p:nvSpPr>
        <p:spPr/>
        <p:txBody>
          <a:bodyPr>
            <a:normAutofit/>
          </a:bodyPr>
          <a:lstStyle/>
          <a:p>
            <a:r>
              <a:rPr lang="en-US" dirty="0"/>
              <a:t>Delivery room teams must integrate these procedures into workflows:</a:t>
            </a:r>
          </a:p>
        </p:txBody>
      </p:sp>
      <p:sp>
        <p:nvSpPr>
          <p:cNvPr id="3" name="Content Placeholder 2">
            <a:extLst>
              <a:ext uri="{FF2B5EF4-FFF2-40B4-BE49-F238E27FC236}">
                <a16:creationId xmlns:a16="http://schemas.microsoft.com/office/drawing/2014/main" id="{FA702898-9DF3-7E2E-33BE-3726D6B2732A}"/>
              </a:ext>
            </a:extLst>
          </p:cNvPr>
          <p:cNvSpPr>
            <a:spLocks noGrp="1"/>
          </p:cNvSpPr>
          <p:nvPr>
            <p:ph idx="1"/>
          </p:nvPr>
        </p:nvSpPr>
        <p:spPr/>
        <p:txBody>
          <a:bodyPr>
            <a:normAutofit lnSpcReduction="10000"/>
          </a:bodyPr>
          <a:lstStyle/>
          <a:p>
            <a:r>
              <a:rPr lang="en-US" dirty="0"/>
              <a:t>Equipment: T-piece devices (e.g., </a:t>
            </a:r>
            <a:r>
              <a:rPr lang="en-US" dirty="0" err="1"/>
              <a:t>Neopuff</a:t>
            </a:r>
            <a:r>
              <a:rPr lang="en-US" dirty="0"/>
              <a:t>) for precise pressure/volume control; capnography for end-tidal CO2 monitoring to avoid hypercapnia.</a:t>
            </a:r>
          </a:p>
          <a:p>
            <a:r>
              <a:rPr lang="en-US" dirty="0"/>
              <a:t>Monitoring: Target SpO2 60-65% at 3 minutes, rising to 85-95% by 10 minutes; heart rate &gt;100 bpm as success indicator.</a:t>
            </a:r>
          </a:p>
          <a:p>
            <a:r>
              <a:rPr lang="en-US" dirty="0"/>
              <a:t>Team Training: Simulation-based NRP training now includes modules on SI and LISA, emphasizing multidisciplinary coordination.</a:t>
            </a:r>
          </a:p>
          <a:p>
            <a:r>
              <a:rPr lang="en-US" dirty="0"/>
              <a:t>Challenges include variability in resource availability—high-income settings adopt faster than low-resource ones—and the need for rapid decision-making. For extremely preterm babies (&lt;25 weeks), ethical considerations like parental involvement in resuscitation limits arise.</a:t>
            </a:r>
          </a:p>
          <a:p>
            <a:endParaRPr lang="en-US" dirty="0"/>
          </a:p>
        </p:txBody>
      </p:sp>
    </p:spTree>
    <p:extLst>
      <p:ext uri="{BB962C8B-B14F-4D97-AF65-F5344CB8AC3E}">
        <p14:creationId xmlns:p14="http://schemas.microsoft.com/office/powerpoint/2010/main" val="380938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63AED-FA60-1722-9CD4-429BABB96651}"/>
              </a:ext>
            </a:extLst>
          </p:cNvPr>
          <p:cNvSpPr>
            <a:spLocks noGrp="1"/>
          </p:cNvSpPr>
          <p:nvPr>
            <p:ph type="title"/>
          </p:nvPr>
        </p:nvSpPr>
        <p:spPr/>
        <p:txBody>
          <a:bodyPr/>
          <a:lstStyle/>
          <a:p>
            <a:r>
              <a:rPr lang="en-US" dirty="0"/>
              <a:t>Supraglottic Airways:</a:t>
            </a:r>
          </a:p>
        </p:txBody>
      </p:sp>
      <p:sp>
        <p:nvSpPr>
          <p:cNvPr id="3" name="Content Placeholder 2">
            <a:extLst>
              <a:ext uri="{FF2B5EF4-FFF2-40B4-BE49-F238E27FC236}">
                <a16:creationId xmlns:a16="http://schemas.microsoft.com/office/drawing/2014/main" id="{23AF963E-4AE6-8F2F-0C14-10ED77D0B8B3}"/>
              </a:ext>
            </a:extLst>
          </p:cNvPr>
          <p:cNvSpPr>
            <a:spLocks noGrp="1"/>
          </p:cNvSpPr>
          <p:nvPr>
            <p:ph idx="1"/>
          </p:nvPr>
        </p:nvSpPr>
        <p:spPr/>
        <p:txBody>
          <a:bodyPr>
            <a:normAutofit/>
          </a:bodyPr>
          <a:lstStyle/>
          <a:p>
            <a:r>
              <a:rPr lang="en-US" dirty="0"/>
              <a:t>Now recommended as effective alternatives to face masks and tracheal tubes in selected settings. </a:t>
            </a:r>
          </a:p>
          <a:p>
            <a:pPr lvl="1"/>
            <a:r>
              <a:rPr lang="en-US" dirty="0"/>
              <a:t>Face-mask ventilation is ineffective </a:t>
            </a:r>
          </a:p>
          <a:p>
            <a:pPr lvl="1"/>
            <a:r>
              <a:rPr lang="en-US" dirty="0"/>
              <a:t>When endotracheal intubation is not feasible or unsuccessful. </a:t>
            </a:r>
          </a:p>
          <a:p>
            <a:r>
              <a:rPr lang="en-US" dirty="0"/>
              <a:t>For infants ≥34 weeks gestation, supraglottic airways can provide a stable airway during the initial stabilization period </a:t>
            </a:r>
          </a:p>
          <a:p>
            <a:pPr marL="0" indent="0">
              <a:buNone/>
            </a:pPr>
            <a:endParaRPr lang="en-US" dirty="0"/>
          </a:p>
        </p:txBody>
      </p:sp>
    </p:spTree>
    <p:extLst>
      <p:ext uri="{BB962C8B-B14F-4D97-AF65-F5344CB8AC3E}">
        <p14:creationId xmlns:p14="http://schemas.microsoft.com/office/powerpoint/2010/main" val="3416456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D2615-0590-754B-25A7-15EBDA9D2CCA}"/>
              </a:ext>
            </a:extLst>
          </p:cNvPr>
          <p:cNvSpPr>
            <a:spLocks noGrp="1"/>
          </p:cNvSpPr>
          <p:nvPr>
            <p:ph type="title"/>
          </p:nvPr>
        </p:nvSpPr>
        <p:spPr/>
        <p:txBody>
          <a:bodyPr/>
          <a:lstStyle/>
          <a:p>
            <a:r>
              <a:rPr lang="en-US" dirty="0"/>
              <a:t>Video Laryngoscopy:</a:t>
            </a:r>
          </a:p>
        </p:txBody>
      </p:sp>
      <p:sp>
        <p:nvSpPr>
          <p:cNvPr id="3" name="Content Placeholder 2">
            <a:extLst>
              <a:ext uri="{FF2B5EF4-FFF2-40B4-BE49-F238E27FC236}">
                <a16:creationId xmlns:a16="http://schemas.microsoft.com/office/drawing/2014/main" id="{AE80DDAE-BE07-499B-5C27-6E6666319BD3}"/>
              </a:ext>
            </a:extLst>
          </p:cNvPr>
          <p:cNvSpPr>
            <a:spLocks noGrp="1"/>
          </p:cNvSpPr>
          <p:nvPr>
            <p:ph idx="1"/>
          </p:nvPr>
        </p:nvSpPr>
        <p:spPr/>
        <p:txBody>
          <a:bodyPr/>
          <a:lstStyle/>
          <a:p>
            <a:endParaRPr lang="en-US" dirty="0"/>
          </a:p>
          <a:p>
            <a:r>
              <a:rPr lang="en-US" dirty="0"/>
              <a:t>newly suggested for training purposes and in select intubation scenarios. </a:t>
            </a:r>
          </a:p>
          <a:p>
            <a:r>
              <a:rPr lang="en-US" dirty="0"/>
              <a:t>This technology enhances visualization of the glottis and may improve first-attempt success rates, particularly for clinicians with less experience in neonatal intubation </a:t>
            </a:r>
          </a:p>
          <a:p>
            <a:endParaRPr lang="en-US" dirty="0"/>
          </a:p>
        </p:txBody>
      </p:sp>
    </p:spTree>
    <p:extLst>
      <p:ext uri="{BB962C8B-B14F-4D97-AF65-F5344CB8AC3E}">
        <p14:creationId xmlns:p14="http://schemas.microsoft.com/office/powerpoint/2010/main" val="4132465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A0984-5E0C-575A-3328-09A7940108F1}"/>
              </a:ext>
            </a:extLst>
          </p:cNvPr>
          <p:cNvSpPr>
            <a:spLocks noGrp="1"/>
          </p:cNvSpPr>
          <p:nvPr>
            <p:ph type="title"/>
          </p:nvPr>
        </p:nvSpPr>
        <p:spPr/>
        <p:txBody>
          <a:bodyPr/>
          <a:lstStyle/>
          <a:p>
            <a:r>
              <a:rPr lang="en-US" dirty="0"/>
              <a:t>Outcomes and Complications</a:t>
            </a:r>
          </a:p>
        </p:txBody>
      </p:sp>
      <p:sp>
        <p:nvSpPr>
          <p:cNvPr id="3" name="Content Placeholder 2">
            <a:extLst>
              <a:ext uri="{FF2B5EF4-FFF2-40B4-BE49-F238E27FC236}">
                <a16:creationId xmlns:a16="http://schemas.microsoft.com/office/drawing/2014/main" id="{8BB443A6-8CCC-269A-20E6-4BCE6514D2CC}"/>
              </a:ext>
            </a:extLst>
          </p:cNvPr>
          <p:cNvSpPr>
            <a:spLocks noGrp="1"/>
          </p:cNvSpPr>
          <p:nvPr>
            <p:ph idx="1"/>
          </p:nvPr>
        </p:nvSpPr>
        <p:spPr/>
        <p:txBody>
          <a:bodyPr/>
          <a:lstStyle/>
          <a:p>
            <a:r>
              <a:rPr lang="en-US" dirty="0"/>
              <a:t>Data synthesized from 2023-2025 reviews; outcomes like BPD reduction vary by 10-30% across strategies.</a:t>
            </a:r>
          </a:p>
          <a:p>
            <a:r>
              <a:rPr lang="en-US" dirty="0"/>
              <a:t>Long-term, these procedures aim to lower neurodevelopmental impairments, with follow-up studies showing improved Bayley scores in CPAP-treated cohorts.</a:t>
            </a:r>
          </a:p>
          <a:p>
            <a:endParaRPr lang="en-US" dirty="0"/>
          </a:p>
        </p:txBody>
      </p:sp>
    </p:spTree>
    <p:extLst>
      <p:ext uri="{BB962C8B-B14F-4D97-AF65-F5344CB8AC3E}">
        <p14:creationId xmlns:p14="http://schemas.microsoft.com/office/powerpoint/2010/main" val="3521250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94F8-F54F-62AE-BE49-69BFC13486FC}"/>
              </a:ext>
            </a:extLst>
          </p:cNvPr>
          <p:cNvSpPr>
            <a:spLocks noGrp="1"/>
          </p:cNvSpPr>
          <p:nvPr>
            <p:ph type="title"/>
          </p:nvPr>
        </p:nvSpPr>
        <p:spPr/>
        <p:txBody>
          <a:bodyPr/>
          <a:lstStyle/>
          <a:p>
            <a:r>
              <a:rPr lang="en-US" dirty="0"/>
              <a:t>Future Directions and Controversies</a:t>
            </a:r>
          </a:p>
        </p:txBody>
      </p:sp>
      <p:sp>
        <p:nvSpPr>
          <p:cNvPr id="3" name="Content Placeholder 2">
            <a:extLst>
              <a:ext uri="{FF2B5EF4-FFF2-40B4-BE49-F238E27FC236}">
                <a16:creationId xmlns:a16="http://schemas.microsoft.com/office/drawing/2014/main" id="{31269E8F-FBEA-9C9C-7F0D-C836340CE300}"/>
              </a:ext>
            </a:extLst>
          </p:cNvPr>
          <p:cNvSpPr>
            <a:spLocks noGrp="1"/>
          </p:cNvSpPr>
          <p:nvPr>
            <p:ph idx="1"/>
          </p:nvPr>
        </p:nvSpPr>
        <p:spPr/>
        <p:txBody>
          <a:bodyPr>
            <a:normAutofit fontScale="92500" lnSpcReduction="10000"/>
          </a:bodyPr>
          <a:lstStyle/>
          <a:p>
            <a:r>
              <a:rPr lang="en-US" dirty="0"/>
              <a:t>Ongoing research explores adjuncts like caffeine administration in the delivery room (CAFE Trial, 2025) and AI-assisted monitoring for predictive ventilation adjustments. Controversies include the role of delayed cord clamping alongside ventilation—balancing oxygenation with placental transfusion—and equity in access to advanced tools.</a:t>
            </a:r>
          </a:p>
          <a:p>
            <a:r>
              <a:rPr lang="en-US" dirty="0"/>
              <a:t>While evidence leans toward non-invasive dominance, some experts argue for earlier intubation in profoundly immature lungs to ensure stability. Balanced views from sources like Pediatric Research (2024) stress the need for more randomized trials in diverse populations.</a:t>
            </a:r>
          </a:p>
          <a:p>
            <a:r>
              <a:rPr lang="en-US" dirty="0"/>
              <a:t>This synthesis underscores that while no single "new" procedure revolutionizes care, iterative refinements based on evidence are transforming outcomes for premature newborns.</a:t>
            </a:r>
          </a:p>
          <a:p>
            <a:endParaRPr lang="en-US" dirty="0"/>
          </a:p>
        </p:txBody>
      </p:sp>
    </p:spTree>
    <p:extLst>
      <p:ext uri="{BB962C8B-B14F-4D97-AF65-F5344CB8AC3E}">
        <p14:creationId xmlns:p14="http://schemas.microsoft.com/office/powerpoint/2010/main" val="3175053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66433-E637-4757-2441-D76CE3A945BF}"/>
              </a:ext>
            </a:extLst>
          </p:cNvPr>
          <p:cNvSpPr>
            <a:spLocks noGrp="1"/>
          </p:cNvSpPr>
          <p:nvPr>
            <p:ph type="title"/>
          </p:nvPr>
        </p:nvSpPr>
        <p:spPr>
          <a:xfrm>
            <a:off x="4733544" y="2340229"/>
            <a:ext cx="3386328" cy="1325563"/>
          </a:xfrm>
        </p:spPr>
        <p:txBody>
          <a:bodyPr/>
          <a:lstStyle/>
          <a:p>
            <a:r>
              <a:rPr lang="en-US" dirty="0"/>
              <a:t>Thanks</a:t>
            </a:r>
          </a:p>
        </p:txBody>
      </p:sp>
    </p:spTree>
    <p:extLst>
      <p:ext uri="{BB962C8B-B14F-4D97-AF65-F5344CB8AC3E}">
        <p14:creationId xmlns:p14="http://schemas.microsoft.com/office/powerpoint/2010/main" val="134766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25E3D-EDFE-78D3-2862-C01963953AD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320E47-7658-D056-6F17-718CD5AD026F}"/>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A49DD6DD-A2AF-0BBA-E640-880FDB9FD2C2}"/>
              </a:ext>
            </a:extLst>
          </p:cNvPr>
          <p:cNvPicPr>
            <a:picLocks noChangeAspect="1"/>
          </p:cNvPicPr>
          <p:nvPr/>
        </p:nvPicPr>
        <p:blipFill>
          <a:blip r:embed="rId2"/>
          <a:stretch>
            <a:fillRect/>
          </a:stretch>
        </p:blipFill>
        <p:spPr>
          <a:xfrm>
            <a:off x="-1" y="0"/>
            <a:ext cx="12208651" cy="6775704"/>
          </a:xfrm>
          <a:prstGeom prst="rect">
            <a:avLst/>
          </a:prstGeom>
        </p:spPr>
      </p:pic>
    </p:spTree>
    <p:extLst>
      <p:ext uri="{BB962C8B-B14F-4D97-AF65-F5344CB8AC3E}">
        <p14:creationId xmlns:p14="http://schemas.microsoft.com/office/powerpoint/2010/main" val="2946085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72A5-C15E-EDF2-A5B7-EDFBAFCED335}"/>
              </a:ext>
            </a:extLst>
          </p:cNvPr>
          <p:cNvSpPr>
            <a:spLocks noGrp="1"/>
          </p:cNvSpPr>
          <p:nvPr>
            <p:ph type="title"/>
          </p:nvPr>
        </p:nvSpPr>
        <p:spPr>
          <a:xfrm>
            <a:off x="746760" y="256032"/>
            <a:ext cx="10515600" cy="458469"/>
          </a:xfrm>
        </p:spPr>
        <p:txBody>
          <a:bodyPr>
            <a:normAutofit fontScale="90000"/>
          </a:bodyPr>
          <a:lstStyle/>
          <a:p>
            <a:pPr algn="ctr"/>
            <a:r>
              <a:rPr lang="en-US" dirty="0"/>
              <a:t>NMR Iran and Muslem country</a:t>
            </a:r>
          </a:p>
        </p:txBody>
      </p:sp>
      <p:pic>
        <p:nvPicPr>
          <p:cNvPr id="6" name="Picture 5">
            <a:extLst>
              <a:ext uri="{FF2B5EF4-FFF2-40B4-BE49-F238E27FC236}">
                <a16:creationId xmlns:a16="http://schemas.microsoft.com/office/drawing/2014/main" id="{B2483117-E5E4-D32F-D1D5-0FAA0D7D27D9}"/>
              </a:ext>
            </a:extLst>
          </p:cNvPr>
          <p:cNvPicPr>
            <a:picLocks noChangeAspect="1"/>
          </p:cNvPicPr>
          <p:nvPr/>
        </p:nvPicPr>
        <p:blipFill>
          <a:blip r:embed="rId2"/>
          <a:stretch>
            <a:fillRect/>
          </a:stretch>
        </p:blipFill>
        <p:spPr>
          <a:xfrm>
            <a:off x="128016" y="960121"/>
            <a:ext cx="11978640" cy="5486400"/>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Ink 7">
                <a:extLst>
                  <a:ext uri="{FF2B5EF4-FFF2-40B4-BE49-F238E27FC236}">
                    <a16:creationId xmlns:a16="http://schemas.microsoft.com/office/drawing/2014/main" id="{CBADDBEF-E6F0-8B2C-B6D3-C9A1EF3014E7}"/>
                  </a:ext>
                </a:extLst>
              </p14:cNvPr>
              <p14:cNvContentPartPr/>
              <p14:nvPr/>
            </p14:nvContentPartPr>
            <p14:xfrm>
              <a:off x="155448" y="3492936"/>
              <a:ext cx="869040" cy="720"/>
            </p14:xfrm>
          </p:contentPart>
        </mc:Choice>
        <mc:Fallback xmlns="">
          <p:pic>
            <p:nvPicPr>
              <p:cNvPr id="8" name="Ink 7">
                <a:extLst>
                  <a:ext uri="{FF2B5EF4-FFF2-40B4-BE49-F238E27FC236}">
                    <a16:creationId xmlns:a16="http://schemas.microsoft.com/office/drawing/2014/main" id="{CBADDBEF-E6F0-8B2C-B6D3-C9A1EF3014E7}"/>
                  </a:ext>
                </a:extLst>
              </p:cNvPr>
              <p:cNvPicPr/>
              <p:nvPr/>
            </p:nvPicPr>
            <p:blipFill>
              <a:blip r:embed="rId4"/>
              <a:stretch>
                <a:fillRect/>
              </a:stretch>
            </p:blipFill>
            <p:spPr>
              <a:xfrm>
                <a:off x="149328" y="3480696"/>
                <a:ext cx="881280" cy="252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Ink 9">
                <a:extLst>
                  <a:ext uri="{FF2B5EF4-FFF2-40B4-BE49-F238E27FC236}">
                    <a16:creationId xmlns:a16="http://schemas.microsoft.com/office/drawing/2014/main" id="{AD24C38D-CB04-A4AC-21F4-56AEAD379DBD}"/>
                  </a:ext>
                </a:extLst>
              </p14:cNvPr>
              <p14:cNvContentPartPr/>
              <p14:nvPr/>
            </p14:nvContentPartPr>
            <p14:xfrm>
              <a:off x="1033128" y="3264336"/>
              <a:ext cx="18360" cy="247320"/>
            </p14:xfrm>
          </p:contentPart>
        </mc:Choice>
        <mc:Fallback xmlns="">
          <p:pic>
            <p:nvPicPr>
              <p:cNvPr id="10" name="Ink 9">
                <a:extLst>
                  <a:ext uri="{FF2B5EF4-FFF2-40B4-BE49-F238E27FC236}">
                    <a16:creationId xmlns:a16="http://schemas.microsoft.com/office/drawing/2014/main" id="{AD24C38D-CB04-A4AC-21F4-56AEAD379DBD}"/>
                  </a:ext>
                </a:extLst>
              </p:cNvPr>
              <p:cNvPicPr/>
              <p:nvPr/>
            </p:nvPicPr>
            <p:blipFill>
              <a:blip r:embed="rId6"/>
              <a:stretch>
                <a:fillRect/>
              </a:stretch>
            </p:blipFill>
            <p:spPr>
              <a:xfrm>
                <a:off x="1027008" y="3258216"/>
                <a:ext cx="30600" cy="2595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2" name="Ink 11">
                <a:extLst>
                  <a:ext uri="{FF2B5EF4-FFF2-40B4-BE49-F238E27FC236}">
                    <a16:creationId xmlns:a16="http://schemas.microsoft.com/office/drawing/2014/main" id="{D1A4952D-D6CE-5D35-745B-2597A0B977AB}"/>
                  </a:ext>
                </a:extLst>
              </p14:cNvPr>
              <p14:cNvContentPartPr/>
              <p14:nvPr/>
            </p14:nvContentPartPr>
            <p14:xfrm>
              <a:off x="155448" y="3264336"/>
              <a:ext cx="896040" cy="360"/>
            </p14:xfrm>
          </p:contentPart>
        </mc:Choice>
        <mc:Fallback xmlns="">
          <p:pic>
            <p:nvPicPr>
              <p:cNvPr id="12" name="Ink 11">
                <a:extLst>
                  <a:ext uri="{FF2B5EF4-FFF2-40B4-BE49-F238E27FC236}">
                    <a16:creationId xmlns:a16="http://schemas.microsoft.com/office/drawing/2014/main" id="{D1A4952D-D6CE-5D35-745B-2597A0B977AB}"/>
                  </a:ext>
                </a:extLst>
              </p:cNvPr>
              <p:cNvPicPr/>
              <p:nvPr/>
            </p:nvPicPr>
            <p:blipFill>
              <a:blip r:embed="rId8"/>
              <a:stretch>
                <a:fillRect/>
              </a:stretch>
            </p:blipFill>
            <p:spPr>
              <a:xfrm>
                <a:off x="149328" y="3258216"/>
                <a:ext cx="90828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4" name="Ink 13">
                <a:extLst>
                  <a:ext uri="{FF2B5EF4-FFF2-40B4-BE49-F238E27FC236}">
                    <a16:creationId xmlns:a16="http://schemas.microsoft.com/office/drawing/2014/main" id="{52D54545-4DE5-B458-656E-A5FA780A04F3}"/>
                  </a:ext>
                </a:extLst>
              </p14:cNvPr>
              <p14:cNvContentPartPr/>
              <p14:nvPr/>
            </p14:nvContentPartPr>
            <p14:xfrm>
              <a:off x="155448" y="3264336"/>
              <a:ext cx="9360" cy="219960"/>
            </p14:xfrm>
          </p:contentPart>
        </mc:Choice>
        <mc:Fallback xmlns="">
          <p:pic>
            <p:nvPicPr>
              <p:cNvPr id="14" name="Ink 13">
                <a:extLst>
                  <a:ext uri="{FF2B5EF4-FFF2-40B4-BE49-F238E27FC236}">
                    <a16:creationId xmlns:a16="http://schemas.microsoft.com/office/drawing/2014/main" id="{52D54545-4DE5-B458-656E-A5FA780A04F3}"/>
                  </a:ext>
                </a:extLst>
              </p:cNvPr>
              <p:cNvPicPr/>
              <p:nvPr/>
            </p:nvPicPr>
            <p:blipFill>
              <a:blip r:embed="rId10"/>
              <a:stretch>
                <a:fillRect/>
              </a:stretch>
            </p:blipFill>
            <p:spPr>
              <a:xfrm>
                <a:off x="149328" y="3258216"/>
                <a:ext cx="21600" cy="2322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7" name="Ink 16">
                <a:extLst>
                  <a:ext uri="{FF2B5EF4-FFF2-40B4-BE49-F238E27FC236}">
                    <a16:creationId xmlns:a16="http://schemas.microsoft.com/office/drawing/2014/main" id="{C524CCE2-50CE-6E63-F75B-ACB5C85A0EE7}"/>
                  </a:ext>
                </a:extLst>
              </p14:cNvPr>
              <p14:cNvContentPartPr/>
              <p14:nvPr/>
            </p14:nvContentPartPr>
            <p14:xfrm>
              <a:off x="1133928" y="3483936"/>
              <a:ext cx="10991520" cy="720"/>
            </p14:xfrm>
          </p:contentPart>
        </mc:Choice>
        <mc:Fallback xmlns="">
          <p:pic>
            <p:nvPicPr>
              <p:cNvPr id="17" name="Ink 16">
                <a:extLst>
                  <a:ext uri="{FF2B5EF4-FFF2-40B4-BE49-F238E27FC236}">
                    <a16:creationId xmlns:a16="http://schemas.microsoft.com/office/drawing/2014/main" id="{C524CCE2-50CE-6E63-F75B-ACB5C85A0EE7}"/>
                  </a:ext>
                </a:extLst>
              </p:cNvPr>
              <p:cNvPicPr/>
              <p:nvPr/>
            </p:nvPicPr>
            <p:blipFill>
              <a:blip r:embed="rId12"/>
              <a:stretch>
                <a:fillRect/>
              </a:stretch>
            </p:blipFill>
            <p:spPr>
              <a:xfrm>
                <a:off x="1127808" y="3471696"/>
                <a:ext cx="11003760" cy="252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9" name="Ink 18">
                <a:extLst>
                  <a:ext uri="{FF2B5EF4-FFF2-40B4-BE49-F238E27FC236}">
                    <a16:creationId xmlns:a16="http://schemas.microsoft.com/office/drawing/2014/main" id="{01B0BF6F-27B7-36B0-21F3-FD537F72F20D}"/>
                  </a:ext>
                </a:extLst>
              </p14:cNvPr>
              <p14:cNvContentPartPr/>
              <p14:nvPr/>
            </p14:nvContentPartPr>
            <p14:xfrm>
              <a:off x="1152288" y="3281976"/>
              <a:ext cx="11000160" cy="720"/>
            </p14:xfrm>
          </p:contentPart>
        </mc:Choice>
        <mc:Fallback xmlns="">
          <p:pic>
            <p:nvPicPr>
              <p:cNvPr id="19" name="Ink 18">
                <a:extLst>
                  <a:ext uri="{FF2B5EF4-FFF2-40B4-BE49-F238E27FC236}">
                    <a16:creationId xmlns:a16="http://schemas.microsoft.com/office/drawing/2014/main" id="{01B0BF6F-27B7-36B0-21F3-FD537F72F20D}"/>
                  </a:ext>
                </a:extLst>
              </p:cNvPr>
              <p:cNvPicPr/>
              <p:nvPr/>
            </p:nvPicPr>
            <p:blipFill>
              <a:blip r:embed="rId14"/>
              <a:stretch>
                <a:fillRect/>
              </a:stretch>
            </p:blipFill>
            <p:spPr>
              <a:xfrm>
                <a:off x="1146168" y="3269736"/>
                <a:ext cx="11012400" cy="25200"/>
              </a:xfrm>
              <a:prstGeom prst="rect">
                <a:avLst/>
              </a:prstGeom>
            </p:spPr>
          </p:pic>
        </mc:Fallback>
      </mc:AlternateContent>
    </p:spTree>
    <p:extLst>
      <p:ext uri="{BB962C8B-B14F-4D97-AF65-F5344CB8AC3E}">
        <p14:creationId xmlns:p14="http://schemas.microsoft.com/office/powerpoint/2010/main" val="3657584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9C04-A58C-D6B3-0A16-8EFF1E83C933}"/>
              </a:ext>
            </a:extLst>
          </p:cNvPr>
          <p:cNvSpPr>
            <a:spLocks noGrp="1"/>
          </p:cNvSpPr>
          <p:nvPr>
            <p:ph type="title"/>
          </p:nvPr>
        </p:nvSpPr>
        <p:spPr/>
        <p:txBody>
          <a:bodyPr/>
          <a:lstStyle/>
          <a:p>
            <a:r>
              <a:rPr lang="en-US" dirty="0"/>
              <a:t>Traditional post-resuscitation ventilation </a:t>
            </a:r>
          </a:p>
        </p:txBody>
      </p:sp>
      <p:sp>
        <p:nvSpPr>
          <p:cNvPr id="3" name="Content Placeholder 2">
            <a:extLst>
              <a:ext uri="{FF2B5EF4-FFF2-40B4-BE49-F238E27FC236}">
                <a16:creationId xmlns:a16="http://schemas.microsoft.com/office/drawing/2014/main" id="{82F1F4EF-9724-6AFC-1FB2-41ECBDBE14E2}"/>
              </a:ext>
            </a:extLst>
          </p:cNvPr>
          <p:cNvSpPr>
            <a:spLocks noGrp="1"/>
          </p:cNvSpPr>
          <p:nvPr>
            <p:ph idx="1"/>
          </p:nvPr>
        </p:nvSpPr>
        <p:spPr/>
        <p:txBody>
          <a:bodyPr/>
          <a:lstStyle/>
          <a:p>
            <a:r>
              <a:rPr lang="en-US" dirty="0"/>
              <a:t>Positive pressure ventilation (PPV) delivered via face mask or endotracheal tube,</a:t>
            </a:r>
          </a:p>
          <a:p>
            <a:r>
              <a:rPr lang="en-US" dirty="0"/>
              <a:t> Guided by the ABCs (airway, breathing, circulation) of resuscitation.</a:t>
            </a:r>
          </a:p>
          <a:p>
            <a:r>
              <a:rPr lang="en-US" dirty="0"/>
              <a:t> The NRP 8th edition (2021) recommends initial PPV at 20-25 cm H2O peak inspiratory pressure (PIP) for term infants, but lower for </a:t>
            </a:r>
            <a:r>
              <a:rPr lang="en-US" dirty="0" err="1"/>
              <a:t>premies</a:t>
            </a:r>
            <a:r>
              <a:rPr lang="en-US" dirty="0"/>
              <a:t> (15-20 cm H2O) to avoid injury.</a:t>
            </a:r>
          </a:p>
          <a:p>
            <a:endParaRPr lang="en-US" dirty="0"/>
          </a:p>
        </p:txBody>
      </p:sp>
    </p:spTree>
    <p:extLst>
      <p:ext uri="{BB962C8B-B14F-4D97-AF65-F5344CB8AC3E}">
        <p14:creationId xmlns:p14="http://schemas.microsoft.com/office/powerpoint/2010/main" val="1283760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10BC-2361-2B40-2EF6-99890F179AED}"/>
              </a:ext>
            </a:extLst>
          </p:cNvPr>
          <p:cNvSpPr>
            <a:spLocks noGrp="1"/>
          </p:cNvSpPr>
          <p:nvPr>
            <p:ph type="title"/>
          </p:nvPr>
        </p:nvSpPr>
        <p:spPr/>
        <p:txBody>
          <a:bodyPr/>
          <a:lstStyle/>
          <a:p>
            <a:r>
              <a:rPr lang="en-US" dirty="0"/>
              <a:t>Continuous Positive Airway Pressure (CPAP):</a:t>
            </a:r>
          </a:p>
        </p:txBody>
      </p:sp>
      <p:sp>
        <p:nvSpPr>
          <p:cNvPr id="3" name="Content Placeholder 2">
            <a:extLst>
              <a:ext uri="{FF2B5EF4-FFF2-40B4-BE49-F238E27FC236}">
                <a16:creationId xmlns:a16="http://schemas.microsoft.com/office/drawing/2014/main" id="{B3F889DF-0FE9-DB3C-0111-3CE6EB11FE82}"/>
              </a:ext>
            </a:extLst>
          </p:cNvPr>
          <p:cNvSpPr>
            <a:spLocks noGrp="1"/>
          </p:cNvSpPr>
          <p:nvPr>
            <p:ph idx="1"/>
          </p:nvPr>
        </p:nvSpPr>
        <p:spPr/>
        <p:txBody>
          <a:bodyPr/>
          <a:lstStyle/>
          <a:p>
            <a:r>
              <a:rPr lang="en-US" dirty="0"/>
              <a:t>Now a first-line post-resuscitation tool for spontaneously breathing </a:t>
            </a:r>
            <a:r>
              <a:rPr lang="en-US" dirty="0" err="1"/>
              <a:t>premies</a:t>
            </a:r>
            <a:r>
              <a:rPr lang="en-US" dirty="0"/>
              <a:t>. </a:t>
            </a:r>
          </a:p>
          <a:p>
            <a:r>
              <a:rPr lang="en-US" dirty="0"/>
              <a:t>Recent protocols suggest initiating nasal CPAP at 5-8 cm H2O immediately after stabilization. </a:t>
            </a:r>
          </a:p>
          <a:p>
            <a:r>
              <a:rPr lang="en-US" dirty="0"/>
              <a:t>This maintains FRC and reduces work of breathing. </a:t>
            </a:r>
          </a:p>
          <a:p>
            <a:r>
              <a:rPr lang="en-US" dirty="0"/>
              <a:t>A 2023 meta-analysis in Pediatrics indicated CPAP reduces intubation rates by 30-50% in preterm infants compared to PPV alone.</a:t>
            </a:r>
          </a:p>
          <a:p>
            <a:endParaRPr lang="en-US" dirty="0"/>
          </a:p>
        </p:txBody>
      </p:sp>
    </p:spTree>
    <p:extLst>
      <p:ext uri="{BB962C8B-B14F-4D97-AF65-F5344CB8AC3E}">
        <p14:creationId xmlns:p14="http://schemas.microsoft.com/office/powerpoint/2010/main" val="49519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AAB9B-8B31-D26D-A442-8DD0B5CC3392}"/>
              </a:ext>
            </a:extLst>
          </p:cNvPr>
          <p:cNvSpPr>
            <a:spLocks noGrp="1"/>
          </p:cNvSpPr>
          <p:nvPr>
            <p:ph type="title"/>
          </p:nvPr>
        </p:nvSpPr>
        <p:spPr/>
        <p:txBody>
          <a:bodyPr/>
          <a:lstStyle/>
          <a:p>
            <a:r>
              <a:rPr lang="en-US" dirty="0"/>
              <a:t>Sustained Inflation (SI):</a:t>
            </a:r>
          </a:p>
        </p:txBody>
      </p:sp>
      <p:sp>
        <p:nvSpPr>
          <p:cNvPr id="3" name="Content Placeholder 2">
            <a:extLst>
              <a:ext uri="{FF2B5EF4-FFF2-40B4-BE49-F238E27FC236}">
                <a16:creationId xmlns:a16="http://schemas.microsoft.com/office/drawing/2014/main" id="{4EBABE21-60DE-AD33-02C3-8DF885D5AA5C}"/>
              </a:ext>
            </a:extLst>
          </p:cNvPr>
          <p:cNvSpPr>
            <a:spLocks noGrp="1"/>
          </p:cNvSpPr>
          <p:nvPr>
            <p:ph idx="1"/>
          </p:nvPr>
        </p:nvSpPr>
        <p:spPr/>
        <p:txBody>
          <a:bodyPr/>
          <a:lstStyle/>
          <a:p>
            <a:r>
              <a:rPr lang="en-US" dirty="0"/>
              <a:t>Involves an initial inflation of 20-30 seconds at 20-25 cm H2O, followed by CPAP. </a:t>
            </a:r>
          </a:p>
          <a:p>
            <a:r>
              <a:rPr lang="en-US" dirty="0"/>
              <a:t>Trials like the SAIL study (2019, with follow-ups in 2022-2024) showed mixed results: beneficial for lung recruitment in some </a:t>
            </a:r>
            <a:r>
              <a:rPr lang="en-US" dirty="0" err="1"/>
              <a:t>premies</a:t>
            </a:r>
            <a:r>
              <a:rPr lang="en-US" dirty="0"/>
              <a:t> but increased pneumothorax risk in others. </a:t>
            </a:r>
          </a:p>
          <a:p>
            <a:r>
              <a:rPr lang="en-US" dirty="0"/>
              <a:t>Updated ILCOR guidelines (2023) cautiously recommend SI for non-vigorous preterm infants, with ongoing debates.</a:t>
            </a:r>
          </a:p>
          <a:p>
            <a:endParaRPr lang="en-US" dirty="0"/>
          </a:p>
        </p:txBody>
      </p:sp>
    </p:spTree>
    <p:extLst>
      <p:ext uri="{BB962C8B-B14F-4D97-AF65-F5344CB8AC3E}">
        <p14:creationId xmlns:p14="http://schemas.microsoft.com/office/powerpoint/2010/main" val="41437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AC607-08E6-D4AC-6C69-81F7D0C00C8D}"/>
              </a:ext>
            </a:extLst>
          </p:cNvPr>
          <p:cNvSpPr>
            <a:spLocks noGrp="1"/>
          </p:cNvSpPr>
          <p:nvPr>
            <p:ph type="title"/>
          </p:nvPr>
        </p:nvSpPr>
        <p:spPr/>
        <p:txBody>
          <a:bodyPr/>
          <a:lstStyle/>
          <a:p>
            <a:r>
              <a:rPr lang="en-US" dirty="0"/>
              <a:t>Volume-Targeted Ventilation (VTV): </a:t>
            </a:r>
          </a:p>
        </p:txBody>
      </p:sp>
      <p:sp>
        <p:nvSpPr>
          <p:cNvPr id="3" name="Content Placeholder 2">
            <a:extLst>
              <a:ext uri="{FF2B5EF4-FFF2-40B4-BE49-F238E27FC236}">
                <a16:creationId xmlns:a16="http://schemas.microsoft.com/office/drawing/2014/main" id="{64662C42-70E1-38C5-8348-27258CE77A72}"/>
              </a:ext>
            </a:extLst>
          </p:cNvPr>
          <p:cNvSpPr>
            <a:spLocks noGrp="1"/>
          </p:cNvSpPr>
          <p:nvPr>
            <p:ph idx="1"/>
          </p:nvPr>
        </p:nvSpPr>
        <p:spPr/>
        <p:txBody>
          <a:bodyPr/>
          <a:lstStyle/>
          <a:p>
            <a:r>
              <a:rPr lang="en-US" dirty="0"/>
              <a:t>Using devices like T-piece resuscitators or next-generation ventilators, VTV delivers consistent tidal volumes (4-6 mL/kg) rather than pressure-based. </a:t>
            </a:r>
          </a:p>
          <a:p>
            <a:r>
              <a:rPr lang="en-US" dirty="0"/>
              <a:t>A 2024 review in Archives of Disease in Childhood suggests VTV halves the duration of mechanical ventilation in the delivery room for extremely low birth weight (ELBW) infants.</a:t>
            </a:r>
          </a:p>
          <a:p>
            <a:endParaRPr lang="en-US" dirty="0"/>
          </a:p>
        </p:txBody>
      </p:sp>
    </p:spTree>
    <p:extLst>
      <p:ext uri="{BB962C8B-B14F-4D97-AF65-F5344CB8AC3E}">
        <p14:creationId xmlns:p14="http://schemas.microsoft.com/office/powerpoint/2010/main" val="1930295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D35F1-8E11-533D-660D-9D28B93A7F45}"/>
              </a:ext>
            </a:extLst>
          </p:cNvPr>
          <p:cNvSpPr>
            <a:spLocks noGrp="1"/>
          </p:cNvSpPr>
          <p:nvPr>
            <p:ph type="title"/>
          </p:nvPr>
        </p:nvSpPr>
        <p:spPr/>
        <p:txBody>
          <a:bodyPr/>
          <a:lstStyle/>
          <a:p>
            <a:r>
              <a:rPr lang="en-US" dirty="0"/>
              <a:t>Less Invasive Surfactant Administration (LISA): </a:t>
            </a:r>
          </a:p>
        </p:txBody>
      </p:sp>
      <p:sp>
        <p:nvSpPr>
          <p:cNvPr id="3" name="Content Placeholder 2">
            <a:extLst>
              <a:ext uri="{FF2B5EF4-FFF2-40B4-BE49-F238E27FC236}">
                <a16:creationId xmlns:a16="http://schemas.microsoft.com/office/drawing/2014/main" id="{F27C0151-700B-8488-4F76-7C049E54D3E9}"/>
              </a:ext>
            </a:extLst>
          </p:cNvPr>
          <p:cNvSpPr>
            <a:spLocks noGrp="1"/>
          </p:cNvSpPr>
          <p:nvPr>
            <p:ph idx="1"/>
          </p:nvPr>
        </p:nvSpPr>
        <p:spPr/>
        <p:txBody>
          <a:bodyPr/>
          <a:lstStyle/>
          <a:p>
            <a:r>
              <a:rPr lang="en-US" dirty="0"/>
              <a:t>Combined with CPAP, LISA involves administering surfactant via thin catheter without intubation. </a:t>
            </a:r>
          </a:p>
          <a:p>
            <a:r>
              <a:rPr lang="en-US" dirty="0"/>
              <a:t>European guidelines (ERC 2021, updated 2024) endorse this for </a:t>
            </a:r>
            <a:r>
              <a:rPr lang="en-US" dirty="0" err="1"/>
              <a:t>premies</a:t>
            </a:r>
            <a:r>
              <a:rPr lang="en-US" dirty="0"/>
              <a:t> &lt;32 weeks with RDS signs post-resuscitation, potentially decreasing bronchopulmonary dysplasia (BPD) incidence by 20%.</a:t>
            </a:r>
          </a:p>
        </p:txBody>
      </p:sp>
    </p:spTree>
    <p:extLst>
      <p:ext uri="{BB962C8B-B14F-4D97-AF65-F5344CB8AC3E}">
        <p14:creationId xmlns:p14="http://schemas.microsoft.com/office/powerpoint/2010/main" val="940098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97CE8-3A75-039E-87C1-FFF8B8E0D91A}"/>
              </a:ext>
            </a:extLst>
          </p:cNvPr>
          <p:cNvSpPr>
            <a:spLocks noGrp="1"/>
          </p:cNvSpPr>
          <p:nvPr>
            <p:ph type="title"/>
          </p:nvPr>
        </p:nvSpPr>
        <p:spPr/>
        <p:txBody>
          <a:bodyPr/>
          <a:lstStyle/>
          <a:p>
            <a:r>
              <a:rPr lang="en-US" dirty="0"/>
              <a:t>High-Flow Nasal Cannula (HFNC): </a:t>
            </a:r>
          </a:p>
        </p:txBody>
      </p:sp>
      <p:sp>
        <p:nvSpPr>
          <p:cNvPr id="3" name="Content Placeholder 2">
            <a:extLst>
              <a:ext uri="{FF2B5EF4-FFF2-40B4-BE49-F238E27FC236}">
                <a16:creationId xmlns:a16="http://schemas.microsoft.com/office/drawing/2014/main" id="{B7FD2202-4640-9F0A-7801-2591A5CFEC4C}"/>
              </a:ext>
            </a:extLst>
          </p:cNvPr>
          <p:cNvSpPr>
            <a:spLocks noGrp="1"/>
          </p:cNvSpPr>
          <p:nvPr>
            <p:ph idx="1"/>
          </p:nvPr>
        </p:nvSpPr>
        <p:spPr/>
        <p:txBody>
          <a:bodyPr/>
          <a:lstStyle/>
          <a:p>
            <a:r>
              <a:rPr lang="en-US" dirty="0"/>
              <a:t>Emerging as an alternative to CPAP for milder cases, providing 2-8 L/min flow. </a:t>
            </a:r>
          </a:p>
          <a:p>
            <a:r>
              <a:rPr lang="en-US" dirty="0"/>
              <a:t>A 2025 pilot study in Neonatology (pre-print) indicates HFNC may be equally effective for post-resuscitation support in late preterm infants, with better tolerance.</a:t>
            </a:r>
          </a:p>
          <a:p>
            <a:endParaRPr lang="en-US" dirty="0"/>
          </a:p>
        </p:txBody>
      </p:sp>
    </p:spTree>
    <p:extLst>
      <p:ext uri="{BB962C8B-B14F-4D97-AF65-F5344CB8AC3E}">
        <p14:creationId xmlns:p14="http://schemas.microsoft.com/office/powerpoint/2010/main" val="14292161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1144</TotalTime>
  <Words>1044</Words>
  <Application>Microsoft Office PowerPoint</Application>
  <PresentationFormat>Widescreen</PresentationFormat>
  <Paragraphs>89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New Procedures in PostResuscitation Ventilation for Newborns in the Delivery Room, Especially Premature Infants</vt:lpstr>
      <vt:lpstr>PowerPoint Presentation</vt:lpstr>
      <vt:lpstr>NMR Iran and Muslem country</vt:lpstr>
      <vt:lpstr>Traditional post-resuscitation ventilation </vt:lpstr>
      <vt:lpstr>Continuous Positive Airway Pressure (CPAP):</vt:lpstr>
      <vt:lpstr>Sustained Inflation (SI):</vt:lpstr>
      <vt:lpstr>Volume-Targeted Ventilation (VTV): </vt:lpstr>
      <vt:lpstr>Less Invasive Surfactant Administration (LISA): </vt:lpstr>
      <vt:lpstr>High-Flow Nasal Cannula (HFNC): </vt:lpstr>
      <vt:lpstr>PowerPoint Presentation</vt:lpstr>
      <vt:lpstr>Several landmark studies underpin these procedures:</vt:lpstr>
      <vt:lpstr>Delivery room teams must integrate these procedures into workflows:</vt:lpstr>
      <vt:lpstr>Supraglottic Airways:</vt:lpstr>
      <vt:lpstr>Video Laryngoscopy:</vt:lpstr>
      <vt:lpstr>Outcomes and Complications</vt:lpstr>
      <vt:lpstr>Future Directions and Controversies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mohammad heidarzadeh</dc:creator>
  <cp:lastModifiedBy>mohammad heidarzadeh</cp:lastModifiedBy>
  <cp:revision>10</cp:revision>
  <dcterms:created xsi:type="dcterms:W3CDTF">2025-11-08T17:29:58Z</dcterms:created>
  <dcterms:modified xsi:type="dcterms:W3CDTF">2025-11-19T05:19:22Z</dcterms:modified>
</cp:coreProperties>
</file>