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11" r:id="rId2"/>
    <p:sldId id="335" r:id="rId3"/>
    <p:sldId id="334" r:id="rId4"/>
    <p:sldId id="317" r:id="rId5"/>
    <p:sldId id="319" r:id="rId6"/>
    <p:sldId id="322" r:id="rId7"/>
    <p:sldId id="313" r:id="rId8"/>
    <p:sldId id="341" r:id="rId9"/>
    <p:sldId id="314" r:id="rId10"/>
    <p:sldId id="363" r:id="rId11"/>
    <p:sldId id="318" r:id="rId12"/>
    <p:sldId id="364" r:id="rId13"/>
    <p:sldId id="332" r:id="rId14"/>
    <p:sldId id="333" r:id="rId15"/>
    <p:sldId id="343" r:id="rId16"/>
    <p:sldId id="345" r:id="rId17"/>
    <p:sldId id="344" r:id="rId18"/>
    <p:sldId id="361" r:id="rId19"/>
    <p:sldId id="358" r:id="rId20"/>
    <p:sldId id="354" r:id="rId21"/>
    <p:sldId id="357" r:id="rId22"/>
    <p:sldId id="356" r:id="rId23"/>
    <p:sldId id="360" r:id="rId24"/>
  </p:sldIdLst>
  <p:sldSz cx="11887200" cy="6858000"/>
  <p:notesSz cx="118872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9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5143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732588" y="0"/>
            <a:ext cx="51514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9D174-815B-408F-8237-6CE96ADA288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0" y="857250"/>
            <a:ext cx="4013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89038" y="3300413"/>
            <a:ext cx="950912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15143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732588" y="6513513"/>
            <a:ext cx="5151437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31FF-699E-4CB0-8DB0-E7FFC573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631FF-699E-4CB0-8DB0-E7FFC573C2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1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5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540" y="2125980"/>
            <a:ext cx="1010412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3840480"/>
            <a:ext cx="832104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577340"/>
            <a:ext cx="517093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577340"/>
            <a:ext cx="517093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659" y="1230998"/>
            <a:ext cx="874585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360" y="1577340"/>
            <a:ext cx="1069848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377940"/>
            <a:ext cx="38039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377940"/>
            <a:ext cx="273405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377940"/>
            <a:ext cx="273405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20"/>
            <a:ext cx="11887200" cy="669398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3"/>
            <a:ext cx="11887200" cy="213226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66" y="5041201"/>
            <a:ext cx="10601897" cy="2228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86" y="5009572"/>
            <a:ext cx="942468" cy="131945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516054" y="5274673"/>
            <a:ext cx="3045640" cy="260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ts val="2031"/>
              </a:lnSpc>
            </a:pPr>
            <a:r>
              <a:rPr lang="en-US" sz="1950" b="1" dirty="0" smtClean="0">
                <a:solidFill>
                  <a:srgbClr val="292D2E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Dr</a:t>
            </a:r>
            <a:r>
              <a:rPr lang="en-US" sz="1950" b="1" dirty="0">
                <a:solidFill>
                  <a:srgbClr val="292D2E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. Majid </a:t>
            </a:r>
            <a:r>
              <a:rPr lang="en-US" sz="1950" b="1" dirty="0" err="1" smtClean="0">
                <a:solidFill>
                  <a:srgbClr val="292D2E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Mahallei</a:t>
            </a:r>
            <a:endParaRPr lang="en-US" sz="1950" b="1" dirty="0"/>
          </a:p>
        </p:txBody>
      </p:sp>
      <p:sp>
        <p:nvSpPr>
          <p:cNvPr id="7" name="Text 1"/>
          <p:cNvSpPr/>
          <p:nvPr/>
        </p:nvSpPr>
        <p:spPr>
          <a:xfrm>
            <a:off x="1491991" y="5226938"/>
            <a:ext cx="5468246" cy="22767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defTabSz="371475"/>
            <a:r>
              <a:rPr lang="en-US" sz="1950" dirty="0"/>
              <a:t>Associate Professor of Neonatology</a:t>
            </a:r>
          </a:p>
          <a:p>
            <a:pPr defTabSz="371475"/>
            <a:r>
              <a:rPr lang="en-US" sz="1950" dirty="0"/>
              <a:t>Tabriz University of Medical </a:t>
            </a:r>
            <a:r>
              <a:rPr lang="en-US" sz="1950" dirty="0" smtClean="0"/>
              <a:t>Sciences</a:t>
            </a:r>
            <a:endParaRPr lang="fa-IR" sz="1950" dirty="0" smtClean="0"/>
          </a:p>
          <a:p>
            <a:pPr lvl="0" algn="l" defTabSz="371475" rtl="0"/>
            <a:r>
              <a:rPr lang="en-US" sz="1950" dirty="0"/>
              <a:t>NOV 2024</a:t>
            </a:r>
          </a:p>
          <a:p>
            <a:pPr defTabSz="371475"/>
            <a:endParaRPr lang="fa-IR" sz="1950" dirty="0" smtClean="0"/>
          </a:p>
          <a:p>
            <a:pPr defTabSz="371475"/>
            <a:endParaRPr lang="en-US" sz="1950" dirty="0"/>
          </a:p>
        </p:txBody>
      </p:sp>
      <p:sp>
        <p:nvSpPr>
          <p:cNvPr id="8" name="Text 2"/>
          <p:cNvSpPr/>
          <p:nvPr/>
        </p:nvSpPr>
        <p:spPr>
          <a:xfrm>
            <a:off x="646366" y="2968371"/>
            <a:ext cx="10601897" cy="1909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5005"/>
              </a:lnSpc>
            </a:pPr>
            <a:r>
              <a:rPr lang="en-US" sz="3998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The Art and Science of Stopping Antibiotics In Neonatal Sepsis Management</a:t>
            </a:r>
            <a:endParaRPr lang="en-US" sz="3998" dirty="0"/>
          </a:p>
        </p:txBody>
      </p:sp>
    </p:spTree>
    <p:extLst>
      <p:ext uri="{BB962C8B-B14F-4D97-AF65-F5344CB8AC3E}">
        <p14:creationId xmlns:p14="http://schemas.microsoft.com/office/powerpoint/2010/main" val="918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404878"/>
            <a:ext cx="1059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Both CRP and PCT are </a:t>
            </a:r>
            <a:r>
              <a:rPr lang="en-US" sz="20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nonspecific markers 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of inflammation, but levels may be falsely low in newborns with immature liver function or multisystem illness. </a:t>
            </a:r>
            <a:endParaRPr lang="en-US" sz="2000" dirty="0" smtClean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  <a:p>
            <a:pPr algn="l">
              <a:defRPr/>
            </a:pPr>
            <a:endParaRPr lang="en-US" sz="20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PCT</a:t>
            </a:r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shows </a:t>
            </a:r>
            <a:r>
              <a:rPr lang="en-US" sz="20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higher diagnostic accuracy 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(88% sensitivity, 81% specificity) compared to CRP (75% sensitivity, 67% specificity). </a:t>
            </a:r>
            <a:endParaRPr lang="en-US" sz="2000" dirty="0" smtClean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  <a:p>
            <a:pPr algn="l">
              <a:defRPr/>
            </a:pPr>
            <a:endParaRPr lang="en-US" sz="20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Although </a:t>
            </a:r>
            <a:r>
              <a:rPr lang="en-US" sz="20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CRP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has low positive predictive value for neonatal sepsis, its </a:t>
            </a:r>
            <a:r>
              <a:rPr lang="en-US" sz="20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very high negative predictive value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—especially when measured </a:t>
            </a:r>
            <a:r>
              <a:rPr lang="en-US" sz="20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serially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—makes it useful for ruling out infection</a:t>
            </a:r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.</a:t>
            </a:r>
          </a:p>
          <a:p>
            <a:pPr algn="l">
              <a:defRPr/>
            </a:pPr>
            <a:endParaRPr lang="en-US" sz="20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706069" y="304800"/>
            <a:ext cx="86868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687C"/>
                </a:solidFill>
                <a:effectLst/>
                <a:uLnTx/>
                <a:uFillTx/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C-reactive protein(CRP) VS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87C"/>
                </a:solidFill>
                <a:effectLst/>
                <a:uLnTx/>
                <a:uFillTx/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Procalcitonin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687C"/>
                </a:solidFill>
                <a:effectLst/>
                <a:uLnTx/>
                <a:uFillTx/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(PCT)</a:t>
            </a:r>
            <a:endParaRPr kumimoji="0" lang="en-US" sz="6000" i="0" u="none" strike="noStrike" kern="1200" cap="none" spc="0" normalizeH="0" baseline="0" noProof="0" dirty="0" smtClean="0">
              <a:ln>
                <a:noFill/>
              </a:ln>
              <a:solidFill>
                <a:srgbClr val="00687C"/>
              </a:solidFill>
              <a:effectLst/>
              <a:uLnTx/>
              <a:uFillTx/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434786"/>
            <a:ext cx="1013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Eschborn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, S., </a:t>
            </a:r>
            <a:r>
              <a:rPr lang="en-US" sz="16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Weitkamp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, JH. </a:t>
            </a:r>
            <a:r>
              <a:rPr lang="en-US" sz="16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Procalcitonin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 versus C-reactive protein: review of kinetics and performance for diagnosis of neonatal sepsis. J </a:t>
            </a:r>
            <a:r>
              <a:rPr lang="en-US" sz="16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Perinatol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 </a:t>
            </a:r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39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, 893–903 </a:t>
            </a:r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(2019).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828" y="21019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272" y="3657600"/>
            <a:ext cx="967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2021 NICE guidelines </a:t>
            </a:r>
            <a:r>
              <a:rPr lang="en-US" sz="2000" dirty="0" smtClean="0"/>
              <a:t>recommend use of serial CRP determinations to decide on the duration of antibiotic treatment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while the </a:t>
            </a:r>
            <a:r>
              <a:rPr lang="en-US" sz="2000" dirty="0" smtClean="0">
                <a:solidFill>
                  <a:srgbClr val="FF0000"/>
                </a:solidFill>
              </a:rPr>
              <a:t>AAP guidelines </a:t>
            </a:r>
            <a:r>
              <a:rPr lang="en-US" sz="2000" dirty="0" smtClean="0"/>
              <a:t>do not make that </a:t>
            </a:r>
            <a:r>
              <a:rPr lang="en-US" sz="2000" dirty="0" err="1" smtClean="0"/>
              <a:t>recomendation</a:t>
            </a:r>
            <a:r>
              <a:rPr lang="en-US" sz="2000" dirty="0" smtClean="0"/>
              <a:t>: serial abnormal values</a:t>
            </a:r>
          </a:p>
          <a:p>
            <a:r>
              <a:rPr lang="en-US" sz="2000" dirty="0" smtClean="0"/>
              <a:t>alone should not be used to decide whether to administer antibiotics in the absence of culture-confirmed infection.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772911"/>
            <a:ext cx="948554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There is no “</a:t>
            </a:r>
            <a:r>
              <a:rPr lang="en-US" sz="2000" kern="12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magic biomarker</a:t>
            </a:r>
            <a:r>
              <a:rPr lang="en-US" sz="20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,” but several indicators help guide antibiotic </a:t>
            </a:r>
            <a:r>
              <a:rPr lang="en-US" sz="20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therapy</a:t>
            </a:r>
            <a:endParaRPr lang="en-US" sz="2000" kern="12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42272" y="982652"/>
            <a:ext cx="967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In summary, single CRP and/or PCT values obtained at the time of sepsis evaluation have limited diagnostic utility, as they do not reliably “rule-in” or “</a:t>
            </a:r>
            <a:r>
              <a:rPr lang="en-US" sz="2000" dirty="0" err="1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ruleout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” culture-confirmed infections.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240" y="5615"/>
            <a:ext cx="12178468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069" y="381000"/>
            <a:ext cx="86868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Antibiotic Treatment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00687C"/>
              </a:solidFill>
              <a:effectLst/>
              <a:uLnTx/>
              <a:uFillTx/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9829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Antibiotics should be started </a:t>
            </a:r>
            <a:r>
              <a:rPr lang="en-US" sz="2000" dirty="0" smtClean="0">
                <a:solidFill>
                  <a:srgbClr val="FF0000"/>
                </a:solidFill>
              </a:rPr>
              <a:t>promptly</a:t>
            </a:r>
            <a:r>
              <a:rPr lang="en-US" sz="2000" dirty="0" smtClean="0"/>
              <a:t> when neonatal sepsis is suspected, ideally after obtaining cultures. 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There is </a:t>
            </a:r>
            <a:r>
              <a:rPr lang="en-US" sz="2000" dirty="0" smtClean="0">
                <a:solidFill>
                  <a:srgbClr val="FF0000"/>
                </a:solidFill>
              </a:rPr>
              <a:t>no universal agreement on the best empiric antibiotic </a:t>
            </a:r>
            <a:r>
              <a:rPr lang="en-US" sz="2000" dirty="0" smtClean="0"/>
              <a:t>regimen, and practices vary widely. 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Both the </a:t>
            </a:r>
            <a:r>
              <a:rPr lang="en-US" sz="2000" dirty="0" smtClean="0">
                <a:solidFill>
                  <a:srgbClr val="FF0000"/>
                </a:solidFill>
              </a:rPr>
              <a:t>UK (NICE, updated 2021)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US (AAP, 2018) </a:t>
            </a:r>
            <a:r>
              <a:rPr lang="en-US" sz="2000" dirty="0" smtClean="0"/>
              <a:t>have published guidelines for managing suspected and confirmed Neonatal sepsis. 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Their shared goals are to accurately </a:t>
            </a:r>
            <a:r>
              <a:rPr lang="en-US" sz="2000" dirty="0" smtClean="0">
                <a:solidFill>
                  <a:srgbClr val="FF0000"/>
                </a:solidFill>
              </a:rPr>
              <a:t>identify</a:t>
            </a:r>
            <a:r>
              <a:rPr lang="en-US" sz="2000" dirty="0" smtClean="0"/>
              <a:t> infected infants while </a:t>
            </a:r>
            <a:r>
              <a:rPr lang="en-US" sz="2000" dirty="0" smtClean="0">
                <a:solidFill>
                  <a:srgbClr val="FF0000"/>
                </a:solidFill>
              </a:rPr>
              <a:t>minimizing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unnecessary antibiotic exposure </a:t>
            </a:r>
            <a:r>
              <a:rPr lang="en-US" sz="2000" dirty="0" smtClean="0"/>
              <a:t>in those who are not infected.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10882" y="2992169"/>
            <a:ext cx="10419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6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561249" y="4945291"/>
            <a:ext cx="9106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AAP sepsis Guideline: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Puopolo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KM,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Benitz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WE,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Zaoutis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TE, et al. Management of Neonates With Suspected or Proven Early-Onset Bacterial Sepsis. Pediatrics 2018; 142.</a:t>
            </a:r>
          </a:p>
          <a:p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Neonatal infection: antibiotics for prevention and treatment NICE guideline Reference number:NG195 Published:20 April 2021Last updated: 19 March 2024</a:t>
            </a:r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33400"/>
            <a:ext cx="1043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Suggested antimicrobial regimens in the management of neonatal bacterial sepsis</a:t>
            </a: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03914"/>
              </p:ext>
            </p:extLst>
          </p:nvPr>
        </p:nvGraphicFramePr>
        <p:xfrm>
          <a:off x="990600" y="1295400"/>
          <a:ext cx="9525000" cy="5029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42841"/>
                <a:gridCol w="6182159"/>
              </a:tblGrid>
              <a:tr h="44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spc="-20" dirty="0"/>
                        <a:t>Antibiotic</a:t>
                      </a:r>
                      <a:r>
                        <a:rPr sz="1600" spc="-35" dirty="0"/>
                        <a:t> </a:t>
                      </a:r>
                      <a:r>
                        <a:rPr sz="1600" spc="-10" dirty="0"/>
                        <a:t>regimen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7829" marB="0"/>
                </a:tc>
              </a:tr>
              <a:tr h="350967"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b="1" spc="-20" dirty="0"/>
                        <a:t>Empiric</a:t>
                      </a:r>
                      <a:r>
                        <a:rPr sz="1600" b="1" spc="-15" dirty="0"/>
                        <a:t> </a:t>
                      </a:r>
                      <a:r>
                        <a:rPr sz="1600" b="1" spc="-10" dirty="0"/>
                        <a:t>therapy</a:t>
                      </a: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39502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32094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/>
                        <a:t>Early</a:t>
                      </a:r>
                      <a:r>
                        <a:rPr sz="1400" b="1" spc="15" dirty="0"/>
                        <a:t> </a:t>
                      </a:r>
                      <a:r>
                        <a:rPr sz="1400" b="1" dirty="0"/>
                        <a:t>onset</a:t>
                      </a:r>
                      <a:r>
                        <a:rPr sz="1400" b="1" spc="50" dirty="0"/>
                        <a:t> </a:t>
                      </a:r>
                      <a:r>
                        <a:rPr sz="1400" b="1" spc="-10" dirty="0"/>
                        <a:t>(&lt;72</a:t>
                      </a:r>
                      <a:r>
                        <a:rPr sz="1400" b="1" spc="55" dirty="0"/>
                        <a:t> </a:t>
                      </a:r>
                      <a:r>
                        <a:rPr sz="1400" b="1" spc="-10" dirty="0"/>
                        <a:t>hours)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33393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</a:rPr>
                        <a:t>Ampicillin</a:t>
                      </a:r>
                      <a:r>
                        <a:rPr sz="1400" spc="35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10" dirty="0"/>
                        <a:t>and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an</a:t>
                      </a:r>
                      <a:r>
                        <a:rPr sz="1400" spc="40" dirty="0"/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</a:rPr>
                        <a:t>aminoglycoside</a:t>
                      </a:r>
                      <a:r>
                        <a:rPr sz="1400" spc="75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10" dirty="0"/>
                        <a:t>(typically</a:t>
                      </a:r>
                      <a:r>
                        <a:rPr sz="1400" dirty="0"/>
                        <a:t> gentamicin</a:t>
                      </a:r>
                      <a:r>
                        <a:rPr sz="1400" spc="35" dirty="0"/>
                        <a:t> </a:t>
                      </a:r>
                      <a:r>
                        <a:rPr sz="1400" dirty="0"/>
                        <a:t>or</a:t>
                      </a:r>
                      <a:r>
                        <a:rPr sz="1400" spc="-5" dirty="0"/>
                        <a:t> </a:t>
                      </a:r>
                      <a:r>
                        <a:rPr sz="1400" spc="-10" dirty="0"/>
                        <a:t>amikacin)</a:t>
                      </a:r>
                      <a:r>
                        <a:rPr sz="1800" spc="-15" baseline="24305" dirty="0"/>
                        <a:t>*</a:t>
                      </a:r>
                      <a:endParaRPr sz="1800" baseline="24305" dirty="0"/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/>
                        <a:t>or</a:t>
                      </a:r>
                      <a:endParaRPr sz="1400" dirty="0"/>
                    </a:p>
                    <a:p>
                      <a:pPr marL="71120" marR="746125">
                        <a:lnSpc>
                          <a:spcPct val="125000"/>
                        </a:lnSpc>
                        <a:spcBef>
                          <a:spcPts val="37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</a:rPr>
                        <a:t>Ampicillin</a:t>
                      </a:r>
                      <a:r>
                        <a:rPr sz="1400" spc="13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10" dirty="0"/>
                        <a:t>and</a:t>
                      </a:r>
                      <a:r>
                        <a:rPr sz="1400" spc="65" dirty="0"/>
                        <a:t> </a:t>
                      </a:r>
                      <a:r>
                        <a:rPr sz="1400" dirty="0"/>
                        <a:t>an</a:t>
                      </a:r>
                      <a:r>
                        <a:rPr sz="1400" spc="135" dirty="0"/>
                        <a:t> </a:t>
                      </a:r>
                      <a:r>
                        <a:rPr sz="1400" dirty="0"/>
                        <a:t>expanded-spectrum</a:t>
                      </a:r>
                      <a:r>
                        <a:rPr sz="1400" spc="25" dirty="0"/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</a:rPr>
                        <a:t>cephalosporin</a:t>
                      </a:r>
                      <a:r>
                        <a:rPr sz="1400" spc="135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20" dirty="0"/>
                        <a:t>(eg, </a:t>
                      </a:r>
                      <a:r>
                        <a:rPr sz="1400" dirty="0"/>
                        <a:t>ceftazidime,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cefepime,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or</a:t>
                      </a:r>
                      <a:r>
                        <a:rPr sz="1400" spc="15" dirty="0"/>
                        <a:t> </a:t>
                      </a:r>
                      <a:r>
                        <a:rPr sz="1400" dirty="0"/>
                        <a:t>cefotaxime</a:t>
                      </a:r>
                      <a:r>
                        <a:rPr sz="1400" spc="100" dirty="0"/>
                        <a:t> </a:t>
                      </a:r>
                      <a:r>
                        <a:rPr sz="1400" spc="-20" dirty="0"/>
                        <a:t>[if</a:t>
                      </a:r>
                      <a:r>
                        <a:rPr sz="1400" spc="5" dirty="0"/>
                        <a:t> </a:t>
                      </a:r>
                      <a:r>
                        <a:rPr sz="1400" spc="-10" dirty="0"/>
                        <a:t>available])</a:t>
                      </a:r>
                      <a:r>
                        <a:rPr sz="1800" spc="-15" baseline="24305" dirty="0"/>
                        <a:t>¶</a:t>
                      </a:r>
                      <a:endParaRPr sz="1800" baseline="24305" dirty="0">
                        <a:latin typeface="Verdana"/>
                        <a:cs typeface="Verdana"/>
                      </a:endParaRPr>
                    </a:p>
                  </a:txBody>
                  <a:tcPr marL="0" marR="0" marT="33393" marB="0"/>
                </a:tc>
              </a:tr>
              <a:tr h="1400340">
                <a:tc>
                  <a:txBody>
                    <a:bodyPr/>
                    <a:lstStyle/>
                    <a:p>
                      <a:pPr marL="233045" marR="28130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400" b="1" dirty="0"/>
                        <a:t>Late</a:t>
                      </a:r>
                      <a:r>
                        <a:rPr sz="1400" b="1" spc="135" dirty="0"/>
                        <a:t> </a:t>
                      </a:r>
                      <a:r>
                        <a:rPr sz="1400" b="1" dirty="0"/>
                        <a:t>onset</a:t>
                      </a:r>
                      <a:r>
                        <a:rPr sz="1400" b="1" spc="85" dirty="0"/>
                        <a:t> </a:t>
                      </a:r>
                      <a:r>
                        <a:rPr sz="1400" b="1" spc="-10" dirty="0"/>
                        <a:t>(≥72</a:t>
                      </a:r>
                      <a:r>
                        <a:rPr sz="1400" b="1" spc="95" dirty="0"/>
                        <a:t> </a:t>
                      </a:r>
                      <a:r>
                        <a:rPr sz="1400" b="1" dirty="0"/>
                        <a:t>hours)</a:t>
                      </a:r>
                      <a:r>
                        <a:rPr sz="1400" b="1" spc="10" dirty="0"/>
                        <a:t> </a:t>
                      </a:r>
                      <a:r>
                        <a:rPr sz="1400" b="1" spc="-50" dirty="0"/>
                        <a:t>– </a:t>
                      </a:r>
                      <a:r>
                        <a:rPr sz="1400" b="1" dirty="0"/>
                        <a:t>Admitted</a:t>
                      </a:r>
                      <a:r>
                        <a:rPr sz="1400" b="1" spc="45" dirty="0"/>
                        <a:t> </a:t>
                      </a:r>
                      <a:r>
                        <a:rPr sz="1400" b="1" dirty="0"/>
                        <a:t>from</a:t>
                      </a:r>
                      <a:r>
                        <a:rPr sz="1400" b="1" spc="-50" dirty="0"/>
                        <a:t> </a:t>
                      </a:r>
                      <a:r>
                        <a:rPr sz="1400" b="1" dirty="0"/>
                        <a:t>the</a:t>
                      </a:r>
                      <a:r>
                        <a:rPr sz="1400" b="1" spc="75" dirty="0"/>
                        <a:t> </a:t>
                      </a:r>
                      <a:r>
                        <a:rPr sz="1400" b="1" spc="-10" dirty="0"/>
                        <a:t>community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11403" marB="0"/>
                </a:tc>
                <a:tc>
                  <a:txBody>
                    <a:bodyPr/>
                    <a:lstStyle/>
                    <a:p>
                      <a:pPr marL="71120" marR="386080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400" dirty="0"/>
                        <a:t>Preferred</a:t>
                      </a:r>
                      <a:r>
                        <a:rPr sz="1400" spc="55" dirty="0"/>
                        <a:t> </a:t>
                      </a:r>
                      <a:r>
                        <a:rPr sz="1400" dirty="0"/>
                        <a:t>regimen</a:t>
                      </a:r>
                      <a:r>
                        <a:rPr sz="1400" spc="50" dirty="0"/>
                        <a:t> </a:t>
                      </a:r>
                      <a:r>
                        <a:rPr sz="1400" dirty="0"/>
                        <a:t>–</a:t>
                      </a:r>
                      <a:r>
                        <a:rPr sz="1400" spc="45" dirty="0"/>
                        <a:t> </a:t>
                      </a:r>
                      <a:r>
                        <a:rPr sz="1400" spc="-20" dirty="0">
                          <a:solidFill>
                            <a:srgbClr val="FF0000"/>
                          </a:solidFill>
                        </a:rPr>
                        <a:t>Ampicillin</a:t>
                      </a:r>
                      <a:r>
                        <a:rPr sz="1400" spc="45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10" dirty="0"/>
                        <a:t>and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an</a:t>
                      </a:r>
                      <a:r>
                        <a:rPr sz="1400" spc="45" dirty="0"/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</a:rPr>
                        <a:t>aminoglycoside</a:t>
                      </a:r>
                      <a:r>
                        <a:rPr sz="1400" spc="85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10" dirty="0"/>
                        <a:t>(typically </a:t>
                      </a:r>
                      <a:r>
                        <a:rPr sz="1400" dirty="0"/>
                        <a:t>gentamicin</a:t>
                      </a:r>
                      <a:r>
                        <a:rPr sz="1400" spc="50" dirty="0"/>
                        <a:t> </a:t>
                      </a:r>
                      <a:r>
                        <a:rPr sz="1400" dirty="0"/>
                        <a:t>or</a:t>
                      </a:r>
                      <a:r>
                        <a:rPr sz="1400" spc="5" dirty="0"/>
                        <a:t> </a:t>
                      </a:r>
                      <a:r>
                        <a:rPr sz="1400" spc="-10" dirty="0"/>
                        <a:t>amikacin)</a:t>
                      </a:r>
                      <a:r>
                        <a:rPr sz="1800" spc="-15" baseline="24305" dirty="0"/>
                        <a:t>*</a:t>
                      </a:r>
                      <a:endParaRPr sz="1800" baseline="24305" dirty="0"/>
                    </a:p>
                    <a:p>
                      <a:pPr marL="71120" marR="143510">
                        <a:lnSpc>
                          <a:spcPct val="125000"/>
                        </a:lnSpc>
                        <a:spcBef>
                          <a:spcPts val="375"/>
                        </a:spcBef>
                      </a:pPr>
                      <a:r>
                        <a:rPr sz="1400" dirty="0"/>
                        <a:t>Alternative</a:t>
                      </a:r>
                      <a:r>
                        <a:rPr sz="1400" spc="140" dirty="0"/>
                        <a:t> </a:t>
                      </a:r>
                      <a:r>
                        <a:rPr sz="1400" dirty="0"/>
                        <a:t>–</a:t>
                      </a:r>
                      <a:r>
                        <a:rPr sz="1400" spc="100" dirty="0"/>
                        <a:t> </a:t>
                      </a:r>
                      <a:r>
                        <a:rPr sz="1400" spc="-30" dirty="0">
                          <a:solidFill>
                            <a:srgbClr val="FF0000"/>
                          </a:solidFill>
                        </a:rPr>
                        <a:t>Ampicillin</a:t>
                      </a:r>
                      <a:r>
                        <a:rPr sz="1400" spc="-19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800" baseline="24305" dirty="0"/>
                        <a:t>Δ</a:t>
                      </a:r>
                      <a:r>
                        <a:rPr sz="1800" spc="187" baseline="24305" dirty="0"/>
                        <a:t> </a:t>
                      </a:r>
                      <a:r>
                        <a:rPr sz="1400" spc="-10" dirty="0"/>
                        <a:t>and</a:t>
                      </a:r>
                      <a:r>
                        <a:rPr sz="1400" spc="35" dirty="0"/>
                        <a:t> </a:t>
                      </a:r>
                      <a:r>
                        <a:rPr sz="1400" dirty="0"/>
                        <a:t>an</a:t>
                      </a:r>
                      <a:r>
                        <a:rPr sz="1400" spc="100" dirty="0"/>
                        <a:t> </a:t>
                      </a:r>
                      <a:r>
                        <a:rPr sz="1400" dirty="0"/>
                        <a:t>expanded-spectrum</a:t>
                      </a:r>
                      <a:r>
                        <a:rPr sz="1400" spc="-5" dirty="0"/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</a:rPr>
                        <a:t>cephalosporin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(eg,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ceftazidime,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cefepime, or</a:t>
                      </a:r>
                      <a:r>
                        <a:rPr sz="1400" spc="10" dirty="0"/>
                        <a:t> </a:t>
                      </a:r>
                      <a:r>
                        <a:rPr sz="1400" dirty="0"/>
                        <a:t>cefotaxime</a:t>
                      </a:r>
                      <a:r>
                        <a:rPr sz="1400" spc="100" dirty="0"/>
                        <a:t> </a:t>
                      </a:r>
                      <a:r>
                        <a:rPr sz="1400" spc="-20" dirty="0"/>
                        <a:t>[if</a:t>
                      </a:r>
                      <a:r>
                        <a:rPr sz="1400" spc="10" dirty="0"/>
                        <a:t> </a:t>
                      </a:r>
                      <a:r>
                        <a:rPr sz="1400" spc="-10" dirty="0"/>
                        <a:t>available])</a:t>
                      </a:r>
                      <a:r>
                        <a:rPr sz="1800" spc="-15" baseline="24305" dirty="0"/>
                        <a:t>¶</a:t>
                      </a:r>
                      <a:endParaRPr sz="1800" baseline="24305" dirty="0">
                        <a:latin typeface="Verdana"/>
                        <a:cs typeface="Verdana"/>
                      </a:endParaRPr>
                    </a:p>
                  </a:txBody>
                  <a:tcPr marL="0" marR="0" marT="11403" marB="0"/>
                </a:tc>
              </a:tr>
              <a:tr h="1400340">
                <a:tc>
                  <a:txBody>
                    <a:bodyPr/>
                    <a:lstStyle/>
                    <a:p>
                      <a:pPr marL="233045" marR="524510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400" b="1" dirty="0"/>
                        <a:t>Late</a:t>
                      </a:r>
                      <a:r>
                        <a:rPr sz="1400" b="1" spc="135" dirty="0"/>
                        <a:t> </a:t>
                      </a:r>
                      <a:r>
                        <a:rPr sz="1400" b="1" dirty="0"/>
                        <a:t>onset</a:t>
                      </a:r>
                      <a:r>
                        <a:rPr sz="1400" b="1" spc="85" dirty="0"/>
                        <a:t> </a:t>
                      </a:r>
                      <a:r>
                        <a:rPr sz="1400" b="1" spc="-10" dirty="0"/>
                        <a:t>(≥72</a:t>
                      </a:r>
                      <a:r>
                        <a:rPr sz="1400" b="1" spc="95" dirty="0"/>
                        <a:t> </a:t>
                      </a:r>
                      <a:r>
                        <a:rPr sz="1400" b="1" dirty="0"/>
                        <a:t>hours)</a:t>
                      </a:r>
                      <a:r>
                        <a:rPr sz="1400" b="1" spc="10" dirty="0"/>
                        <a:t> </a:t>
                      </a:r>
                      <a:r>
                        <a:rPr sz="1400" b="1" spc="-50" dirty="0"/>
                        <a:t>– </a:t>
                      </a:r>
                      <a:r>
                        <a:rPr sz="1400" b="1" dirty="0"/>
                        <a:t>Hospitalized</a:t>
                      </a:r>
                      <a:r>
                        <a:rPr sz="1400" b="1" spc="114" dirty="0"/>
                        <a:t> </a:t>
                      </a:r>
                      <a:r>
                        <a:rPr sz="1400" b="1" dirty="0"/>
                        <a:t>since</a:t>
                      </a:r>
                      <a:r>
                        <a:rPr sz="1400" b="1" spc="150" dirty="0"/>
                        <a:t> </a:t>
                      </a:r>
                      <a:r>
                        <a:rPr sz="1400" b="1" spc="-20" dirty="0"/>
                        <a:t>birth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11403" marB="0"/>
                </a:tc>
                <a:tc>
                  <a:txBody>
                    <a:bodyPr/>
                    <a:lstStyle/>
                    <a:p>
                      <a:pPr marL="71120" marR="26225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</a:rPr>
                        <a:t>Nafcillin/oxacillin</a:t>
                      </a:r>
                      <a:r>
                        <a:rPr sz="1400" spc="-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800" baseline="24305" dirty="0"/>
                        <a:t>Δ</a:t>
                      </a:r>
                      <a:r>
                        <a:rPr sz="1800" spc="142" baseline="24305" dirty="0"/>
                        <a:t> </a:t>
                      </a:r>
                      <a:r>
                        <a:rPr sz="1400" spc="-10" dirty="0"/>
                        <a:t>and</a:t>
                      </a:r>
                      <a:r>
                        <a:rPr sz="1400" spc="10" dirty="0"/>
                        <a:t> </a:t>
                      </a:r>
                      <a:r>
                        <a:rPr sz="1400" dirty="0"/>
                        <a:t>an</a:t>
                      </a:r>
                      <a:r>
                        <a:rPr sz="1400" spc="70" dirty="0"/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</a:rPr>
                        <a:t>aminoglycoside</a:t>
                      </a:r>
                      <a:r>
                        <a:rPr sz="1400" spc="11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10" dirty="0"/>
                        <a:t>(typically</a:t>
                      </a:r>
                      <a:r>
                        <a:rPr sz="1400" spc="30" dirty="0"/>
                        <a:t> </a:t>
                      </a:r>
                      <a:r>
                        <a:rPr sz="1400" dirty="0"/>
                        <a:t>gentamicin</a:t>
                      </a:r>
                      <a:r>
                        <a:rPr sz="1400" spc="65" dirty="0"/>
                        <a:t> </a:t>
                      </a:r>
                      <a:r>
                        <a:rPr sz="1400" spc="-25" dirty="0"/>
                        <a:t>or </a:t>
                      </a:r>
                      <a:r>
                        <a:rPr sz="1400" dirty="0"/>
                        <a:t>amikacin)</a:t>
                      </a:r>
                      <a:r>
                        <a:rPr sz="1800" baseline="24305" dirty="0"/>
                        <a:t>*</a:t>
                      </a:r>
                      <a:r>
                        <a:rPr sz="1800" spc="52" baseline="24305" dirty="0"/>
                        <a:t> </a:t>
                      </a:r>
                      <a:r>
                        <a:rPr sz="1400" spc="-25" dirty="0"/>
                        <a:t>or</a:t>
                      </a:r>
                      <a:endParaRPr sz="1400" dirty="0"/>
                    </a:p>
                    <a:p>
                      <a:pPr marL="71120" marR="508000">
                        <a:lnSpc>
                          <a:spcPct val="125000"/>
                        </a:lnSpc>
                        <a:spcBef>
                          <a:spcPts val="375"/>
                        </a:spcBef>
                      </a:pPr>
                      <a:r>
                        <a:rPr sz="1400" spc="-20" dirty="0">
                          <a:solidFill>
                            <a:srgbClr val="FF0000"/>
                          </a:solidFill>
                        </a:rPr>
                        <a:t>Vancomycin</a:t>
                      </a:r>
                      <a:r>
                        <a:rPr sz="1400" spc="-175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800" baseline="24305" dirty="0"/>
                        <a:t>Δ</a:t>
                      </a:r>
                      <a:r>
                        <a:rPr sz="1800" spc="262" baseline="24305" dirty="0"/>
                        <a:t> </a:t>
                      </a:r>
                      <a:r>
                        <a:rPr sz="1400" spc="-10" dirty="0"/>
                        <a:t>and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an</a:t>
                      </a:r>
                      <a:r>
                        <a:rPr sz="1400" spc="150" dirty="0"/>
                        <a:t> </a:t>
                      </a:r>
                      <a:r>
                        <a:rPr sz="1400" dirty="0"/>
                        <a:t>expanded-spectrum</a:t>
                      </a:r>
                      <a:r>
                        <a:rPr sz="1400" spc="35" dirty="0"/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</a:rPr>
                        <a:t>cephalosporin</a:t>
                      </a:r>
                      <a:r>
                        <a:rPr sz="1400" spc="15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400" spc="-20" dirty="0"/>
                        <a:t>(eg, </a:t>
                      </a:r>
                      <a:r>
                        <a:rPr sz="1400" dirty="0"/>
                        <a:t>ceftazidime,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cefepime,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or</a:t>
                      </a:r>
                      <a:r>
                        <a:rPr sz="1400" spc="15" dirty="0"/>
                        <a:t> </a:t>
                      </a:r>
                      <a:r>
                        <a:rPr sz="1400" dirty="0"/>
                        <a:t>cefotaxime</a:t>
                      </a:r>
                      <a:r>
                        <a:rPr sz="1400" spc="100" dirty="0"/>
                        <a:t> </a:t>
                      </a:r>
                      <a:r>
                        <a:rPr sz="1400" spc="-20" dirty="0"/>
                        <a:t>[if</a:t>
                      </a:r>
                      <a:r>
                        <a:rPr sz="1400" spc="5" dirty="0"/>
                        <a:t> </a:t>
                      </a:r>
                      <a:r>
                        <a:rPr sz="1400" spc="-10" dirty="0"/>
                        <a:t>available])</a:t>
                      </a:r>
                      <a:r>
                        <a:rPr sz="1800" spc="-15" baseline="24305" dirty="0"/>
                        <a:t>¶</a:t>
                      </a:r>
                      <a:endParaRPr sz="1800" baseline="24305" dirty="0">
                        <a:latin typeface="Verdana"/>
                        <a:cs typeface="Verdana"/>
                      </a:endParaRPr>
                    </a:p>
                  </a:txBody>
                  <a:tcPr marL="0" marR="0" marT="1140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0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53449"/>
              </p:ext>
            </p:extLst>
          </p:nvPr>
        </p:nvGraphicFramePr>
        <p:xfrm>
          <a:off x="914400" y="544833"/>
          <a:ext cx="8915400" cy="615664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28900"/>
                <a:gridCol w="5786500"/>
              </a:tblGrid>
              <a:tr h="252544">
                <a:tc gridSpan="2"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000" b="1" dirty="0"/>
                        <a:t>Special</a:t>
                      </a:r>
                      <a:r>
                        <a:rPr sz="2000" b="1" spc="10" dirty="0"/>
                        <a:t> </a:t>
                      </a:r>
                      <a:r>
                        <a:rPr sz="2000" b="1" spc="-10" dirty="0"/>
                        <a:t>circumstances:</a:t>
                      </a:r>
                      <a:endParaRPr sz="20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3250">
                <a:tc>
                  <a:txBody>
                    <a:bodyPr/>
                    <a:lstStyle/>
                    <a:p>
                      <a:pPr marL="404495" marR="30797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200" b="1" dirty="0"/>
                        <a:t>Suspected</a:t>
                      </a:r>
                      <a:r>
                        <a:rPr sz="1200" b="1" spc="105" dirty="0"/>
                        <a:t> </a:t>
                      </a:r>
                      <a:r>
                        <a:rPr sz="1200" b="1" dirty="0"/>
                        <a:t>meningitis</a:t>
                      </a:r>
                      <a:r>
                        <a:rPr sz="1200" b="1" spc="125" dirty="0"/>
                        <a:t> </a:t>
                      </a:r>
                      <a:r>
                        <a:rPr sz="1200" b="1" spc="-20" dirty="0"/>
                        <a:t>(eg, </a:t>
                      </a:r>
                      <a:r>
                        <a:rPr sz="1200" b="1" dirty="0"/>
                        <a:t>CSF</a:t>
                      </a:r>
                      <a:r>
                        <a:rPr sz="1200" b="1" spc="15" dirty="0"/>
                        <a:t> </a:t>
                      </a:r>
                      <a:r>
                        <a:rPr sz="1200" b="1" spc="-10" dirty="0"/>
                        <a:t>pleocytosis)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71120" marR="63182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200" spc="-30" dirty="0"/>
                        <a:t>Ampicillin</a:t>
                      </a:r>
                      <a:r>
                        <a:rPr sz="1200" spc="-175" dirty="0"/>
                        <a:t> </a:t>
                      </a:r>
                      <a:r>
                        <a:rPr sz="2000" baseline="24305" dirty="0"/>
                        <a:t>Δ</a:t>
                      </a:r>
                      <a:r>
                        <a:rPr sz="2000" spc="262" baseline="24305" dirty="0"/>
                        <a:t> </a:t>
                      </a:r>
                      <a:r>
                        <a:rPr sz="1200" spc="-20" dirty="0"/>
                        <a:t>plus</a:t>
                      </a:r>
                      <a:r>
                        <a:rPr sz="1200" spc="105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150" dirty="0"/>
                        <a:t> </a:t>
                      </a:r>
                      <a:r>
                        <a:rPr sz="1200" dirty="0"/>
                        <a:t>expanded-spectrum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cephalosporin</a:t>
                      </a:r>
                      <a:r>
                        <a:rPr sz="1200" spc="150" dirty="0"/>
                        <a:t> </a:t>
                      </a:r>
                      <a:r>
                        <a:rPr sz="1200" spc="-20" dirty="0"/>
                        <a:t>(eg, </a:t>
                      </a:r>
                      <a:r>
                        <a:rPr sz="1200" dirty="0"/>
                        <a:t>ceftazidime,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cefepime,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or</a:t>
                      </a:r>
                      <a:r>
                        <a:rPr sz="1200" spc="15" dirty="0"/>
                        <a:t> </a:t>
                      </a:r>
                      <a:r>
                        <a:rPr sz="1200" dirty="0"/>
                        <a:t>cefotaxime</a:t>
                      </a:r>
                      <a:r>
                        <a:rPr sz="1200" spc="100" dirty="0"/>
                        <a:t> </a:t>
                      </a:r>
                      <a:r>
                        <a:rPr sz="1200" spc="-20" dirty="0"/>
                        <a:t>[if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available])</a:t>
                      </a:r>
                      <a:r>
                        <a:rPr sz="2000" spc="-15" baseline="24305" dirty="0"/>
                        <a:t>◊</a:t>
                      </a:r>
                      <a:endParaRPr sz="2000" baseline="24305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</a:tr>
              <a:tr h="1450802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/>
                        <a:t>Suspected</a:t>
                      </a:r>
                      <a:r>
                        <a:rPr sz="1200" b="1" spc="195" dirty="0"/>
                        <a:t> </a:t>
                      </a:r>
                      <a:r>
                        <a:rPr sz="1200" b="1" spc="-10" dirty="0"/>
                        <a:t>pneumonia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0" dirty="0"/>
                        <a:t>Ampicillin</a:t>
                      </a:r>
                      <a:r>
                        <a:rPr sz="1200" spc="35" dirty="0"/>
                        <a:t> </a:t>
                      </a:r>
                      <a:r>
                        <a:rPr sz="1200" spc="-10" dirty="0"/>
                        <a:t>and</a:t>
                      </a:r>
                      <a:r>
                        <a:rPr sz="1200" spc="-20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40" dirty="0"/>
                        <a:t> </a:t>
                      </a:r>
                      <a:r>
                        <a:rPr sz="1200" dirty="0"/>
                        <a:t>aminoglycoside</a:t>
                      </a:r>
                      <a:r>
                        <a:rPr sz="1200" spc="75" dirty="0"/>
                        <a:t> </a:t>
                      </a:r>
                      <a:r>
                        <a:rPr sz="1200" spc="-10" dirty="0"/>
                        <a:t>(typically</a:t>
                      </a:r>
                      <a:r>
                        <a:rPr sz="1200" dirty="0"/>
                        <a:t> gentamicin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or</a:t>
                      </a:r>
                      <a:r>
                        <a:rPr sz="1200" spc="-5" dirty="0"/>
                        <a:t> </a:t>
                      </a:r>
                      <a:r>
                        <a:rPr sz="1200" spc="-10" dirty="0"/>
                        <a:t>amikacin)</a:t>
                      </a:r>
                      <a:r>
                        <a:rPr sz="2000" spc="-15" baseline="24305" dirty="0"/>
                        <a:t>*</a:t>
                      </a:r>
                      <a:endParaRPr sz="2000" baseline="24305" dirty="0"/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10" dirty="0"/>
                        <a:t>Alternatives:</a:t>
                      </a:r>
                      <a:endParaRPr sz="1200" dirty="0"/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spc="-20" dirty="0"/>
                        <a:t>Ampicillin</a:t>
                      </a:r>
                      <a:r>
                        <a:rPr sz="1200" spc="145" dirty="0"/>
                        <a:t> </a:t>
                      </a:r>
                      <a:r>
                        <a:rPr sz="1200" spc="-10" dirty="0"/>
                        <a:t>and</a:t>
                      </a:r>
                      <a:r>
                        <a:rPr sz="1200" spc="75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145" dirty="0"/>
                        <a:t> </a:t>
                      </a:r>
                      <a:r>
                        <a:rPr sz="1200" dirty="0"/>
                        <a:t>expanded-spectrum</a:t>
                      </a:r>
                      <a:r>
                        <a:rPr sz="1200" spc="30" dirty="0"/>
                        <a:t> </a:t>
                      </a:r>
                      <a:r>
                        <a:rPr sz="1200" dirty="0"/>
                        <a:t>cephalosporin,</a:t>
                      </a:r>
                      <a:r>
                        <a:rPr sz="1200" spc="70" dirty="0"/>
                        <a:t> </a:t>
                      </a:r>
                      <a:r>
                        <a:rPr sz="1200" spc="-25" dirty="0"/>
                        <a:t>or</a:t>
                      </a:r>
                      <a:endParaRPr sz="1200" dirty="0"/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10" dirty="0"/>
                        <a:t>Vancomycin</a:t>
                      </a:r>
                      <a:r>
                        <a:rPr sz="1200" spc="140" dirty="0"/>
                        <a:t> </a:t>
                      </a:r>
                      <a:r>
                        <a:rPr sz="1200" spc="-10" dirty="0"/>
                        <a:t>and</a:t>
                      </a:r>
                      <a:r>
                        <a:rPr sz="1200" spc="75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145" dirty="0"/>
                        <a:t> </a:t>
                      </a:r>
                      <a:r>
                        <a:rPr sz="1200" dirty="0"/>
                        <a:t>expanded-spectrum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cephalosporin,</a:t>
                      </a:r>
                      <a:r>
                        <a:rPr sz="1200" spc="65" dirty="0"/>
                        <a:t> </a:t>
                      </a:r>
                      <a:r>
                        <a:rPr sz="1200" spc="-25" dirty="0"/>
                        <a:t>or</a:t>
                      </a:r>
                      <a:endParaRPr sz="1200" dirty="0"/>
                    </a:p>
                    <a:p>
                      <a:pPr marL="394970" marR="300355">
                        <a:lnSpc>
                          <a:spcPct val="125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/>
                        <a:t>Vancomycin</a:t>
                      </a:r>
                      <a:r>
                        <a:rPr sz="1200" spc="30" dirty="0"/>
                        <a:t> </a:t>
                      </a:r>
                      <a:r>
                        <a:rPr sz="1200" spc="-10" dirty="0"/>
                        <a:t>and</a:t>
                      </a:r>
                      <a:r>
                        <a:rPr sz="1200" spc="-20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aminoglycoside</a:t>
                      </a:r>
                      <a:r>
                        <a:rPr sz="1200" spc="70" dirty="0"/>
                        <a:t> </a:t>
                      </a:r>
                      <a:r>
                        <a:rPr sz="1200" spc="-10" dirty="0"/>
                        <a:t>(typically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gentamicin</a:t>
                      </a:r>
                      <a:r>
                        <a:rPr sz="1200" spc="35" dirty="0"/>
                        <a:t> </a:t>
                      </a:r>
                      <a:r>
                        <a:rPr sz="1200" spc="-25" dirty="0"/>
                        <a:t>or </a:t>
                      </a:r>
                      <a:r>
                        <a:rPr sz="1200" spc="-10" dirty="0"/>
                        <a:t>amikacin)</a:t>
                      </a:r>
                      <a:r>
                        <a:rPr sz="2000" spc="-15" baseline="24305" dirty="0"/>
                        <a:t>*</a:t>
                      </a:r>
                      <a:endParaRPr sz="2000" baseline="24305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  <a:tr h="1454730">
                <a:tc>
                  <a:txBody>
                    <a:bodyPr/>
                    <a:lstStyle/>
                    <a:p>
                      <a:pPr marL="404495" marR="9842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200" b="1" dirty="0"/>
                        <a:t>Suspected</a:t>
                      </a:r>
                      <a:r>
                        <a:rPr sz="1200" b="1" spc="110" dirty="0"/>
                        <a:t> </a:t>
                      </a:r>
                      <a:r>
                        <a:rPr sz="1200" b="1" dirty="0"/>
                        <a:t>infection</a:t>
                      </a:r>
                      <a:r>
                        <a:rPr sz="1200" b="1" spc="100" dirty="0"/>
                        <a:t> </a:t>
                      </a:r>
                      <a:r>
                        <a:rPr sz="1200" b="1" dirty="0"/>
                        <a:t>of</a:t>
                      </a:r>
                      <a:r>
                        <a:rPr sz="1200" b="1" spc="40" dirty="0"/>
                        <a:t> </a:t>
                      </a:r>
                      <a:r>
                        <a:rPr sz="1200" b="1" spc="-20" dirty="0"/>
                        <a:t>skin, </a:t>
                      </a:r>
                      <a:r>
                        <a:rPr sz="1200" b="1" spc="-10" dirty="0"/>
                        <a:t>umbilicus,</a:t>
                      </a:r>
                      <a:r>
                        <a:rPr sz="1200" b="1" spc="60" dirty="0"/>
                        <a:t> </a:t>
                      </a:r>
                      <a:r>
                        <a:rPr sz="1200" b="1" dirty="0"/>
                        <a:t>soft</a:t>
                      </a:r>
                      <a:r>
                        <a:rPr sz="1200" b="1" spc="120" dirty="0"/>
                        <a:t> </a:t>
                      </a:r>
                      <a:r>
                        <a:rPr sz="1200" b="1" dirty="0"/>
                        <a:t>tissues,</a:t>
                      </a:r>
                      <a:r>
                        <a:rPr sz="1200" b="1" spc="60" dirty="0"/>
                        <a:t> </a:t>
                      </a:r>
                      <a:r>
                        <a:rPr sz="1200" b="1" spc="-10" dirty="0"/>
                        <a:t>joints, </a:t>
                      </a:r>
                      <a:r>
                        <a:rPr sz="1200" b="1" dirty="0"/>
                        <a:t>or</a:t>
                      </a:r>
                      <a:r>
                        <a:rPr sz="1200" b="1" spc="-15" dirty="0"/>
                        <a:t> </a:t>
                      </a:r>
                      <a:r>
                        <a:rPr sz="1200" b="1" dirty="0"/>
                        <a:t>bones</a:t>
                      </a:r>
                      <a:r>
                        <a:rPr sz="1200" b="1" spc="60" dirty="0"/>
                        <a:t> </a:t>
                      </a:r>
                      <a:r>
                        <a:rPr sz="1200" b="1" spc="-20" dirty="0"/>
                        <a:t>(S.</a:t>
                      </a:r>
                      <a:r>
                        <a:rPr sz="1200" b="1" spc="-25" dirty="0"/>
                        <a:t> </a:t>
                      </a:r>
                      <a:r>
                        <a:rPr sz="1200" b="1" dirty="0"/>
                        <a:t>aureus</a:t>
                      </a:r>
                      <a:r>
                        <a:rPr sz="1200" b="1" spc="55" dirty="0"/>
                        <a:t> </a:t>
                      </a:r>
                      <a:r>
                        <a:rPr sz="1200" b="1" dirty="0"/>
                        <a:t>is</a:t>
                      </a:r>
                      <a:r>
                        <a:rPr sz="1200" b="1" spc="60" dirty="0"/>
                        <a:t> </a:t>
                      </a:r>
                      <a:r>
                        <a:rPr sz="1200" b="1" dirty="0"/>
                        <a:t>a</a:t>
                      </a:r>
                      <a:r>
                        <a:rPr sz="1200" b="1" spc="65" dirty="0"/>
                        <a:t> </a:t>
                      </a:r>
                      <a:r>
                        <a:rPr sz="1200" b="1" spc="-10" dirty="0"/>
                        <a:t>likely pathogen)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71120" marR="62420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200" spc="-10" dirty="0"/>
                        <a:t>Vancomycin</a:t>
                      </a:r>
                      <a:r>
                        <a:rPr sz="1200" spc="30" dirty="0"/>
                        <a:t> </a:t>
                      </a:r>
                      <a:r>
                        <a:rPr sz="1200" spc="-10" dirty="0"/>
                        <a:t>and</a:t>
                      </a:r>
                      <a:r>
                        <a:rPr sz="1200" spc="-20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aminoglycoside</a:t>
                      </a:r>
                      <a:r>
                        <a:rPr sz="1200" spc="70" dirty="0"/>
                        <a:t> </a:t>
                      </a:r>
                      <a:r>
                        <a:rPr sz="1200" spc="-10" dirty="0"/>
                        <a:t>(typically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gentamicin</a:t>
                      </a:r>
                      <a:r>
                        <a:rPr sz="1200" spc="35" dirty="0"/>
                        <a:t> </a:t>
                      </a:r>
                      <a:r>
                        <a:rPr sz="1200" spc="-25" dirty="0"/>
                        <a:t>or </a:t>
                      </a:r>
                      <a:r>
                        <a:rPr sz="1200" dirty="0"/>
                        <a:t>amikacin)</a:t>
                      </a:r>
                      <a:r>
                        <a:rPr sz="2000" baseline="24305" dirty="0"/>
                        <a:t>*</a:t>
                      </a:r>
                      <a:r>
                        <a:rPr sz="1200" dirty="0"/>
                        <a:t>,</a:t>
                      </a:r>
                      <a:r>
                        <a:rPr sz="1200" spc="-25" dirty="0"/>
                        <a:t> or</a:t>
                      </a:r>
                      <a:endParaRPr sz="1200" dirty="0"/>
                    </a:p>
                    <a:p>
                      <a:pPr marL="71120" marR="405130">
                        <a:lnSpc>
                          <a:spcPct val="125000"/>
                        </a:lnSpc>
                        <a:spcBef>
                          <a:spcPts val="375"/>
                        </a:spcBef>
                      </a:pPr>
                      <a:r>
                        <a:rPr sz="1200" spc="-10" dirty="0"/>
                        <a:t>Vancomycin,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nafcillin/oxacillin,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and </a:t>
                      </a:r>
                      <a:r>
                        <a:rPr sz="1200" dirty="0"/>
                        <a:t>an</a:t>
                      </a:r>
                      <a:r>
                        <a:rPr sz="1200" spc="45" dirty="0"/>
                        <a:t> </a:t>
                      </a:r>
                      <a:r>
                        <a:rPr sz="1200" dirty="0"/>
                        <a:t>aminoglycoside</a:t>
                      </a:r>
                      <a:r>
                        <a:rPr sz="1200" spc="85" dirty="0"/>
                        <a:t> </a:t>
                      </a:r>
                      <a:r>
                        <a:rPr sz="1200" spc="-10" dirty="0"/>
                        <a:t>(typically </a:t>
                      </a:r>
                      <a:r>
                        <a:rPr sz="1200" dirty="0"/>
                        <a:t>gentamicin</a:t>
                      </a:r>
                      <a:r>
                        <a:rPr sz="1200" spc="45" dirty="0"/>
                        <a:t> </a:t>
                      </a:r>
                      <a:r>
                        <a:rPr sz="1200" dirty="0"/>
                        <a:t>or amikacin)</a:t>
                      </a:r>
                      <a:r>
                        <a:rPr sz="2000" baseline="24305" dirty="0"/>
                        <a:t>*</a:t>
                      </a:r>
                      <a:r>
                        <a:rPr sz="1200" dirty="0"/>
                        <a:t>,</a:t>
                      </a:r>
                      <a:r>
                        <a:rPr sz="1200" spc="-15" dirty="0"/>
                        <a:t> </a:t>
                      </a:r>
                      <a:r>
                        <a:rPr sz="1200" spc="-35" dirty="0"/>
                        <a:t>or</a:t>
                      </a:r>
                      <a:endParaRPr sz="1200" dirty="0"/>
                    </a:p>
                    <a:p>
                      <a:pPr marL="71120" marR="593725">
                        <a:lnSpc>
                          <a:spcPct val="125000"/>
                        </a:lnSpc>
                        <a:spcBef>
                          <a:spcPts val="450"/>
                        </a:spcBef>
                      </a:pPr>
                      <a:r>
                        <a:rPr sz="1200" spc="-10" dirty="0"/>
                        <a:t>Vancomycin</a:t>
                      </a:r>
                      <a:r>
                        <a:rPr sz="1200" spc="130" dirty="0"/>
                        <a:t> </a:t>
                      </a:r>
                      <a:r>
                        <a:rPr sz="1200" spc="-10" dirty="0"/>
                        <a:t>and</a:t>
                      </a:r>
                      <a:r>
                        <a:rPr sz="1200" spc="65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135" dirty="0"/>
                        <a:t> </a:t>
                      </a:r>
                      <a:r>
                        <a:rPr sz="1200" dirty="0"/>
                        <a:t>expanded-spectrum</a:t>
                      </a:r>
                      <a:r>
                        <a:rPr sz="1200" spc="20" dirty="0"/>
                        <a:t> </a:t>
                      </a:r>
                      <a:r>
                        <a:rPr sz="1200" dirty="0"/>
                        <a:t>cephalosporin</a:t>
                      </a:r>
                      <a:r>
                        <a:rPr sz="1200" spc="135" dirty="0"/>
                        <a:t> </a:t>
                      </a:r>
                      <a:r>
                        <a:rPr sz="1200" spc="-20" dirty="0"/>
                        <a:t>(eg, </a:t>
                      </a:r>
                      <a:r>
                        <a:rPr sz="1200" dirty="0"/>
                        <a:t>ceftazidime,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cefepime,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or</a:t>
                      </a:r>
                      <a:r>
                        <a:rPr sz="1200" spc="15" dirty="0"/>
                        <a:t> </a:t>
                      </a:r>
                      <a:r>
                        <a:rPr sz="1200" dirty="0"/>
                        <a:t>cefotaxime</a:t>
                      </a:r>
                      <a:r>
                        <a:rPr sz="1200" spc="100" dirty="0"/>
                        <a:t> </a:t>
                      </a:r>
                      <a:r>
                        <a:rPr sz="1200" spc="-20" dirty="0"/>
                        <a:t>[if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available])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</a:tr>
              <a:tr h="449083">
                <a:tc>
                  <a:txBody>
                    <a:bodyPr/>
                    <a:lstStyle/>
                    <a:p>
                      <a:pPr marL="404495" marR="34353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200" b="1" dirty="0"/>
                        <a:t>Suspected</a:t>
                      </a:r>
                      <a:r>
                        <a:rPr sz="1200" b="1" spc="195" dirty="0"/>
                        <a:t> </a:t>
                      </a:r>
                      <a:r>
                        <a:rPr sz="1200" b="1" spc="-10" dirty="0"/>
                        <a:t>intravascular </a:t>
                      </a:r>
                      <a:r>
                        <a:rPr sz="1200" b="1" dirty="0"/>
                        <a:t>catheter-related</a:t>
                      </a:r>
                      <a:r>
                        <a:rPr sz="1200" b="1" spc="310" dirty="0"/>
                        <a:t> </a:t>
                      </a:r>
                      <a:r>
                        <a:rPr sz="1200" b="1" spc="-10" dirty="0"/>
                        <a:t>infection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71120" marR="62420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200" spc="-10" dirty="0"/>
                        <a:t>Vancomycin</a:t>
                      </a:r>
                      <a:r>
                        <a:rPr sz="1200" spc="30" dirty="0"/>
                        <a:t> </a:t>
                      </a:r>
                      <a:r>
                        <a:rPr sz="1200" spc="-10" dirty="0"/>
                        <a:t>and</a:t>
                      </a:r>
                      <a:r>
                        <a:rPr sz="1200" spc="-20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aminoglycoside</a:t>
                      </a:r>
                      <a:r>
                        <a:rPr sz="1200" spc="70" dirty="0"/>
                        <a:t> </a:t>
                      </a:r>
                      <a:r>
                        <a:rPr sz="1200" spc="-10" dirty="0"/>
                        <a:t>(typically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gentamicin</a:t>
                      </a:r>
                      <a:r>
                        <a:rPr sz="1200" spc="35" dirty="0"/>
                        <a:t> </a:t>
                      </a:r>
                      <a:r>
                        <a:rPr sz="1200" spc="-25" dirty="0"/>
                        <a:t>or </a:t>
                      </a:r>
                      <a:r>
                        <a:rPr sz="1200" spc="-10" dirty="0"/>
                        <a:t>amikacin)</a:t>
                      </a:r>
                      <a:r>
                        <a:rPr sz="2000" spc="-15" baseline="24305" dirty="0"/>
                        <a:t>*</a:t>
                      </a:r>
                      <a:endParaRPr sz="2000" baseline="24305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</a:tr>
              <a:tr h="1893480">
                <a:tc>
                  <a:txBody>
                    <a:bodyPr/>
                    <a:lstStyle/>
                    <a:p>
                      <a:pPr marL="404495" marR="270510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200" b="1" dirty="0"/>
                        <a:t>Suspected</a:t>
                      </a:r>
                      <a:r>
                        <a:rPr sz="1200" b="1" spc="105" dirty="0"/>
                        <a:t> </a:t>
                      </a:r>
                      <a:r>
                        <a:rPr sz="1200" b="1" dirty="0"/>
                        <a:t>infection</a:t>
                      </a:r>
                      <a:r>
                        <a:rPr sz="1200" b="1" spc="90" dirty="0"/>
                        <a:t> </a:t>
                      </a:r>
                      <a:r>
                        <a:rPr sz="1200" b="1" dirty="0"/>
                        <a:t>due</a:t>
                      </a:r>
                      <a:r>
                        <a:rPr sz="1200" b="1" spc="135" dirty="0"/>
                        <a:t> </a:t>
                      </a:r>
                      <a:r>
                        <a:rPr sz="1200" b="1" spc="-25" dirty="0"/>
                        <a:t>to </a:t>
                      </a:r>
                      <a:r>
                        <a:rPr sz="1200" b="1" dirty="0"/>
                        <a:t>organisms</a:t>
                      </a:r>
                      <a:r>
                        <a:rPr sz="1200" b="1" spc="75" dirty="0"/>
                        <a:t> </a:t>
                      </a:r>
                      <a:r>
                        <a:rPr sz="1200" b="1" dirty="0"/>
                        <a:t>found</a:t>
                      </a:r>
                      <a:r>
                        <a:rPr sz="1200" b="1" spc="60" dirty="0"/>
                        <a:t> </a:t>
                      </a:r>
                      <a:r>
                        <a:rPr sz="1200" b="1" dirty="0"/>
                        <a:t>in</a:t>
                      </a:r>
                      <a:r>
                        <a:rPr sz="1200" b="1" spc="55" dirty="0"/>
                        <a:t> </a:t>
                      </a:r>
                      <a:r>
                        <a:rPr sz="1200" b="1" spc="-25" dirty="0"/>
                        <a:t>the </a:t>
                      </a:r>
                      <a:r>
                        <a:rPr sz="1200" b="1" spc="10" dirty="0"/>
                        <a:t>gastrointestinal</a:t>
                      </a:r>
                      <a:r>
                        <a:rPr sz="1200" b="1" spc="50" dirty="0"/>
                        <a:t> </a:t>
                      </a:r>
                      <a:r>
                        <a:rPr sz="1200" b="1" spc="10" dirty="0"/>
                        <a:t>tract</a:t>
                      </a:r>
                      <a:r>
                        <a:rPr sz="1200" b="1" spc="105" dirty="0"/>
                        <a:t> </a:t>
                      </a:r>
                      <a:r>
                        <a:rPr sz="1200" b="1" spc="-20" dirty="0"/>
                        <a:t>(eg, </a:t>
                      </a:r>
                      <a:r>
                        <a:rPr sz="1200" b="1" dirty="0"/>
                        <a:t>anaerobic</a:t>
                      </a:r>
                      <a:r>
                        <a:rPr sz="1200" b="1" spc="165" dirty="0"/>
                        <a:t> </a:t>
                      </a:r>
                      <a:r>
                        <a:rPr sz="1200" b="1" spc="-10" dirty="0"/>
                        <a:t>bacteria)</a:t>
                      </a:r>
                      <a:endParaRPr sz="1200" b="1" dirty="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5" dirty="0"/>
                        <a:t>Ampicillin,</a:t>
                      </a:r>
                      <a:r>
                        <a:rPr sz="1200" spc="-5" dirty="0"/>
                        <a:t> </a:t>
                      </a:r>
                      <a:r>
                        <a:rPr sz="1200" dirty="0"/>
                        <a:t>an</a:t>
                      </a:r>
                      <a:r>
                        <a:rPr sz="1200" spc="65" dirty="0"/>
                        <a:t> </a:t>
                      </a:r>
                      <a:r>
                        <a:rPr sz="1200" dirty="0"/>
                        <a:t>aminoglycoside</a:t>
                      </a:r>
                      <a:r>
                        <a:rPr sz="1200" spc="105" dirty="0"/>
                        <a:t> </a:t>
                      </a:r>
                      <a:r>
                        <a:rPr sz="1200" spc="-10" dirty="0"/>
                        <a:t>(typically</a:t>
                      </a:r>
                      <a:r>
                        <a:rPr sz="1200" spc="25" dirty="0"/>
                        <a:t> </a:t>
                      </a:r>
                      <a:r>
                        <a:rPr sz="1200" dirty="0"/>
                        <a:t>gentamicin</a:t>
                      </a:r>
                      <a:r>
                        <a:rPr sz="1200" spc="60" dirty="0"/>
                        <a:t> </a:t>
                      </a:r>
                      <a:r>
                        <a:rPr sz="1200" dirty="0"/>
                        <a:t>or</a:t>
                      </a:r>
                      <a:r>
                        <a:rPr sz="1200" spc="20" dirty="0"/>
                        <a:t> </a:t>
                      </a:r>
                      <a:r>
                        <a:rPr sz="1200" spc="-10" dirty="0"/>
                        <a:t>amikacin)</a:t>
                      </a:r>
                      <a:r>
                        <a:rPr sz="2000" spc="-15" baseline="24305" dirty="0"/>
                        <a:t>*</a:t>
                      </a:r>
                      <a:r>
                        <a:rPr sz="1200" spc="-10" dirty="0"/>
                        <a:t>,</a:t>
                      </a:r>
                      <a:endParaRPr sz="1200" dirty="0"/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0" dirty="0"/>
                        <a:t>and</a:t>
                      </a:r>
                      <a:r>
                        <a:rPr sz="1200" spc="-60" dirty="0"/>
                        <a:t> </a:t>
                      </a:r>
                      <a:r>
                        <a:rPr sz="1200" spc="-10" dirty="0"/>
                        <a:t>clindamycin</a:t>
                      </a:r>
                      <a:endParaRPr sz="1200" dirty="0"/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10" dirty="0"/>
                        <a:t>Alternatives:</a:t>
                      </a:r>
                      <a:endParaRPr sz="1200" dirty="0"/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/>
                        <a:t>Ampicillin,</a:t>
                      </a:r>
                      <a:r>
                        <a:rPr sz="1200" dirty="0"/>
                        <a:t> an</a:t>
                      </a:r>
                      <a:r>
                        <a:rPr sz="1200" spc="65" dirty="0"/>
                        <a:t> </a:t>
                      </a:r>
                      <a:r>
                        <a:rPr sz="1200" dirty="0"/>
                        <a:t>aminoglycoside</a:t>
                      </a:r>
                      <a:r>
                        <a:rPr sz="1200" spc="105" dirty="0"/>
                        <a:t> </a:t>
                      </a:r>
                      <a:r>
                        <a:rPr sz="1200" spc="-10" dirty="0"/>
                        <a:t>(typically</a:t>
                      </a:r>
                      <a:r>
                        <a:rPr sz="1200" spc="25" dirty="0"/>
                        <a:t> </a:t>
                      </a:r>
                      <a:r>
                        <a:rPr sz="1200" dirty="0"/>
                        <a:t>gentamicin</a:t>
                      </a:r>
                      <a:r>
                        <a:rPr sz="1200" spc="65" dirty="0"/>
                        <a:t> </a:t>
                      </a:r>
                      <a:r>
                        <a:rPr sz="1200" spc="-25" dirty="0" smtClean="0"/>
                        <a:t>or</a:t>
                      </a:r>
                      <a:r>
                        <a:rPr lang="en-US" sz="1200" spc="-25" dirty="0" smtClean="0"/>
                        <a:t> </a:t>
                      </a:r>
                      <a:r>
                        <a:rPr lang="en-US" sz="1200" dirty="0" err="1" smtClean="0"/>
                        <a:t>amikacin</a:t>
                      </a:r>
                      <a:r>
                        <a:rPr lang="en-US" sz="1200" dirty="0" smtClean="0"/>
                        <a:t>)</a:t>
                      </a:r>
                      <a:r>
                        <a:rPr lang="en-US" sz="2000" baseline="24305" dirty="0" smtClean="0"/>
                        <a:t>*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spc="10" dirty="0" smtClean="0"/>
                        <a:t> </a:t>
                      </a:r>
                      <a:r>
                        <a:rPr lang="en-US" sz="1200" spc="-10" dirty="0" smtClean="0"/>
                        <a:t>and</a:t>
                      </a:r>
                      <a:r>
                        <a:rPr lang="en-US" sz="1200" spc="15" dirty="0" smtClean="0"/>
                        <a:t> </a:t>
                      </a:r>
                      <a:r>
                        <a:rPr lang="en-US" sz="1200" dirty="0" smtClean="0"/>
                        <a:t>metronidazole</a:t>
                      </a:r>
                      <a:r>
                        <a:rPr lang="en-US" sz="1200" spc="120" dirty="0" smtClean="0"/>
                        <a:t> </a:t>
                      </a:r>
                      <a:r>
                        <a:rPr lang="en-US" sz="1200" spc="-25" dirty="0" smtClean="0"/>
                        <a:t>or</a:t>
                      </a:r>
                      <a:endParaRPr lang="en-US" sz="1200" dirty="0" smtClean="0"/>
                    </a:p>
                    <a:p>
                      <a:pPr marL="38100" marR="30480">
                        <a:lnSpc>
                          <a:spcPct val="125000"/>
                        </a:lnSpc>
                        <a:spcBef>
                          <a:spcPts val="160"/>
                        </a:spcBef>
                      </a:pPr>
                      <a:r>
                        <a:rPr lang="en-US" sz="1200" spc="-10" dirty="0" err="1" smtClean="0"/>
                        <a:t>Piperacillin-</a:t>
                      </a:r>
                      <a:r>
                        <a:rPr lang="en-US" sz="1200" dirty="0" err="1" smtClean="0"/>
                        <a:t>tazobactam</a:t>
                      </a:r>
                      <a:r>
                        <a:rPr lang="en-US" sz="1200" spc="50" dirty="0" smtClean="0"/>
                        <a:t> </a:t>
                      </a:r>
                      <a:r>
                        <a:rPr lang="en-US" sz="1200" dirty="0" smtClean="0"/>
                        <a:t>with</a:t>
                      </a:r>
                      <a:r>
                        <a:rPr lang="en-US" sz="1200" spc="170" dirty="0" smtClean="0"/>
                        <a:t> </a:t>
                      </a:r>
                      <a:r>
                        <a:rPr lang="en-US" sz="1200" dirty="0" smtClean="0"/>
                        <a:t>or</a:t>
                      </a:r>
                      <a:r>
                        <a:rPr lang="en-US" sz="1200" spc="110" dirty="0" smtClean="0"/>
                        <a:t> </a:t>
                      </a:r>
                      <a:r>
                        <a:rPr lang="en-US" sz="1200" dirty="0" smtClean="0"/>
                        <a:t>without</a:t>
                      </a:r>
                      <a:r>
                        <a:rPr lang="en-US" sz="1200" spc="155" dirty="0" smtClean="0"/>
                        <a:t> </a:t>
                      </a:r>
                      <a:r>
                        <a:rPr lang="en-US" sz="1200" dirty="0" smtClean="0"/>
                        <a:t>an</a:t>
                      </a:r>
                      <a:r>
                        <a:rPr lang="en-US" sz="1200" spc="175" dirty="0" smtClean="0"/>
                        <a:t> </a:t>
                      </a:r>
                      <a:r>
                        <a:rPr lang="en-US" sz="1200" spc="-10" dirty="0" smtClean="0"/>
                        <a:t>aminoglycoside (typically</a:t>
                      </a:r>
                      <a:r>
                        <a:rPr lang="en-US" sz="1200" spc="5" dirty="0" smtClean="0"/>
                        <a:t> </a:t>
                      </a:r>
                      <a:r>
                        <a:rPr lang="en-US" sz="1200" dirty="0" smtClean="0"/>
                        <a:t>gentamicin</a:t>
                      </a:r>
                      <a:r>
                        <a:rPr lang="en-US" sz="1200" spc="50" dirty="0" smtClean="0"/>
                        <a:t> </a:t>
                      </a:r>
                      <a:r>
                        <a:rPr lang="en-US" sz="1200" dirty="0" smtClean="0"/>
                        <a:t>or</a:t>
                      </a:r>
                      <a:r>
                        <a:rPr lang="en-US" sz="1200" spc="5" dirty="0" smtClean="0"/>
                        <a:t> </a:t>
                      </a:r>
                      <a:r>
                        <a:rPr lang="en-US" sz="1200" spc="-10" dirty="0" err="1" smtClean="0"/>
                        <a:t>amikacin</a:t>
                      </a:r>
                      <a:r>
                        <a:rPr lang="en-US" sz="1200" spc="-10" dirty="0" smtClean="0"/>
                        <a:t>)</a:t>
                      </a:r>
                      <a:r>
                        <a:rPr lang="en-US" sz="2000" spc="-15" baseline="24305" dirty="0" smtClean="0"/>
                        <a:t>*</a:t>
                      </a:r>
                      <a:endParaRPr lang="en-US" sz="2000" baseline="24305" dirty="0" smtClean="0"/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0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98645"/>
              </p:ext>
            </p:extLst>
          </p:nvPr>
        </p:nvGraphicFramePr>
        <p:xfrm>
          <a:off x="762000" y="152400"/>
          <a:ext cx="9296400" cy="46258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262614"/>
                <a:gridCol w="6033786"/>
              </a:tblGrid>
              <a:tr h="311549"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spc="-25" dirty="0"/>
                        <a:t>Pathogen-</a:t>
                      </a:r>
                      <a:r>
                        <a:rPr sz="2000" spc="-10" dirty="0"/>
                        <a:t>specific</a:t>
                      </a:r>
                      <a:r>
                        <a:rPr sz="2000" spc="15" dirty="0"/>
                        <a:t> </a:t>
                      </a:r>
                      <a:r>
                        <a:rPr sz="2000" spc="-10" dirty="0"/>
                        <a:t>therapy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412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7257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/>
                        <a:t>Group</a:t>
                      </a:r>
                      <a:r>
                        <a:rPr sz="1400" b="1" spc="25" dirty="0"/>
                        <a:t> </a:t>
                      </a:r>
                      <a:r>
                        <a:rPr sz="1400" b="1" dirty="0"/>
                        <a:t>B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10" dirty="0"/>
                        <a:t>Streptococcus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/>
                        <a:t>Penicillin</a:t>
                      </a:r>
                      <a:r>
                        <a:rPr sz="1400" spc="-45" dirty="0"/>
                        <a:t> </a:t>
                      </a:r>
                      <a:r>
                        <a:rPr sz="1400" spc="-50" dirty="0"/>
                        <a:t>G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  <a:tr h="327257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/>
                        <a:t>E.</a:t>
                      </a:r>
                      <a:r>
                        <a:rPr sz="1400" b="1" spc="-20" dirty="0"/>
                        <a:t> coli</a:t>
                      </a:r>
                      <a:r>
                        <a:rPr sz="1400" b="1" spc="-15" dirty="0"/>
                        <a:t> </a:t>
                      </a:r>
                      <a:r>
                        <a:rPr sz="1400" b="1" dirty="0"/>
                        <a:t>–</a:t>
                      </a:r>
                      <a:r>
                        <a:rPr sz="1400" b="1" spc="45" dirty="0"/>
                        <a:t> </a:t>
                      </a:r>
                      <a:r>
                        <a:rPr sz="1400" b="1" spc="-30" dirty="0"/>
                        <a:t>Ampicillin-</a:t>
                      </a:r>
                      <a:r>
                        <a:rPr sz="1400" b="1" spc="-10" dirty="0"/>
                        <a:t>sensitive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10" dirty="0"/>
                        <a:t>Ampicillin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  <a:tr h="1243577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/>
                        <a:t>E.</a:t>
                      </a:r>
                      <a:r>
                        <a:rPr sz="1400" b="1" spc="-20" dirty="0"/>
                        <a:t> coli</a:t>
                      </a:r>
                      <a:r>
                        <a:rPr sz="1400" b="1" spc="-15" dirty="0"/>
                        <a:t> </a:t>
                      </a:r>
                      <a:r>
                        <a:rPr sz="1400" b="1" dirty="0"/>
                        <a:t>–</a:t>
                      </a:r>
                      <a:r>
                        <a:rPr sz="1400" b="1" spc="45" dirty="0"/>
                        <a:t> </a:t>
                      </a:r>
                      <a:r>
                        <a:rPr sz="1400" b="1" spc="-30" dirty="0"/>
                        <a:t>Ampicillin-</a:t>
                      </a:r>
                      <a:r>
                        <a:rPr sz="1400" b="1" spc="-10" dirty="0"/>
                        <a:t>resistant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71120" marR="252729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400" dirty="0"/>
                        <a:t>Expanded-spectrum</a:t>
                      </a:r>
                      <a:r>
                        <a:rPr sz="1400" spc="60" dirty="0"/>
                        <a:t> </a:t>
                      </a:r>
                      <a:r>
                        <a:rPr sz="1400" dirty="0"/>
                        <a:t>cephalosporin</a:t>
                      </a:r>
                      <a:r>
                        <a:rPr sz="1400" spc="185" dirty="0"/>
                        <a:t> </a:t>
                      </a:r>
                      <a:r>
                        <a:rPr sz="1400" dirty="0"/>
                        <a:t>(eg,</a:t>
                      </a:r>
                      <a:r>
                        <a:rPr sz="1400" spc="100" dirty="0"/>
                        <a:t> </a:t>
                      </a:r>
                      <a:r>
                        <a:rPr sz="1400" dirty="0"/>
                        <a:t>ceftazidime,</a:t>
                      </a:r>
                      <a:r>
                        <a:rPr sz="1400" spc="100" dirty="0"/>
                        <a:t> </a:t>
                      </a:r>
                      <a:r>
                        <a:rPr sz="1400" dirty="0"/>
                        <a:t>cefepime,</a:t>
                      </a:r>
                      <a:r>
                        <a:rPr sz="1400" spc="105" dirty="0"/>
                        <a:t> </a:t>
                      </a:r>
                      <a:r>
                        <a:rPr sz="1400" spc="-25" dirty="0"/>
                        <a:t>or </a:t>
                      </a:r>
                      <a:r>
                        <a:rPr sz="1400" dirty="0"/>
                        <a:t>cefotaxime</a:t>
                      </a:r>
                      <a:r>
                        <a:rPr sz="1400" spc="55" dirty="0"/>
                        <a:t> </a:t>
                      </a:r>
                      <a:r>
                        <a:rPr sz="1400" spc="-20" dirty="0"/>
                        <a:t>[if</a:t>
                      </a:r>
                      <a:r>
                        <a:rPr sz="1400" spc="-30" dirty="0"/>
                        <a:t> </a:t>
                      </a:r>
                      <a:r>
                        <a:rPr sz="1400" spc="-10" dirty="0"/>
                        <a:t>available])</a:t>
                      </a:r>
                      <a:endParaRPr sz="1400"/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-10" dirty="0"/>
                        <a:t>Alternative:</a:t>
                      </a:r>
                      <a:endParaRPr sz="1400"/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10" dirty="0"/>
                        <a:t>Meropenem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</a:tr>
              <a:tr h="798507">
                <a:tc>
                  <a:txBody>
                    <a:bodyPr/>
                    <a:lstStyle/>
                    <a:p>
                      <a:pPr marL="233045" marR="163830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400" b="1" dirty="0"/>
                        <a:t>Multidrug-resistant</a:t>
                      </a:r>
                      <a:r>
                        <a:rPr sz="1400" b="1" spc="204" dirty="0"/>
                        <a:t> </a:t>
                      </a:r>
                      <a:r>
                        <a:rPr sz="1400" b="1" spc="-20" dirty="0"/>
                        <a:t>gram- </a:t>
                      </a:r>
                      <a:r>
                        <a:rPr sz="1400" b="1" dirty="0"/>
                        <a:t>negative</a:t>
                      </a:r>
                      <a:r>
                        <a:rPr sz="1400" b="1" spc="80" dirty="0"/>
                        <a:t> </a:t>
                      </a:r>
                      <a:r>
                        <a:rPr sz="1400" b="1" spc="-10" dirty="0"/>
                        <a:t>bacilli </a:t>
                      </a:r>
                      <a:r>
                        <a:rPr sz="1400" b="1" dirty="0"/>
                        <a:t>(including</a:t>
                      </a:r>
                      <a:r>
                        <a:rPr sz="1400" b="1" spc="55" dirty="0"/>
                        <a:t> </a:t>
                      </a:r>
                      <a:r>
                        <a:rPr sz="1400" b="1" spc="-10" dirty="0"/>
                        <a:t>ESBL- </a:t>
                      </a:r>
                      <a:r>
                        <a:rPr sz="1400" b="1" dirty="0"/>
                        <a:t>producing</a:t>
                      </a:r>
                      <a:r>
                        <a:rPr sz="1400" b="1" spc="90" dirty="0"/>
                        <a:t> </a:t>
                      </a:r>
                      <a:r>
                        <a:rPr sz="1400" b="1" spc="-10" dirty="0"/>
                        <a:t>organisms)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10" dirty="0"/>
                        <a:t>Meropenem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  <a:tr h="327257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/>
                        <a:t>L.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10" dirty="0"/>
                        <a:t>monocytogenes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20" dirty="0"/>
                        <a:t>Ampicillin </a:t>
                      </a:r>
                      <a:r>
                        <a:rPr sz="1400" spc="-10" dirty="0"/>
                        <a:t>and</a:t>
                      </a:r>
                      <a:r>
                        <a:rPr sz="1400" spc="-65" dirty="0"/>
                        <a:t> </a:t>
                      </a:r>
                      <a:r>
                        <a:rPr sz="1400" spc="-10" dirty="0"/>
                        <a:t>gentamicin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  <a:tr h="327257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20" dirty="0"/>
                        <a:t>MSSA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10" dirty="0"/>
                        <a:t>Nafcillin/oxacillin </a:t>
                      </a:r>
                      <a:r>
                        <a:rPr sz="1400" dirty="0"/>
                        <a:t>or</a:t>
                      </a:r>
                      <a:r>
                        <a:rPr sz="1400" spc="-25" dirty="0"/>
                        <a:t> </a:t>
                      </a:r>
                      <a:r>
                        <a:rPr sz="1400" spc="-10" dirty="0"/>
                        <a:t>cefazolin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  <a:tr h="327257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20" dirty="0"/>
                        <a:t>MRSA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10" dirty="0"/>
                        <a:t>Vancomycin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  <a:tr h="582082">
                <a:tc>
                  <a:txBody>
                    <a:bodyPr/>
                    <a:lstStyle/>
                    <a:p>
                      <a:pPr marL="233045" marR="833755">
                        <a:lnSpc>
                          <a:spcPct val="125000"/>
                        </a:lnSpc>
                        <a:spcBef>
                          <a:spcPts val="140"/>
                        </a:spcBef>
                      </a:pPr>
                      <a:r>
                        <a:rPr sz="1400" b="1" dirty="0"/>
                        <a:t>Coagulase-</a:t>
                      </a:r>
                      <a:r>
                        <a:rPr sz="1400" b="1" spc="-10" dirty="0"/>
                        <a:t>negative staphylococci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10" dirty="0"/>
                        <a:t>Vancomycin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52069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1999" y="5075872"/>
            <a:ext cx="10099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i="1" u="sng" dirty="0" smtClean="0">
                <a:solidFill>
                  <a:srgbClr val="00905A"/>
                </a:solidFill>
                <a:latin typeface="Arial" panose="020B0604020202020204" pitchFamily="34" charset="0"/>
              </a:rPr>
              <a:t>AAP sepsis Guideline:</a:t>
            </a:r>
            <a:r>
              <a:rPr lang="en-US" b="0" i="1" u="sng" dirty="0" smtClean="0">
                <a:solidFill>
                  <a:srgbClr val="00905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Puopolo KM, </a:t>
            </a:r>
            <a:r>
              <a:rPr lang="en-US" dirty="0" err="1"/>
              <a:t>Benitz</a:t>
            </a:r>
            <a:r>
              <a:rPr lang="en-US" dirty="0"/>
              <a:t> WE, </a:t>
            </a:r>
            <a:r>
              <a:rPr lang="en-US" dirty="0" err="1"/>
              <a:t>Zaoutis</a:t>
            </a:r>
            <a:r>
              <a:rPr lang="en-US" dirty="0"/>
              <a:t> TE, et al. Management of </a:t>
            </a:r>
            <a:r>
              <a:rPr lang="en-US" dirty="0" smtClean="0"/>
              <a:t>Neonates </a:t>
            </a:r>
            <a:r>
              <a:rPr lang="en-US" dirty="0"/>
              <a:t>With Suspected or Proven Early-Onset Bacterial Sepsis. Pediatrics </a:t>
            </a:r>
            <a:r>
              <a:rPr lang="en-US" b="1" dirty="0"/>
              <a:t>2018</a:t>
            </a:r>
            <a:r>
              <a:rPr lang="en-US" dirty="0"/>
              <a:t>; 142</a:t>
            </a:r>
            <a:r>
              <a:rPr lang="en-US" dirty="0" smtClean="0"/>
              <a:t>.</a:t>
            </a:r>
          </a:p>
          <a:p>
            <a:pPr algn="l">
              <a:buFont typeface="+mj-lt"/>
              <a:buAutoNum type="arabicPeriod"/>
            </a:pPr>
            <a:endParaRPr lang="en-US" dirty="0"/>
          </a:p>
          <a:p>
            <a:pPr algn="l" rtl="0">
              <a:buFont typeface="+mj-lt"/>
              <a:buAutoNum type="arabicPeriod"/>
            </a:pPr>
            <a:r>
              <a:rPr lang="en-US" i="1" u="sng" dirty="0">
                <a:solidFill>
                  <a:srgbClr val="00905A"/>
                </a:solidFill>
                <a:latin typeface="Arial" panose="020B0604020202020204" pitchFamily="34" charset="0"/>
              </a:rPr>
              <a:t>Centers for Disease Control (CDC): </a:t>
            </a:r>
            <a:r>
              <a:rPr lang="en-US" dirty="0"/>
              <a:t>National Healthcare Safety Network. Patient Safety Component Manual. January </a:t>
            </a:r>
            <a:r>
              <a:rPr lang="en-US" b="1" dirty="0"/>
              <a:t>2025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4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734" y="1295400"/>
            <a:ext cx="109414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similarities and distinctions between both sets of recommendations.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NICE guidelines </a:t>
            </a:r>
            <a:r>
              <a:rPr lang="en-US" sz="2000" dirty="0"/>
              <a:t>address the management of </a:t>
            </a:r>
            <a:r>
              <a:rPr lang="en-US" sz="2000" dirty="0">
                <a:solidFill>
                  <a:srgbClr val="FF0000"/>
                </a:solidFill>
              </a:rPr>
              <a:t>both term and preterm infants</a:t>
            </a:r>
            <a:r>
              <a:rPr lang="en-US" sz="2000" dirty="0"/>
              <a:t>, whereas the AAP published separate reports for infants ≥35 weeks’ gestation and ≤346/7 weeks’ gestation.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choice of empirical antibiotics differs between the </a:t>
            </a:r>
            <a:r>
              <a:rPr lang="en-US" sz="2000" dirty="0">
                <a:solidFill>
                  <a:srgbClr val="FF0000"/>
                </a:solidFill>
              </a:rPr>
              <a:t>UK (benzyl penicillin and gentamicin)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US (ampicillin and gentamicin) </a:t>
            </a:r>
            <a:r>
              <a:rPr lang="en-US" sz="2000" dirty="0"/>
              <a:t>guidelines.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FrutigerLTPro-Condensed"/>
            </a:endParaRPr>
          </a:p>
          <a:p>
            <a:pPr marL="342900" lvl="4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2021 NICE guidelines </a:t>
            </a:r>
            <a:r>
              <a:rPr lang="en-US" sz="2000" dirty="0" smtClean="0"/>
              <a:t>recommend use of </a:t>
            </a:r>
            <a:r>
              <a:rPr lang="en-US" sz="2000" dirty="0" smtClean="0">
                <a:solidFill>
                  <a:srgbClr val="FF0000"/>
                </a:solidFill>
              </a:rPr>
              <a:t>serial CRP </a:t>
            </a:r>
            <a:r>
              <a:rPr lang="en-US" sz="2000" dirty="0" smtClean="0"/>
              <a:t>determinations to decide on the duration of antibiotic treatment while the </a:t>
            </a:r>
            <a:r>
              <a:rPr lang="en-US" sz="2000" dirty="0" smtClean="0">
                <a:solidFill>
                  <a:srgbClr val="FF0000"/>
                </a:solidFill>
              </a:rPr>
              <a:t>AAP guidelines </a:t>
            </a:r>
            <a:r>
              <a:rPr lang="en-US" sz="2000" dirty="0" smtClean="0"/>
              <a:t>do not make that recommendation.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28935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NICE guidelines </a:t>
            </a:r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Versus </a:t>
            </a:r>
            <a:r>
              <a:rPr lang="en-US" sz="32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AAP </a:t>
            </a:r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guidelines</a:t>
            </a:r>
            <a:endParaRPr lang="en-US" sz="3200" kern="12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678269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Fleiss N, et al. Arch Dis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Fetal Neonatal Ed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;108:F10–F14. 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doi:10.1136/archdischild-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-323532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4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7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404878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Aminoglycosides and </a:t>
            </a:r>
            <a:r>
              <a:rPr lang="en-US" sz="2000" dirty="0" err="1" smtClean="0"/>
              <a:t>vancomycin</a:t>
            </a:r>
            <a:r>
              <a:rPr lang="en-US" sz="2000" dirty="0" smtClean="0"/>
              <a:t> both have the potential to produce</a:t>
            </a:r>
            <a:r>
              <a:rPr lang="en-US" sz="2000" dirty="0" smtClean="0">
                <a:solidFill>
                  <a:srgbClr val="FF0000"/>
                </a:solidFill>
              </a:rPr>
              <a:t> ototoxicity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nephrotoxicity</a:t>
            </a:r>
            <a:r>
              <a:rPr lang="en-US" sz="2000" dirty="0" smtClean="0"/>
              <a:t> and should therefore be used with caution. 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Monitor serum drug levels </a:t>
            </a:r>
            <a:r>
              <a:rPr lang="en-US" sz="2000" dirty="0" smtClean="0"/>
              <a:t>during treatment to minimize the risk of these complications. The drug dosage or interval may have to be adjusted to achieve therapeutic drug serum levels. </a:t>
            </a:r>
          </a:p>
          <a:p>
            <a:endParaRPr lang="en-US" sz="2000" dirty="0"/>
          </a:p>
          <a:p>
            <a:r>
              <a:rPr lang="en-US" sz="2000" dirty="0" smtClean="0"/>
              <a:t>Infants who received </a:t>
            </a:r>
            <a:r>
              <a:rPr lang="en-US" sz="2000" dirty="0" smtClean="0">
                <a:solidFill>
                  <a:srgbClr val="FF0000"/>
                </a:solidFill>
              </a:rPr>
              <a:t>aminoglycosides</a:t>
            </a:r>
            <a:r>
              <a:rPr lang="en-US" sz="2000" dirty="0" smtClean="0"/>
              <a:t> should undergo </a:t>
            </a:r>
            <a:r>
              <a:rPr lang="en-US" sz="2000" dirty="0" smtClean="0">
                <a:solidFill>
                  <a:srgbClr val="FF0000"/>
                </a:solidFill>
              </a:rPr>
              <a:t>audiology</a:t>
            </a:r>
            <a:r>
              <a:rPr lang="en-US" sz="2000" dirty="0" smtClean="0"/>
              <a:t> </a:t>
            </a:r>
            <a:r>
              <a:rPr lang="en-US" sz="2000" dirty="0"/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renal function </a:t>
            </a:r>
            <a:r>
              <a:rPr lang="en-US" sz="2000" dirty="0" smtClean="0"/>
              <a:t>screening before discharge to determine whether any short- or long-range toxic effects of these drugs have occurred.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4699337"/>
            <a:ext cx="1036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1.15.1  If giving a </a:t>
            </a:r>
            <a:r>
              <a:rPr lang="en-US" sz="2000" b="1" i="1" dirty="0" smtClean="0">
                <a:solidFill>
                  <a:srgbClr val="FF0000"/>
                </a:solidFill>
              </a:rPr>
              <a:t>second dose of gentamicin</a:t>
            </a:r>
            <a:r>
              <a:rPr lang="en-US" sz="2000" b="1" i="1" dirty="0" smtClean="0"/>
              <a:t>, measure the trough blood gentamicin concentration immediately before giving the second dose. Take the trough concentrations into account before giving the third dose of gentamicin. </a:t>
            </a:r>
            <a:r>
              <a:rPr lang="en-US" sz="2000" b="1" i="1" dirty="0" smtClean="0">
                <a:solidFill>
                  <a:srgbClr val="FF0000"/>
                </a:solidFill>
              </a:rPr>
              <a:t>[NICE 2012]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02357"/>
            <a:ext cx="5943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sz="1200" b="0" i="0" u="none" strike="noStrike" baseline="0" dirty="0" smtClean="0">
              <a:solidFill>
                <a:srgbClr val="000000"/>
              </a:solidFill>
              <a:latin typeface="Lora"/>
            </a:endParaRPr>
          </a:p>
          <a:p>
            <a:r>
              <a:rPr lang="en-US" sz="32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Therapeutic drug monitoring </a:t>
            </a:r>
          </a:p>
        </p:txBody>
      </p:sp>
      <p:sp>
        <p:nvSpPr>
          <p:cNvPr id="6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8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5943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sz="1200" b="0" i="0" u="none" strike="noStrike" baseline="0" dirty="0" smtClean="0">
              <a:solidFill>
                <a:srgbClr val="000000"/>
              </a:solidFill>
              <a:latin typeface="Lora"/>
            </a:endParaRPr>
          </a:p>
          <a:p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Reserve Antibiotics</a:t>
            </a:r>
            <a:endParaRPr lang="en-US" sz="3200" kern="12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10439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Rising </a:t>
            </a:r>
            <a:r>
              <a:rPr lang="en-US" sz="2000" b="1" dirty="0" smtClean="0">
                <a:solidFill>
                  <a:srgbClr val="FF0000"/>
                </a:solidFill>
              </a:rPr>
              <a:t>antibiotic resistance </a:t>
            </a:r>
            <a:r>
              <a:rPr lang="en-US" sz="2000" dirty="0" smtClean="0"/>
              <a:t>in NICUs is driven by overuse. Powerful "reserve" antibiotics (e.g., </a:t>
            </a:r>
            <a:r>
              <a:rPr lang="en-US" sz="2000" dirty="0" err="1" smtClean="0">
                <a:solidFill>
                  <a:srgbClr val="FF0000"/>
                </a:solidFill>
              </a:rPr>
              <a:t>carbapenems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vancomycin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err="1" smtClean="0">
                <a:solidFill>
                  <a:srgbClr val="FF0000"/>
                </a:solidFill>
              </a:rPr>
              <a:t>colistin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) must be reserved for confirmed, multi-drug resistant infections and not used for routine empiric therapy. 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However, their use should be limited to confirmed infections guided by an </a:t>
            </a:r>
            <a:r>
              <a:rPr lang="en-US" sz="2000" dirty="0" err="1" smtClean="0"/>
              <a:t>antibiogram</a:t>
            </a:r>
            <a:r>
              <a:rPr lang="en-US" sz="2000" dirty="0" smtClean="0"/>
              <a:t> and not for routine empiric therapy.</a:t>
            </a:r>
          </a:p>
          <a:p>
            <a:pPr algn="l"/>
            <a:endParaRPr lang="en-US" sz="2000" b="0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0F1115"/>
                </a:solidFill>
                <a:effectLst/>
                <a:latin typeface="quote-cjk-patch"/>
              </a:rPr>
              <a:t>   Inappropriate Use:</a:t>
            </a:r>
            <a:r>
              <a:rPr lang="en-US" sz="2000" b="0" i="0" dirty="0" smtClean="0">
                <a:solidFill>
                  <a:srgbClr val="0F1115"/>
                </a:solidFill>
                <a:effectLst/>
                <a:latin typeface="quote-cjk-patch"/>
              </a:rPr>
              <a:t> Studies show a high rate of inappropriate antibiotic use, including    regimens that are too broad or continued for too long when cultures are negative.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F1115"/>
              </a:solidFill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5369718"/>
            <a:ext cx="7315200" cy="954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Coggins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SA, Glaser K. Updates in Late-Onset Sepsis: Risk Assessment, Therapy, and Outcomes.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Neoreviews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2022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Nov 1;23(11):738-755.</a:t>
            </a:r>
          </a:p>
        </p:txBody>
      </p:sp>
    </p:spTree>
    <p:extLst>
      <p:ext uri="{BB962C8B-B14F-4D97-AF65-F5344CB8AC3E}">
        <p14:creationId xmlns:p14="http://schemas.microsoft.com/office/powerpoint/2010/main" val="14451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 smtClean="0">
              <a:solidFill>
                <a:srgbClr val="000000"/>
              </a:solidFill>
              <a:latin typeface="Lora"/>
            </a:endParaRPr>
          </a:p>
          <a:p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Duration of therapy in Culture-positive Sepsis </a:t>
            </a:r>
            <a:endParaRPr lang="en-US" sz="3200" kern="12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67640"/>
            <a:ext cx="998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rtl="0">
              <a:buSzPts val="1000"/>
              <a:tabLst>
                <a:tab pos="457200" algn="l"/>
              </a:tabLst>
            </a:pPr>
            <a:endParaRPr lang="en-US" sz="2000" dirty="0">
              <a:solidFill>
                <a:srgbClr val="282828"/>
              </a:solidFill>
              <a:latin typeface="Inter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Inter"/>
              </a:rPr>
              <a:t>Uncomplicated bacteremia </a:t>
            </a:r>
            <a:r>
              <a:rPr lang="en-US" sz="2000" dirty="0">
                <a:solidFill>
                  <a:srgbClr val="282828"/>
                </a:solidFill>
                <a:latin typeface="Inter"/>
              </a:rPr>
              <a:t>(no meningitis): Treat for 7–10 days. Limited trials suggest that shorter courses (7–10 days) are safe</a:t>
            </a:r>
            <a:r>
              <a:rPr lang="en-US" sz="2000" dirty="0" smtClean="0">
                <a:solidFill>
                  <a:srgbClr val="282828"/>
                </a:solidFill>
                <a:latin typeface="Inter"/>
              </a:rPr>
              <a:t>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solidFill>
                <a:srgbClr val="282828"/>
              </a:solidFill>
              <a:latin typeface="Inter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FF0000"/>
                </a:solidFill>
                <a:latin typeface="Inter"/>
              </a:rPr>
              <a:t>Longer treatment</a:t>
            </a:r>
            <a:r>
              <a:rPr lang="en-US" sz="2000" dirty="0">
                <a:solidFill>
                  <a:srgbClr val="282828"/>
                </a:solidFill>
                <a:latin typeface="Inter"/>
              </a:rPr>
              <a:t> is needed for infections by </a:t>
            </a:r>
            <a:r>
              <a:rPr lang="en-US" sz="2000" dirty="0">
                <a:solidFill>
                  <a:srgbClr val="FF0000"/>
                </a:solidFill>
                <a:latin typeface="Inter"/>
              </a:rPr>
              <a:t>certain pathogens </a:t>
            </a:r>
            <a:r>
              <a:rPr lang="en-US" sz="2000" dirty="0">
                <a:solidFill>
                  <a:srgbClr val="282828"/>
                </a:solidFill>
                <a:latin typeface="Inter"/>
              </a:rPr>
              <a:t>(e.g., Pseudomonas, S. </a:t>
            </a:r>
            <a:r>
              <a:rPr lang="en-US" sz="2000" dirty="0" err="1">
                <a:solidFill>
                  <a:srgbClr val="282828"/>
                </a:solidFill>
                <a:latin typeface="Inter"/>
              </a:rPr>
              <a:t>aureus</a:t>
            </a:r>
            <a:r>
              <a:rPr lang="en-US" sz="2000" dirty="0">
                <a:solidFill>
                  <a:srgbClr val="282828"/>
                </a:solidFill>
                <a:latin typeface="Inter"/>
              </a:rPr>
              <a:t>) or when </a:t>
            </a:r>
            <a:r>
              <a:rPr lang="en-US" sz="2000" dirty="0">
                <a:solidFill>
                  <a:srgbClr val="FF0000"/>
                </a:solidFill>
                <a:latin typeface="Inter"/>
              </a:rPr>
              <a:t>focal infections </a:t>
            </a:r>
            <a:r>
              <a:rPr lang="en-US" sz="2000" dirty="0">
                <a:solidFill>
                  <a:srgbClr val="282828"/>
                </a:solidFill>
                <a:latin typeface="Inter"/>
              </a:rPr>
              <a:t>(e.g., meningitis, septic arthritis) are present.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843384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24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Assessing Response to Therapy: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repeat blood culture at 24–48 hours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recommended.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Persistent bacteremia suggests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resistant pathogens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unrecognized infection sites and requires further evaluation and infectious disease consultation.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92126" y="550346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Nizet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V, Klein JO. Bacterial sepsis and meningitis. In: Remington and Klein's Infectious Diseases of the Fetus and Newborn Infant, 8th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Wilson C,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Nizet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V, Maldonado Y, et al (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Eds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), Elsevier, 2014. p.217.</a:t>
            </a:r>
          </a:p>
        </p:txBody>
      </p:sp>
    </p:spTree>
    <p:extLst>
      <p:ext uri="{BB962C8B-B14F-4D97-AF65-F5344CB8AC3E}">
        <p14:creationId xmlns:p14="http://schemas.microsoft.com/office/powerpoint/2010/main" val="26609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161"/>
            <a:ext cx="11898716" cy="67004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22" y="2802232"/>
            <a:ext cx="5215509" cy="11144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825" y="3614738"/>
            <a:ext cx="4643438" cy="11144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3234118"/>
            <a:ext cx="423482" cy="423482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295400" y="3206804"/>
            <a:ext cx="8762480" cy="11079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R="1150" algn="just"/>
            <a:r>
              <a:rPr lang="en-US" sz="24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Neonatal sepsis refers to an infection involving the bloodstream in infants under 28 days old and </a:t>
            </a:r>
            <a:r>
              <a:rPr lang="en-US" sz="24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infection is proven by positive blood, urine or cerebrospinal fluid (CSF) </a:t>
            </a:r>
            <a:r>
              <a:rPr lang="en-US" sz="24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culture.</a:t>
            </a:r>
            <a:endParaRPr lang="en-US" sz="24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1218438" y="4045649"/>
            <a:ext cx="4643438" cy="56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373" dirty="0"/>
          </a:p>
        </p:txBody>
      </p:sp>
      <p:sp>
        <p:nvSpPr>
          <p:cNvPr id="23" name="Text 7"/>
          <p:cNvSpPr/>
          <p:nvPr/>
        </p:nvSpPr>
        <p:spPr>
          <a:xfrm>
            <a:off x="6151626" y="3562731"/>
            <a:ext cx="163449" cy="378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ts val="2478"/>
              </a:lnSpc>
            </a:pPr>
            <a:endParaRPr lang="en-US" sz="2064" dirty="0"/>
          </a:p>
        </p:txBody>
      </p:sp>
      <p:sp>
        <p:nvSpPr>
          <p:cNvPr id="26" name="Text 10"/>
          <p:cNvSpPr/>
          <p:nvPr/>
        </p:nvSpPr>
        <p:spPr>
          <a:xfrm>
            <a:off x="6151626" y="4848034"/>
            <a:ext cx="163449" cy="378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ts val="2478"/>
              </a:lnSpc>
            </a:pPr>
            <a:endParaRPr lang="en-US" sz="2064" dirty="0"/>
          </a:p>
        </p:txBody>
      </p:sp>
      <p:sp>
        <p:nvSpPr>
          <p:cNvPr id="28" name="Text 12"/>
          <p:cNvSpPr/>
          <p:nvPr/>
        </p:nvSpPr>
        <p:spPr>
          <a:xfrm>
            <a:off x="6604825" y="5330952"/>
            <a:ext cx="4643438" cy="56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202"/>
              </a:lnSpc>
            </a:pPr>
            <a:endParaRPr lang="en-US" sz="1373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5497681"/>
            <a:ext cx="423482" cy="423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001" y="-45022"/>
            <a:ext cx="11901201" cy="2137258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266960" y="1986420"/>
            <a:ext cx="5334000" cy="8329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rtl="0">
              <a:lnSpc>
                <a:spcPts val="5300"/>
              </a:lnSpc>
            </a:pPr>
            <a:r>
              <a:rPr lang="en-US" sz="424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424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  Definition </a:t>
            </a:r>
            <a:endParaRPr lang="en-US" sz="42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0"/>
          <p:cNvSpPr>
            <a:spLocks/>
          </p:cNvSpPr>
          <p:nvPr/>
        </p:nvSpPr>
        <p:spPr>
          <a:xfrm>
            <a:off x="1166432" y="5372021"/>
            <a:ext cx="8686799" cy="55143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4306"/>
              </a:lnSpc>
            </a:pPr>
            <a:r>
              <a:rPr lang="en-US" sz="24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24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Neonatal sepsis is a major cause of morbidity and mortality.</a:t>
            </a:r>
          </a:p>
        </p:txBody>
      </p:sp>
    </p:spTree>
    <p:extLst>
      <p:ext uri="{BB962C8B-B14F-4D97-AF65-F5344CB8AC3E}">
        <p14:creationId xmlns:p14="http://schemas.microsoft.com/office/powerpoint/2010/main" val="26567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76200"/>
            <a:ext cx="93726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7C"/>
                </a:solidFill>
                <a:effectLst/>
                <a:uLnTx/>
                <a:uFillTx/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Duration of therapy in Culture-negative Sepsis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87C"/>
              </a:solidFill>
              <a:effectLst/>
              <a:uLnTx/>
              <a:uFillTx/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1021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Management depends on clinical status:</a:t>
            </a:r>
          </a:p>
          <a:p>
            <a:pPr marL="0" marR="0"/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Clinically unwell neonates: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Evaluate for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 causes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(viral, fungal, noninfectious conditions).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Obtain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CSF studies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not already done and Some clinicians may continue antibiotics: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Meningitis excluded: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Reduce ampicillin dose;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stop antibiotics by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days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no alternative diagnosis.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Meningitis not excluded: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Continue higher-dose ampicillin and treat longer.</a:t>
            </a: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Clinically improved or well-appearing neonates: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cultures remain negative at 24–48 hours and there is no site-specific infection,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 empiric antibiotics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i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sterile culture at 36–48 hours makes sepsis unlikely; stopping antibiotics supports good stewardship.</a:t>
            </a:r>
            <a:endParaRPr lang="en-US" sz="2000" b="1" i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71600" y="5723477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Neonatal infection: antibiotics for prevention and treatment NICE guideline Reference number:NG195 Published:20 April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2021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Last updated: 19 March 2024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59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988" y="0"/>
            <a:ext cx="12248230" cy="6897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04800"/>
            <a:ext cx="99822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 smtClean="0">
              <a:solidFill>
                <a:srgbClr val="000000"/>
              </a:solidFill>
              <a:latin typeface="Lor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Duration of therapy in Culture-negative Sepsis </a:t>
            </a:r>
            <a:r>
              <a:rPr lang="en-US" sz="36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(</a:t>
            </a:r>
            <a:r>
              <a:rPr lang="en-US" sz="36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AAP)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1219200"/>
            <a:ext cx="100584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Abnormal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 tests alone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CBC, CRP)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sufficient justification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continue antibiotics if the infant appears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clinically well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 smtClean="0"/>
              <a:t>In </a:t>
            </a:r>
            <a:r>
              <a:rPr lang="en-US" sz="2000" b="1" dirty="0" smtClean="0"/>
              <a:t>very-low-birth-weight (VLBW) preterm infants</a:t>
            </a:r>
            <a:r>
              <a:rPr lang="en-US" sz="2000" dirty="0" smtClean="0"/>
              <a:t>, ongoing cardiorespiratory instability is common and </a:t>
            </a:r>
            <a:r>
              <a:rPr lang="en-US" sz="2000" b="1" dirty="0" smtClean="0"/>
              <a:t>should not be used alone</a:t>
            </a:r>
            <a:r>
              <a:rPr lang="en-US" sz="2000" dirty="0" smtClean="0"/>
              <a:t> as a reason to prolong empirical antibiotics. </a:t>
            </a:r>
            <a:endParaRPr lang="en-US" sz="20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sz="20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sz="2000" dirty="0" smtClean="0"/>
              <a:t>Prophylactic Antifungal Therapy: ELBW infants (&lt;1000 g) receiving antibiotics should also receive antifungal prophylaxis due to high risk of invasive Candida infection.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Overall,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prolonged antibiotic therapy is rarely appropriate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culture-negative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term infants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ongoing cases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unless a specific infection is identified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382161"/>
            <a:ext cx="1043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Puopolo KM,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Benitz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WE,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Zaoutis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TE, et al. Management of Neonates Born at ≥35 0/7 Weeks’ Gestation With Suspected or Proven Early-Onset Bacterial Sepsis. Pediatrics December </a:t>
            </a:r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142 (6)</a:t>
            </a:r>
            <a:endParaRPr lang="fa-IR" sz="16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a-IR" sz="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Puopolo KM, Benitz WE, Zaoutis TE, et al.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of Neonates Born at ≤34 6/7 Weeks’ Gestation With Suspected or Proven Early-Onset Bacterial Sepsis. Pediatrics December </a:t>
            </a:r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142 (6)</a:t>
            </a:r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0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5943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sz="1200" b="0" i="0" u="none" strike="noStrike" baseline="0" dirty="0" smtClean="0">
              <a:solidFill>
                <a:srgbClr val="000000"/>
              </a:solidFill>
              <a:latin typeface="Lora"/>
            </a:endParaRPr>
          </a:p>
          <a:p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Duration of therapy</a:t>
            </a:r>
            <a:endParaRPr lang="en-US" sz="3200" kern="12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9040"/>
            <a:ext cx="9677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With this in</a:t>
            </a:r>
            <a:r>
              <a:rPr lang="fa-IR" sz="2000" dirty="0" smtClean="0"/>
              <a:t> </a:t>
            </a:r>
            <a:r>
              <a:rPr lang="en-US" sz="2000" dirty="0" smtClean="0"/>
              <a:t>mind, the need for continued therapy should be based </a:t>
            </a:r>
            <a:r>
              <a:rPr lang="en-US" sz="2000" dirty="0" smtClean="0">
                <a:solidFill>
                  <a:srgbClr val="FF0000"/>
                </a:solidFill>
              </a:rPr>
              <a:t>not on a single test</a:t>
            </a:r>
            <a:r>
              <a:rPr lang="en-US" sz="2000" dirty="0" smtClean="0"/>
              <a:t>, but on a review of </a:t>
            </a:r>
            <a:r>
              <a:rPr lang="en-US" sz="2000" dirty="0" smtClean="0">
                <a:solidFill>
                  <a:srgbClr val="FF0000"/>
                </a:solidFill>
              </a:rPr>
              <a:t>all diagnostic data</a:t>
            </a:r>
            <a:r>
              <a:rPr lang="en-US" sz="2000" dirty="0" smtClean="0"/>
              <a:t>, including the</a:t>
            </a:r>
            <a:r>
              <a:rPr lang="fa-IR" sz="2000" dirty="0" smtClean="0"/>
              <a:t> </a:t>
            </a:r>
            <a:r>
              <a:rPr lang="en-US" sz="2000" dirty="0" smtClean="0"/>
              <a:t>following:</a:t>
            </a:r>
            <a:endParaRPr lang="fa-IR" sz="2000" dirty="0" smtClean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Culture results</a:t>
            </a:r>
            <a:r>
              <a:rPr lang="fa-IR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Maternal and </a:t>
            </a:r>
            <a:r>
              <a:rPr lang="en-US" sz="2000" dirty="0" err="1" smtClean="0"/>
              <a:t>intrapartum</a:t>
            </a:r>
            <a:r>
              <a:rPr lang="en-US" sz="2000" dirty="0" smtClean="0"/>
              <a:t> risk factors</a:t>
            </a:r>
            <a:endParaRPr lang="fa-I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CSF results</a:t>
            </a:r>
            <a:r>
              <a:rPr lang="fa-IR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Complete blood cell (CBC) count and differential</a:t>
            </a:r>
            <a:r>
              <a:rPr lang="fa-IR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C-reactive protein (CRP) trends</a:t>
            </a:r>
            <a:r>
              <a:rPr lang="fa-IR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Radiographs</a:t>
            </a:r>
            <a:r>
              <a:rPr lang="fa-IR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Clinical progress</a:t>
            </a:r>
            <a:endParaRPr lang="en-US" sz="2000" dirty="0"/>
          </a:p>
        </p:txBody>
      </p:sp>
      <p:sp>
        <p:nvSpPr>
          <p:cNvPr id="5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219200" y="5057239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Antibiotic stewardship teams play an essential role in preventing the unjustified prolonged use of antibiotics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2656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634" y="0"/>
            <a:ext cx="121784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584" y="2156252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sz="4800" b="0" i="0" u="none" strike="noStrike" kern="0" cap="none" spc="-17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</a:rPr>
              <a:t>Thank</a:t>
            </a:r>
            <a:r>
              <a:rPr kumimoji="0" lang="en-US" sz="4800" b="0" i="0" u="none" strike="noStrike" kern="0" cap="none" spc="-55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</a:rPr>
              <a:t> </a:t>
            </a:r>
            <a:r>
              <a:rPr kumimoji="0" lang="en-US" sz="4800" b="0" i="0" u="none" strike="noStrike" kern="0" cap="none" spc="-6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</a:rPr>
              <a:t>You!</a:t>
            </a:r>
            <a:endParaRPr lang="en-US" sz="3200" kern="12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002" y="0"/>
            <a:ext cx="4573674" cy="6866823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-152400" y="5143500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675" y="0"/>
            <a:ext cx="201795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396"/>
            <a:ext cx="11887200" cy="669398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87200" cy="213226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90" y="2724101"/>
            <a:ext cx="5215509" cy="11144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67" y="4840605"/>
            <a:ext cx="6745033" cy="144124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54" y="4513710"/>
            <a:ext cx="5215509" cy="11144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438" y="4900041"/>
            <a:ext cx="4643438" cy="11144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286000"/>
            <a:ext cx="423482" cy="423482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069849" y="2286000"/>
            <a:ext cx="9217151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fear of missing sepsis </a:t>
            </a:r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episodes in neonates frequently leads to 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indiscriminate use of antibiotics, and d</a:t>
            </a:r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etermining optimal duration of antibiotic use remains a major challenge.</a:t>
            </a:r>
          </a:p>
        </p:txBody>
      </p:sp>
      <p:sp>
        <p:nvSpPr>
          <p:cNvPr id="19" name="Text 3"/>
          <p:cNvSpPr/>
          <p:nvPr/>
        </p:nvSpPr>
        <p:spPr>
          <a:xfrm>
            <a:off x="1218438" y="4045649"/>
            <a:ext cx="4643438" cy="56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373" dirty="0"/>
          </a:p>
        </p:txBody>
      </p:sp>
      <p:sp>
        <p:nvSpPr>
          <p:cNvPr id="23" name="Text 7"/>
          <p:cNvSpPr/>
          <p:nvPr/>
        </p:nvSpPr>
        <p:spPr>
          <a:xfrm>
            <a:off x="6151626" y="3562731"/>
            <a:ext cx="163449" cy="378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ts val="2478"/>
              </a:lnSpc>
            </a:pPr>
            <a:endParaRPr lang="en-US" sz="2064" dirty="0"/>
          </a:p>
        </p:txBody>
      </p:sp>
      <p:sp>
        <p:nvSpPr>
          <p:cNvPr id="26" name="Text 10"/>
          <p:cNvSpPr/>
          <p:nvPr/>
        </p:nvSpPr>
        <p:spPr>
          <a:xfrm>
            <a:off x="6151626" y="4848034"/>
            <a:ext cx="163449" cy="378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ts val="2478"/>
              </a:lnSpc>
            </a:pPr>
            <a:endParaRPr lang="en-US" sz="2064" dirty="0"/>
          </a:p>
        </p:txBody>
      </p:sp>
      <p:sp>
        <p:nvSpPr>
          <p:cNvPr id="28" name="Text 12"/>
          <p:cNvSpPr/>
          <p:nvPr/>
        </p:nvSpPr>
        <p:spPr>
          <a:xfrm>
            <a:off x="6604825" y="5330952"/>
            <a:ext cx="4643438" cy="56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202"/>
              </a:lnSpc>
            </a:pPr>
            <a:endParaRPr lang="en-US" sz="1373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462718"/>
            <a:ext cx="423482" cy="423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0539" y="3999167"/>
            <a:ext cx="921715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000"/>
            </a:pPr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Early 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empiric antibiotics save lives but prolonged use risks</a:t>
            </a:r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: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dirty="0" smtClean="0">
              <a:solidFill>
                <a:srgbClr val="000000"/>
              </a:solidFill>
              <a:latin typeface="AdvPS94BA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 smtClean="0">
                <a:solidFill>
                  <a:srgbClr val="000000"/>
                </a:solidFill>
                <a:latin typeface="AdvPS94BA"/>
              </a:rPr>
              <a:t>I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94BA"/>
              </a:rPr>
              <a:t>ncreased</a:t>
            </a:r>
            <a:r>
              <a:rPr kumimoji="0" lang="en-US" sz="1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94BA"/>
              </a:rPr>
              <a:t>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94BA"/>
              </a:rPr>
              <a:t>risk </a:t>
            </a:r>
            <a:r>
              <a:rPr lang="en-US" sz="1900" dirty="0">
                <a:solidFill>
                  <a:srgbClr val="000000"/>
                </a:solidFill>
                <a:latin typeface="AdvPS94BA"/>
              </a:rPr>
              <a:t>for mortality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94BA"/>
              </a:rPr>
              <a:t>Necrotizing 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vPS94BA"/>
              </a:rPr>
              <a:t>enterocolitis</a:t>
            </a: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vPS94BA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AdvPS94BA"/>
              </a:rPr>
              <a:t>I</a:t>
            </a:r>
            <a:r>
              <a:rPr lang="en-US" sz="1900" dirty="0" err="1">
                <a:solidFill>
                  <a:srgbClr val="000000"/>
                </a:solidFill>
                <a:latin typeface="AdvPS94BA"/>
              </a:rPr>
              <a:t>ncreased</a:t>
            </a:r>
            <a:r>
              <a:rPr lang="en-US" sz="1900" dirty="0">
                <a:solidFill>
                  <a:srgbClr val="000000"/>
                </a:solidFill>
                <a:latin typeface="AdvPS94BA"/>
              </a:rPr>
              <a:t> risk for colonization with drug-resistant bacteria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AdvPS94BA"/>
              </a:rPr>
              <a:t>Atopic diseases and obesity, </a:t>
            </a:r>
            <a:r>
              <a:rPr lang="en-US" sz="1900" dirty="0">
                <a:solidFill>
                  <a:srgbClr val="000000"/>
                </a:solidFill>
                <a:latin typeface="AdvPS94BA"/>
              </a:rPr>
              <a:t>asthma, irritable bowel </a:t>
            </a:r>
            <a:r>
              <a:rPr lang="en-US" sz="1900" dirty="0">
                <a:solidFill>
                  <a:srgbClr val="000000"/>
                </a:solidFill>
                <a:latin typeface="AdvPS94BA"/>
              </a:rPr>
              <a:t>disease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AdvPS94BA"/>
              </a:rPr>
              <a:t>Significant </a:t>
            </a:r>
            <a:r>
              <a:rPr lang="en-US" sz="1900" dirty="0">
                <a:solidFill>
                  <a:srgbClr val="000000"/>
                </a:solidFill>
                <a:latin typeface="AdvPS94BA"/>
              </a:rPr>
              <a:t>healthcare costs. </a:t>
            </a:r>
          </a:p>
        </p:txBody>
      </p:sp>
      <p:pic>
        <p:nvPicPr>
          <p:cNvPr id="17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996118"/>
            <a:ext cx="423482" cy="423482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1069848" y="3505200"/>
            <a:ext cx="9217151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60–70% of NICU infants receive antibiotics; only 1–5% have proven infection.</a:t>
            </a:r>
            <a:endParaRPr lang="en-US" sz="20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052" y="6019800"/>
            <a:ext cx="8418124" cy="60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Rose, D.U., et al.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Stop in Time: How to Reduce Unnecessary Antibiotics in Newborns with Late-Onset Sepsis in Neonatal Intensive Care. Trop. Med. Infect. Dis. </a:t>
            </a:r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2024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9, 63.</a:t>
            </a:r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0"/>
            <a:ext cx="12178468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1266" y="533400"/>
            <a:ext cx="5334000" cy="8329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rtl="0">
              <a:lnSpc>
                <a:spcPts val="5300"/>
              </a:lnSpc>
            </a:pPr>
            <a:r>
              <a:rPr lang="en-US" sz="424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424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  </a:t>
            </a:r>
            <a:endParaRPr lang="en-US" sz="42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0"/>
          <p:cNvSpPr/>
          <p:nvPr/>
        </p:nvSpPr>
        <p:spPr>
          <a:xfrm>
            <a:off x="685800" y="1809937"/>
            <a:ext cx="9525000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Microbial culture is the </a:t>
            </a:r>
            <a:r>
              <a:rPr lang="en-US" sz="20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gold standard test </a:t>
            </a:r>
            <a:r>
              <a:rPr lang="en-US" sz="20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for Neonatal Sepsis and is highly sensitive when appropriately obtained.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85800" y="2743200"/>
            <a:ext cx="1021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Dimopoulou</a:t>
            </a:r>
            <a:r>
              <a:rPr lang="en-US" sz="20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et al</a:t>
            </a:r>
            <a:r>
              <a:rPr lang="en-US" sz="2000" dirty="0" smtClean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.(2025) </a:t>
            </a: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in a study of 757,979 </a:t>
            </a:r>
            <a:r>
              <a:rPr lang="en-US" sz="2000" dirty="0" smtClean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infants (</a:t>
            </a:r>
            <a:r>
              <a:rPr lang="en-US" sz="2000" dirty="0"/>
              <a:t> ≥34 </a:t>
            </a:r>
            <a:r>
              <a:rPr lang="en-US" sz="2000" dirty="0" smtClean="0"/>
              <a:t>weeks)</a:t>
            </a:r>
            <a:r>
              <a:rPr lang="en-US" sz="2000" dirty="0" smtClean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born </a:t>
            </a:r>
            <a:r>
              <a:rPr lang="en-US" sz="2000" dirty="0" smtClean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in </a:t>
            </a:r>
            <a:r>
              <a:rPr lang="en-US" sz="2000" dirty="0"/>
              <a:t>11 high-income countries in Europe, North America, and </a:t>
            </a:r>
            <a:r>
              <a:rPr lang="en-US" sz="2000" dirty="0" smtClean="0"/>
              <a:t>Australia</a:t>
            </a: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(2014-2018</a:t>
            </a: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)</a:t>
            </a:r>
          </a:p>
          <a:p>
            <a:pPr marL="342900" lvl="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21,703 </a:t>
            </a: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received intravenous antibiotics </a:t>
            </a:r>
          </a:p>
          <a:p>
            <a:pPr marL="342900" lvl="8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only 375</a:t>
            </a:r>
            <a:r>
              <a:rPr lang="fa-IR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(1.7%) neonates had positive </a:t>
            </a:r>
            <a:r>
              <a:rPr lang="en-US" sz="2000" dirty="0" smtClean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cultures</a:t>
            </a:r>
            <a:endParaRPr lang="en-US" sz="2000" dirty="0">
              <a:solidFill>
                <a:schemeClr val="tx1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  <a:p>
            <a:pPr marL="342900" lvl="8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13,330 (61%) neonates culture-negative cases treated for ≥5 	days (more than 20 times that of culture-positive sepsis).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638800"/>
            <a:ext cx="9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Dimopoulou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, V. et al. Antibiotic exposure for culture-negative early-onset sepsis in late-preterm and term newborns: an international study. </a:t>
            </a:r>
            <a:r>
              <a:rPr lang="en-US" sz="16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Pediatr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. Res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97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1629–1635 (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2025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.</a:t>
            </a:r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0"/>
          <p:cNvSpPr/>
          <p:nvPr/>
        </p:nvSpPr>
        <p:spPr>
          <a:xfrm>
            <a:off x="451266" y="513178"/>
            <a:ext cx="6711534" cy="85320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rtl="0">
              <a:lnSpc>
                <a:spcPts val="5300"/>
              </a:lnSpc>
            </a:pPr>
            <a:r>
              <a:rPr lang="en-US" sz="424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424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  Diagnostic challenges </a:t>
            </a:r>
            <a:endParaRPr lang="en-US" sz="42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9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68" y="0"/>
            <a:ext cx="12178468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1266" y="533400"/>
            <a:ext cx="6559134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rtl="0">
              <a:lnSpc>
                <a:spcPts val="5300"/>
              </a:lnSpc>
            </a:pPr>
            <a:r>
              <a:rPr lang="en-US" sz="424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424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  </a:t>
            </a:r>
            <a:r>
              <a:rPr lang="en-US" sz="424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C</a:t>
            </a:r>
            <a:r>
              <a:rPr lang="en-US" sz="424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ulture-negative Sepsis</a:t>
            </a:r>
            <a:endParaRPr lang="en-US" sz="424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0"/>
          <p:cNvSpPr/>
          <p:nvPr/>
        </p:nvSpPr>
        <p:spPr>
          <a:xfrm>
            <a:off x="685800" y="1676400"/>
            <a:ext cx="9525000" cy="22108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4306"/>
              </a:lnSpc>
            </a:pPr>
            <a:r>
              <a:rPr lang="en-US" sz="2400" b="1" i="1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An infant with clinical signs of sepsis whose cultures are sterile</a:t>
            </a:r>
            <a:r>
              <a:rPr lang="en-US" sz="2400" b="1" i="1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.</a:t>
            </a:r>
          </a:p>
          <a:p>
            <a:pPr algn="l">
              <a:lnSpc>
                <a:spcPts val="4306"/>
              </a:lnSpc>
            </a:pPr>
            <a:endParaRPr lang="en-US" sz="2000" b="1" i="1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 common clinical scenario is an infant evaluated for sepsis whose bacterial cultures are </a:t>
            </a:r>
            <a:r>
              <a:rPr lang="en-US" sz="24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sterile</a:t>
            </a:r>
            <a:r>
              <a:rPr lang="en-US" sz="24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—but who has/has had symptoms or ancillary laboratory values that </a:t>
            </a:r>
            <a:r>
              <a:rPr lang="en-US" sz="2400" dirty="0">
                <a:solidFill>
                  <a:srgbClr val="FF0000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are concerning for infection</a:t>
            </a:r>
            <a:r>
              <a:rPr lang="en-US" sz="24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.</a:t>
            </a:r>
          </a:p>
        </p:txBody>
      </p:sp>
      <p:sp>
        <p:nvSpPr>
          <p:cNvPr id="5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2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268" y="5615"/>
            <a:ext cx="12178468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1266" y="228600"/>
            <a:ext cx="930233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rtl="0">
              <a:lnSpc>
                <a:spcPts val="5300"/>
              </a:lnSpc>
            </a:pPr>
            <a:r>
              <a:rPr lang="en-US" sz="32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  </a:t>
            </a:r>
            <a:r>
              <a:rPr lang="en-US" sz="36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Differential Diagnosis of CN-S</a:t>
            </a:r>
            <a:endParaRPr lang="en-US" sz="32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0"/>
          <p:cNvSpPr/>
          <p:nvPr/>
        </p:nvSpPr>
        <p:spPr>
          <a:xfrm>
            <a:off x="605552" y="919401"/>
            <a:ext cx="10976848" cy="57861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400" b="1" i="1" u="none" strike="noStrike" baseline="0" dirty="0" smtClean="0">
                <a:latin typeface="AdvPS94BA"/>
              </a:rPr>
              <a:t>Infectious considerations</a:t>
            </a:r>
            <a:r>
              <a:rPr lang="en-US" sz="2400" b="1" i="1" u="none" strike="noStrike" baseline="0" dirty="0" smtClean="0">
                <a:latin typeface="AdvPS94BA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vPS94BA"/>
              </a:rPr>
              <a:t> 	The blood cultures are falsely negative due to poor blood culture technique</a:t>
            </a:r>
            <a:endParaRPr lang="en-US" sz="2400" b="1" i="1" u="none" strike="noStrike" baseline="0" dirty="0" smtClean="0">
              <a:latin typeface="AdvPS94BA"/>
            </a:endParaRPr>
          </a:p>
          <a:p>
            <a:pPr marL="342900" lvl="4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vPS94BA"/>
              </a:rPr>
              <a:t>        </a:t>
            </a:r>
            <a:r>
              <a:rPr lang="en-US" sz="2000" b="0" i="0" u="none" strike="noStrike" baseline="0" dirty="0" smtClean="0">
                <a:latin typeface="AdvPS94BA"/>
              </a:rPr>
              <a:t>localized </a:t>
            </a:r>
            <a:r>
              <a:rPr lang="en-US" sz="2000" b="0" i="0" u="none" strike="noStrike" baseline="0" dirty="0" smtClean="0">
                <a:latin typeface="AdvPS94BA"/>
              </a:rPr>
              <a:t>bacterial</a:t>
            </a:r>
            <a:r>
              <a:rPr lang="en-US" sz="2000" b="0" i="0" u="none" strike="noStrike" dirty="0" smtClean="0">
                <a:latin typeface="AdvPS94BA"/>
              </a:rPr>
              <a:t> i</a:t>
            </a:r>
            <a:r>
              <a:rPr lang="en-US" sz="2000" b="0" i="0" u="none" strike="noStrike" baseline="0" dirty="0" smtClean="0">
                <a:latin typeface="AdvPS94BA"/>
              </a:rPr>
              <a:t>nfection without bacteremia (pneumonia, </a:t>
            </a:r>
            <a:r>
              <a:rPr lang="en-US" sz="2000" b="0" i="0" u="none" strike="noStrike" baseline="0" dirty="0" smtClean="0">
                <a:latin typeface="AdvPS94BA"/>
              </a:rPr>
              <a:t>…)</a:t>
            </a:r>
            <a:endParaRPr lang="en-US" sz="2000" b="0" i="0" u="none" strike="noStrike" baseline="0" dirty="0" smtClean="0">
              <a:latin typeface="AdvPS94BA"/>
            </a:endParaRPr>
          </a:p>
          <a:p>
            <a:pPr marL="3429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dvPS94BA"/>
              </a:rPr>
              <a:t>	</a:t>
            </a:r>
            <a:r>
              <a:rPr lang="en-US" sz="2000" b="0" i="0" u="none" strike="noStrike" baseline="0" dirty="0" smtClean="0">
                <a:latin typeface="AdvPS94BA"/>
              </a:rPr>
              <a:t>pre-event blood collection</a:t>
            </a:r>
          </a:p>
          <a:p>
            <a:pPr marL="3429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dvPS94BA"/>
              </a:rPr>
              <a:t>	</a:t>
            </a:r>
            <a:r>
              <a:rPr lang="en-US" sz="2000" b="0" i="0" u="none" strike="noStrike" baseline="0" dirty="0" smtClean="0">
                <a:latin typeface="AdvPS94BA"/>
              </a:rPr>
              <a:t>pretreatment</a:t>
            </a:r>
            <a:r>
              <a:rPr lang="en-US" sz="2000" b="0" i="0" u="none" strike="noStrike" dirty="0" smtClean="0">
                <a:latin typeface="AdvPS94BA"/>
              </a:rPr>
              <a:t> </a:t>
            </a:r>
            <a:r>
              <a:rPr lang="en-US" sz="2000" b="0" i="0" u="none" strike="noStrike" baseline="0" dirty="0" smtClean="0">
                <a:latin typeface="AdvPS94BA"/>
              </a:rPr>
              <a:t>with antimicrobial therapy</a:t>
            </a:r>
          </a:p>
          <a:p>
            <a:pPr marL="3429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dvPS94BA"/>
              </a:rPr>
              <a:t>	</a:t>
            </a:r>
            <a:r>
              <a:rPr lang="en-US" sz="2000" b="0" i="0" u="none" strike="noStrike" baseline="0" dirty="0" smtClean="0">
                <a:latin typeface="AdvPS94BA"/>
              </a:rPr>
              <a:t>sepsis caused by bacteria that</a:t>
            </a:r>
            <a:r>
              <a:rPr lang="en-US" sz="2000" b="0" i="0" u="none" strike="noStrike" dirty="0" smtClean="0">
                <a:latin typeface="AdvPS94BA"/>
              </a:rPr>
              <a:t> </a:t>
            </a:r>
            <a:r>
              <a:rPr lang="en-US" sz="2000" b="0" i="0" u="none" strike="noStrike" baseline="0" dirty="0" smtClean="0">
                <a:latin typeface="AdvPS94BA"/>
              </a:rPr>
              <a:t>do not readily grow in standard media</a:t>
            </a:r>
          </a:p>
          <a:p>
            <a:pPr marL="3429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dvPS94BA"/>
              </a:rPr>
              <a:t>	</a:t>
            </a:r>
            <a:r>
              <a:rPr lang="en-US" sz="2000" b="0" i="0" u="none" strike="noStrike" baseline="0" dirty="0" smtClean="0">
                <a:latin typeface="AdvPS94BA"/>
              </a:rPr>
              <a:t>sepsis </a:t>
            </a:r>
            <a:r>
              <a:rPr lang="en-US" sz="2000" b="0" i="0" u="none" strike="noStrike" baseline="0" dirty="0" smtClean="0">
                <a:latin typeface="AdvPS94BA"/>
              </a:rPr>
              <a:t>caused</a:t>
            </a:r>
            <a:r>
              <a:rPr lang="en-US" sz="2000" b="0" i="0" u="none" strike="noStrike" dirty="0" smtClean="0">
                <a:latin typeface="AdvPS94BA"/>
              </a:rPr>
              <a:t> </a:t>
            </a:r>
            <a:r>
              <a:rPr lang="en-US" sz="2000" b="0" i="0" u="none" strike="noStrike" baseline="0" dirty="0" smtClean="0">
                <a:latin typeface="AdvPS94BA"/>
              </a:rPr>
              <a:t>by a pathogen other than bacteria or yeast</a:t>
            </a:r>
            <a:r>
              <a:rPr lang="en-US" sz="2000" b="0" i="0" u="none" strike="noStrike" dirty="0" smtClean="0">
                <a:latin typeface="AdvPS94BA"/>
              </a:rPr>
              <a:t> (Viruses?)</a:t>
            </a:r>
            <a:endParaRPr lang="en-US" sz="2000" b="0" i="0" u="none" strike="noStrike" baseline="0" dirty="0" smtClean="0">
              <a:latin typeface="AdvPS94BA"/>
            </a:endParaRPr>
          </a:p>
          <a:p>
            <a:pPr marL="342900" lvl="2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87C"/>
              </a:solidFill>
              <a:latin typeface="AdvPS94BA"/>
              <a:ea typeface="思源黑体-思源黑体-Bold" pitchFamily="34" charset="-122"/>
              <a:cs typeface="思源黑体-思源黑体-Bold" pitchFamily="34" charset="-120"/>
            </a:endParaRPr>
          </a:p>
          <a:p>
            <a:r>
              <a:rPr lang="en-US" sz="2400" b="1" i="1" dirty="0" smtClean="0">
                <a:latin typeface="AdvPS94BA"/>
              </a:rPr>
              <a:t>Physiologic instability due to prematurity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Temp. instability, RDS, TTN, PDA, Apnea of prematurity, Adrenal insufficiency occurs</a:t>
            </a:r>
          </a:p>
          <a:p>
            <a:endParaRPr lang="en-US" sz="2400" b="1" i="1" dirty="0">
              <a:latin typeface="AdvPS94BA"/>
            </a:endParaRPr>
          </a:p>
          <a:p>
            <a:r>
              <a:rPr lang="en-US" sz="2400" b="1" i="1" dirty="0" smtClean="0">
                <a:latin typeface="AdvPS94BA"/>
              </a:rPr>
              <a:t>Noninfectious </a:t>
            </a:r>
            <a:r>
              <a:rPr lang="en-US" sz="2400" b="1" i="1" dirty="0">
                <a:latin typeface="AdvPS94BA"/>
              </a:rPr>
              <a:t>sepsis-like </a:t>
            </a:r>
            <a:r>
              <a:rPr lang="en-US" sz="2400" b="1" i="1" dirty="0" smtClean="0">
                <a:latin typeface="AdvPS94BA"/>
              </a:rPr>
              <a:t>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AdvPS94BA"/>
              </a:rPr>
              <a:t>	</a:t>
            </a:r>
            <a:r>
              <a:rPr lang="en-US" sz="2000" dirty="0"/>
              <a:t>HIE, Metabolic disorders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Certain medications (administration </a:t>
            </a:r>
            <a:r>
              <a:rPr lang="en-US" sz="2000" dirty="0"/>
              <a:t>of </a:t>
            </a:r>
            <a:r>
              <a:rPr lang="en-US" sz="2000" dirty="0" smtClean="0"/>
              <a:t>prostaglandins, </a:t>
            </a:r>
            <a:r>
              <a:rPr lang="en-US" sz="2000" dirty="0" smtClean="0">
                <a:latin typeface="AdvPS94BA"/>
              </a:rPr>
              <a:t>o</a:t>
            </a:r>
            <a:r>
              <a:rPr lang="en-US" sz="2000" dirty="0" smtClean="0"/>
              <a:t>piates)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 smtClean="0">
                <a:latin typeface="AdvPS94BA"/>
              </a:rPr>
              <a:t>        Immunization of preterm infants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vPS94BA"/>
              </a:rPr>
              <a:t>        Feeding </a:t>
            </a:r>
            <a:r>
              <a:rPr lang="en-US" sz="2000" dirty="0">
                <a:latin typeface="AdvPS94BA"/>
              </a:rPr>
              <a:t>intolerance, environmental hypo- or hyperthermia, milk protein </a:t>
            </a:r>
            <a:r>
              <a:rPr lang="en-US" sz="2000" dirty="0" smtClean="0">
                <a:latin typeface="AdvPS94BA"/>
              </a:rPr>
              <a:t>allergy, anemia</a:t>
            </a:r>
            <a:endParaRPr lang="en-US" sz="2000" dirty="0">
              <a:latin typeface="AdvPS94BA"/>
            </a:endParaRPr>
          </a:p>
          <a:p>
            <a:r>
              <a:rPr lang="en-US" sz="2000" b="1" i="1" dirty="0">
                <a:latin typeface="AdvPS94BA"/>
              </a:rPr>
              <a:t>	</a:t>
            </a:r>
          </a:p>
          <a:p>
            <a:endParaRPr lang="en-US" sz="2000" dirty="0"/>
          </a:p>
        </p:txBody>
      </p:sp>
      <p:sp>
        <p:nvSpPr>
          <p:cNvPr id="5" name="object 3"/>
          <p:cNvSpPr/>
          <p:nvPr/>
        </p:nvSpPr>
        <p:spPr>
          <a:xfrm>
            <a:off x="-291268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235125"/>
            <a:ext cx="9302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Cantey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JB,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Prusakov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P. A Proposed Framework for the Clinical Management of Neonatal "Culture-Negative" Sepsis. J 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Pediatr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May;244:203-211.</a:t>
            </a:r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0"/>
            <a:ext cx="12178468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1266" y="533400"/>
            <a:ext cx="892133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r>
              <a:rPr lang="en-US" sz="4000" b="1" dirty="0"/>
              <a:t>Best practices for blood cultures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29497"/>
              </p:ext>
            </p:extLst>
          </p:nvPr>
        </p:nvGraphicFramePr>
        <p:xfrm>
          <a:off x="533400" y="1371600"/>
          <a:ext cx="10515600" cy="5181599"/>
        </p:xfrm>
        <a:graphic>
          <a:graphicData uri="http://schemas.openxmlformats.org/drawingml/2006/table">
            <a:tbl>
              <a:tblPr/>
              <a:tblGrid>
                <a:gridCol w="1788368"/>
                <a:gridCol w="8727232"/>
              </a:tblGrid>
              <a:tr h="318156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b="1" dirty="0">
                          <a:effectLst/>
                        </a:rPr>
                        <a:t>Practice</a:t>
                      </a:r>
                    </a:p>
                  </a:txBody>
                  <a:tcPr marL="21718" marR="21718" marT="21718" marB="21718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b="1">
                          <a:effectLst/>
                        </a:rPr>
                        <a:t>Recommendation</a:t>
                      </a:r>
                    </a:p>
                  </a:txBody>
                  <a:tcPr marL="21718" marR="21718" marT="21718" marB="21718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Timing of cultures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Blood cultures should be drawn prior to initiation of antibiotics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7765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Site of blood draw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Peripheral venipuncture is the preferred method over catheter-based methods to prevent cross-contamination.</a:t>
                      </a:r>
                    </a:p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Umbilical artery catheter is an acceptable alternative.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0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Volume of blood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A minimum of 1 mL per culture bottle is recommended to reduce false negatives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191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 dirty="0">
                          <a:effectLst/>
                        </a:rPr>
                        <a:t>Number of cultures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Using two separate cultures can help distinguish between contamination versus true infection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7765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 dirty="0">
                          <a:effectLst/>
                        </a:rPr>
                        <a:t>Aerobic/anaerobic cultures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 dirty="0">
                          <a:effectLst/>
                        </a:rPr>
                        <a:t>Using one aerobic and one anaerobic culture bottle can optimize the detection of facultative anaerobes, and also increases the sensitivity of detection of organisms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0914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>
                          <a:effectLst/>
                        </a:rPr>
                        <a:t>Culture technique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600" b="1" dirty="0" smtClean="0">
                          <a:effectLst/>
                        </a:rPr>
                        <a:t>Automated blood culture detection systems, Aseptic </a:t>
                      </a:r>
                      <a:r>
                        <a:rPr lang="en-US" sz="1600" b="1" dirty="0">
                          <a:effectLst/>
                        </a:rPr>
                        <a:t>techniques including hand hygiene, use of sterile gloves and drape, and proper disinfection techniques (e.g., waiting 30 s after applying disinfectant to draw blood) reduce the risk of contamination.</a:t>
                      </a:r>
                    </a:p>
                    <a:p>
                      <a:pPr algn="l" fontAlgn="ctr" latinLnBrk="0"/>
                      <a:r>
                        <a:rPr lang="en-US" sz="1600" b="1" dirty="0">
                          <a:effectLst/>
                        </a:rPr>
                        <a:t>Blood draw should be performed by more experienced personnel or phlebotomy team</a:t>
                      </a:r>
                    </a:p>
                  </a:txBody>
                  <a:tcPr marL="21718" marR="21718" marT="21718" marB="21718" anchor="ctr">
                    <a:lnL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68" y="5476"/>
            <a:ext cx="12178468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1266" y="533400"/>
            <a:ext cx="10826334" cy="990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rtl="0">
              <a:lnSpc>
                <a:spcPts val="5300"/>
              </a:lnSpc>
            </a:pPr>
            <a:r>
              <a:rPr lang="en-US" sz="32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Adjunct laboratory tests for diagnosing neonatal sepsis</a:t>
            </a:r>
            <a:endParaRPr lang="en-US" sz="6000" kern="12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4" name="Text 0"/>
          <p:cNvSpPr/>
          <p:nvPr/>
        </p:nvSpPr>
        <p:spPr>
          <a:xfrm>
            <a:off x="1181100" y="2191123"/>
            <a:ext cx="9525000" cy="4835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4306"/>
              </a:lnSpc>
            </a:pPr>
            <a:endParaRPr lang="en-US" sz="24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547388"/>
            <a:ext cx="1001749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828"/>
                </a:solidFill>
                <a:latin typeface="Inter"/>
              </a:rPr>
              <a:t>Complete blood </a:t>
            </a:r>
            <a:r>
              <a:rPr lang="en-US" sz="2000" dirty="0">
                <a:solidFill>
                  <a:srgbClr val="282828"/>
                </a:solidFill>
                <a:latin typeface="Inter"/>
              </a:rPr>
              <a:t>cell</a:t>
            </a:r>
            <a:r>
              <a:rPr lang="en-US" sz="2000" b="0" i="0" u="none" strike="noStrike" baseline="0" dirty="0" smtClean="0">
                <a:solidFill>
                  <a:srgbClr val="FF0000"/>
                </a:solidFill>
                <a:latin typeface="Inter"/>
              </a:rPr>
              <a:t> (CBC) </a:t>
            </a:r>
            <a:r>
              <a:rPr lang="en-US" sz="2000" dirty="0"/>
              <a:t>indices</a:t>
            </a:r>
            <a:r>
              <a:rPr lang="en-US" sz="2000" b="0" i="0" u="none" strike="noStrike" baseline="0" dirty="0" smtClean="0">
                <a:solidFill>
                  <a:srgbClr val="FF0000"/>
                </a:solidFill>
                <a:latin typeface="Inter"/>
              </a:rPr>
              <a:t> </a:t>
            </a:r>
            <a:r>
              <a:rPr lang="en-US" sz="2000" dirty="0"/>
              <a:t>including white blood count, absolute neutrophil</a:t>
            </a:r>
          </a:p>
          <a:p>
            <a:r>
              <a:rPr lang="en-US" sz="2000" dirty="0" smtClean="0"/>
              <a:t>count</a:t>
            </a:r>
            <a:r>
              <a:rPr lang="en-US" sz="2000" dirty="0"/>
              <a:t>, immature-to-total (I:T) neutrophil ratio, and platelet count do not have sufficient</a:t>
            </a:r>
          </a:p>
          <a:p>
            <a:r>
              <a:rPr lang="en-US" sz="2000" dirty="0"/>
              <a:t>sensitivity or specificity alone for reliable </a:t>
            </a:r>
            <a:r>
              <a:rPr lang="en-US" sz="2000" dirty="0" smtClean="0"/>
              <a:t>sepsis diagnosis</a:t>
            </a:r>
            <a:r>
              <a:rPr lang="en-US" sz="2000" dirty="0"/>
              <a:t>.</a:t>
            </a:r>
            <a:endParaRPr lang="en-US" sz="2000" b="0" i="0" u="none" strike="noStrike" baseline="0" dirty="0" smtClean="0">
              <a:solidFill>
                <a:srgbClr val="FF0000"/>
              </a:solidFill>
              <a:latin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 smtClean="0">
              <a:solidFill>
                <a:srgbClr val="282828"/>
              </a:solidFill>
              <a:latin typeface="Inte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828"/>
                </a:solidFill>
                <a:latin typeface="Inter"/>
              </a:rPr>
              <a:t>M</a:t>
            </a:r>
            <a:r>
              <a:rPr lang="en-US" sz="2000" b="0" i="0" u="none" strike="noStrike" baseline="0" dirty="0" smtClean="0">
                <a:solidFill>
                  <a:srgbClr val="282828"/>
                </a:solidFill>
                <a:latin typeface="Inter"/>
              </a:rPr>
              <a:t>easurement of levels of </a:t>
            </a:r>
            <a:r>
              <a:rPr lang="en-US" sz="2000" b="0" i="0" u="none" strike="noStrike" baseline="0" dirty="0" smtClean="0">
                <a:solidFill>
                  <a:srgbClr val="FF0000"/>
                </a:solidFill>
                <a:latin typeface="Inter"/>
              </a:rPr>
              <a:t>infection markers </a:t>
            </a:r>
            <a:r>
              <a:rPr lang="en-US" sz="2000" b="0" i="0" u="none" strike="noStrike" baseline="0" dirty="0" smtClean="0">
                <a:solidFill>
                  <a:srgbClr val="282828"/>
                </a:solidFill>
                <a:latin typeface="Inter"/>
              </a:rPr>
              <a:t>(CRP, PCT, P-SEP,</a:t>
            </a:r>
            <a:r>
              <a:rPr lang="en-US" sz="2000" b="0" i="0" u="none" strike="noStrike" dirty="0" smtClean="0">
                <a:solidFill>
                  <a:srgbClr val="282828"/>
                </a:solidFill>
                <a:latin typeface="Inter"/>
              </a:rPr>
              <a:t> IL6, IL8,…</a:t>
            </a:r>
            <a:r>
              <a:rPr lang="en-US" sz="2000" b="0" i="0" u="none" strike="noStrike" baseline="0" dirty="0" smtClean="0">
                <a:solidFill>
                  <a:srgbClr val="282828"/>
                </a:solidFill>
                <a:latin typeface="Inter"/>
              </a:rPr>
              <a:t>) : </a:t>
            </a:r>
            <a:r>
              <a:rPr lang="en-US" sz="2000" dirty="0"/>
              <a:t>Single </a:t>
            </a:r>
            <a:r>
              <a:rPr lang="en-US" sz="2000" dirty="0" smtClean="0"/>
              <a:t>biomarker measurements </a:t>
            </a:r>
            <a:r>
              <a:rPr lang="en-US" sz="2000" dirty="0"/>
              <a:t>have limited diagnostic efficiency and cannot reliably identify nor exclude infection in a symptomatic infant at the time of sepsis evaluation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 smtClean="0">
              <a:solidFill>
                <a:srgbClr val="282828"/>
              </a:solidFill>
              <a:latin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Inter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Inter"/>
              </a:rPr>
              <a:t>umbar </a:t>
            </a:r>
            <a:r>
              <a:rPr lang="en-US" sz="2000" dirty="0" smtClean="0">
                <a:solidFill>
                  <a:srgbClr val="FF0000"/>
                </a:solidFill>
                <a:latin typeface="Inter"/>
              </a:rPr>
              <a:t>puncture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Inter"/>
              </a:rPr>
              <a:t>PCR: </a:t>
            </a:r>
            <a:r>
              <a:rPr lang="en-US" sz="2000" dirty="0" smtClean="0">
                <a:solidFill>
                  <a:srgbClr val="282828"/>
                </a:solidFill>
                <a:latin typeface="Inter"/>
              </a:rPr>
              <a:t>Rapid pathogen detection </a:t>
            </a:r>
            <a:r>
              <a:rPr lang="en-US" sz="2000" dirty="0">
                <a:solidFill>
                  <a:srgbClr val="282828"/>
                </a:solidFill>
                <a:latin typeface="Inter"/>
              </a:rPr>
              <a:t>with multiplex polymerase chain reaction </a:t>
            </a:r>
            <a:endParaRPr lang="en-US" sz="2000" dirty="0" smtClean="0">
              <a:solidFill>
                <a:srgbClr val="282828"/>
              </a:solidFill>
              <a:latin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282828"/>
              </a:solidFill>
              <a:latin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Inter"/>
              </a:rPr>
              <a:t>Imaging studies </a:t>
            </a:r>
            <a:r>
              <a:rPr lang="en-US" sz="2000" dirty="0" smtClean="0">
                <a:solidFill>
                  <a:srgbClr val="282828"/>
                </a:solidFill>
                <a:latin typeface="Inter"/>
              </a:rPr>
              <a:t>(CXR, Brain CT, MRI or </a:t>
            </a:r>
            <a:r>
              <a:rPr lang="en-US" sz="2000" dirty="0" err="1" smtClean="0">
                <a:solidFill>
                  <a:srgbClr val="282828"/>
                </a:solidFill>
                <a:latin typeface="Inter"/>
              </a:rPr>
              <a:t>Sonography</a:t>
            </a:r>
            <a:r>
              <a:rPr lang="en-US" sz="2000" dirty="0" smtClean="0">
                <a:solidFill>
                  <a:srgbClr val="282828"/>
                </a:solidFill>
                <a:latin typeface="Inter"/>
              </a:rPr>
              <a:t>)</a:t>
            </a:r>
          </a:p>
          <a:p>
            <a:endParaRPr lang="en-US" dirty="0">
              <a:solidFill>
                <a:srgbClr val="282828"/>
              </a:solidFill>
              <a:latin typeface="Inter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-259080" y="5149115"/>
            <a:ext cx="1783080" cy="1714500"/>
          </a:xfrm>
          <a:custGeom>
            <a:avLst/>
            <a:gdLst/>
            <a:ahLst/>
            <a:cxnLst/>
            <a:rect l="l" t="t" r="r" b="b"/>
            <a:pathLst>
              <a:path w="1783080" h="1714500">
                <a:moveTo>
                  <a:pt x="1783080" y="1714500"/>
                </a:moveTo>
                <a:lnTo>
                  <a:pt x="0" y="1714500"/>
                </a:lnTo>
                <a:lnTo>
                  <a:pt x="0" y="0"/>
                </a:lnTo>
                <a:lnTo>
                  <a:pt x="48883" y="640"/>
                </a:lnTo>
                <a:lnTo>
                  <a:pt x="97451" y="2549"/>
                </a:lnTo>
                <a:lnTo>
                  <a:pt x="145688" y="5711"/>
                </a:lnTo>
                <a:lnTo>
                  <a:pt x="193576" y="10109"/>
                </a:lnTo>
                <a:lnTo>
                  <a:pt x="241097" y="15726"/>
                </a:lnTo>
                <a:lnTo>
                  <a:pt x="288234" y="22545"/>
                </a:lnTo>
                <a:lnTo>
                  <a:pt x="334970" y="30551"/>
                </a:lnTo>
                <a:lnTo>
                  <a:pt x="381288" y="39725"/>
                </a:lnTo>
                <a:lnTo>
                  <a:pt x="427170" y="50052"/>
                </a:lnTo>
                <a:lnTo>
                  <a:pt x="472598" y="61515"/>
                </a:lnTo>
                <a:lnTo>
                  <a:pt x="517556" y="74097"/>
                </a:lnTo>
                <a:lnTo>
                  <a:pt x="562026" y="87782"/>
                </a:lnTo>
                <a:lnTo>
                  <a:pt x="605991" y="102552"/>
                </a:lnTo>
                <a:lnTo>
                  <a:pt x="649434" y="118392"/>
                </a:lnTo>
                <a:lnTo>
                  <a:pt x="692336" y="135284"/>
                </a:lnTo>
                <a:lnTo>
                  <a:pt x="734681" y="153212"/>
                </a:lnTo>
                <a:lnTo>
                  <a:pt x="776452" y="172160"/>
                </a:lnTo>
                <a:lnTo>
                  <a:pt x="817631" y="192109"/>
                </a:lnTo>
                <a:lnTo>
                  <a:pt x="858200" y="213045"/>
                </a:lnTo>
                <a:lnTo>
                  <a:pt x="898144" y="234950"/>
                </a:lnTo>
                <a:lnTo>
                  <a:pt x="937443" y="257807"/>
                </a:lnTo>
                <a:lnTo>
                  <a:pt x="976081" y="281600"/>
                </a:lnTo>
                <a:lnTo>
                  <a:pt x="1014040" y="306312"/>
                </a:lnTo>
                <a:lnTo>
                  <a:pt x="1051303" y="331927"/>
                </a:lnTo>
                <a:lnTo>
                  <a:pt x="1087854" y="358427"/>
                </a:lnTo>
                <a:lnTo>
                  <a:pt x="1123673" y="385797"/>
                </a:lnTo>
                <a:lnTo>
                  <a:pt x="1158745" y="414019"/>
                </a:lnTo>
                <a:lnTo>
                  <a:pt x="1193052" y="443077"/>
                </a:lnTo>
                <a:lnTo>
                  <a:pt x="1226576" y="472954"/>
                </a:lnTo>
                <a:lnTo>
                  <a:pt x="1259300" y="503634"/>
                </a:lnTo>
                <a:lnTo>
                  <a:pt x="1291207" y="535099"/>
                </a:lnTo>
                <a:lnTo>
                  <a:pt x="1322279" y="567334"/>
                </a:lnTo>
                <a:lnTo>
                  <a:pt x="1352499" y="600321"/>
                </a:lnTo>
                <a:lnTo>
                  <a:pt x="1381850" y="634044"/>
                </a:lnTo>
                <a:lnTo>
                  <a:pt x="1410315" y="668486"/>
                </a:lnTo>
                <a:lnTo>
                  <a:pt x="1437875" y="703630"/>
                </a:lnTo>
                <a:lnTo>
                  <a:pt x="1464515" y="739461"/>
                </a:lnTo>
                <a:lnTo>
                  <a:pt x="1490215" y="775960"/>
                </a:lnTo>
                <a:lnTo>
                  <a:pt x="1514960" y="813112"/>
                </a:lnTo>
                <a:lnTo>
                  <a:pt x="1538732" y="850900"/>
                </a:lnTo>
                <a:lnTo>
                  <a:pt x="1561512" y="889306"/>
                </a:lnTo>
                <a:lnTo>
                  <a:pt x="1583285" y="928316"/>
                </a:lnTo>
                <a:lnTo>
                  <a:pt x="1604033" y="967911"/>
                </a:lnTo>
                <a:lnTo>
                  <a:pt x="1623738" y="1008075"/>
                </a:lnTo>
                <a:lnTo>
                  <a:pt x="1642383" y="1048791"/>
                </a:lnTo>
                <a:lnTo>
                  <a:pt x="1659951" y="1090044"/>
                </a:lnTo>
                <a:lnTo>
                  <a:pt x="1676425" y="1131815"/>
                </a:lnTo>
                <a:lnTo>
                  <a:pt x="1691786" y="1174089"/>
                </a:lnTo>
                <a:lnTo>
                  <a:pt x="1706018" y="1216849"/>
                </a:lnTo>
                <a:lnTo>
                  <a:pt x="1719103" y="1260078"/>
                </a:lnTo>
                <a:lnTo>
                  <a:pt x="1731025" y="1303759"/>
                </a:lnTo>
                <a:lnTo>
                  <a:pt x="1741765" y="1347876"/>
                </a:lnTo>
                <a:lnTo>
                  <a:pt x="1751306" y="1392412"/>
                </a:lnTo>
                <a:lnTo>
                  <a:pt x="1759632" y="1437351"/>
                </a:lnTo>
                <a:lnTo>
                  <a:pt x="1766724" y="1482675"/>
                </a:lnTo>
                <a:lnTo>
                  <a:pt x="1772566" y="1528368"/>
                </a:lnTo>
                <a:lnTo>
                  <a:pt x="1777140" y="1574414"/>
                </a:lnTo>
                <a:lnTo>
                  <a:pt x="1780428" y="1620796"/>
                </a:lnTo>
                <a:lnTo>
                  <a:pt x="1782414" y="1667496"/>
                </a:lnTo>
                <a:lnTo>
                  <a:pt x="1783080" y="1714500"/>
                </a:lnTo>
                <a:close/>
              </a:path>
            </a:pathLst>
          </a:custGeom>
          <a:solidFill>
            <a:srgbClr val="FFA5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33400" y="4716566"/>
            <a:ext cx="754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Raturi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A, 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Chandran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S. Neonatal Sepsis: 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Aetiology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Pathophysiology, Diagnostic Advances and Management Strategies. 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Clin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MedInsights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Pediatr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2024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21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83" y="1"/>
            <a:ext cx="12178467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22" y="2802232"/>
            <a:ext cx="5215509" cy="11144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438" y="4900041"/>
            <a:ext cx="4643438" cy="11144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825" y="3614738"/>
            <a:ext cx="4643438" cy="1114425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219720" y="5245619"/>
            <a:ext cx="8762480" cy="4835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4306"/>
              </a:lnSpc>
            </a:pPr>
            <a:endParaRPr lang="en-US" sz="24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1218438" y="4045649"/>
            <a:ext cx="4643438" cy="56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373" dirty="0"/>
          </a:p>
        </p:txBody>
      </p:sp>
      <p:sp>
        <p:nvSpPr>
          <p:cNvPr id="23" name="Text 7"/>
          <p:cNvSpPr/>
          <p:nvPr/>
        </p:nvSpPr>
        <p:spPr>
          <a:xfrm>
            <a:off x="6151626" y="3562731"/>
            <a:ext cx="163449" cy="378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ts val="2478"/>
              </a:lnSpc>
            </a:pPr>
            <a:endParaRPr lang="en-US" sz="2064" dirty="0"/>
          </a:p>
        </p:txBody>
      </p:sp>
      <p:sp>
        <p:nvSpPr>
          <p:cNvPr id="26" name="Text 10"/>
          <p:cNvSpPr/>
          <p:nvPr/>
        </p:nvSpPr>
        <p:spPr>
          <a:xfrm>
            <a:off x="6151626" y="4848034"/>
            <a:ext cx="163449" cy="3789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ts val="2478"/>
              </a:lnSpc>
            </a:pPr>
            <a:endParaRPr lang="en-US" sz="2064" dirty="0"/>
          </a:p>
        </p:txBody>
      </p:sp>
      <p:sp>
        <p:nvSpPr>
          <p:cNvPr id="28" name="Text 12"/>
          <p:cNvSpPr/>
          <p:nvPr/>
        </p:nvSpPr>
        <p:spPr>
          <a:xfrm>
            <a:off x="6604825" y="5330952"/>
            <a:ext cx="4643438" cy="56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202"/>
              </a:lnSpc>
            </a:pPr>
            <a:endParaRPr lang="en-US" sz="1373" dirty="0"/>
          </a:p>
        </p:txBody>
      </p:sp>
      <p:sp>
        <p:nvSpPr>
          <p:cNvPr id="29" name="Text 0"/>
          <p:cNvSpPr/>
          <p:nvPr/>
        </p:nvSpPr>
        <p:spPr>
          <a:xfrm>
            <a:off x="1280582" y="2901670"/>
            <a:ext cx="8473018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.</a:t>
            </a:r>
            <a:endParaRPr lang="en-US" sz="2400" dirty="0">
              <a:solidFill>
                <a:srgbClr val="00687C"/>
              </a:solidFill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02526"/>
              </p:ext>
            </p:extLst>
          </p:nvPr>
        </p:nvGraphicFramePr>
        <p:xfrm>
          <a:off x="697246" y="1228520"/>
          <a:ext cx="10699749" cy="5426231"/>
        </p:xfrm>
        <a:graphic>
          <a:graphicData uri="http://schemas.openxmlformats.org/drawingml/2006/table">
            <a:tbl>
              <a:tblPr/>
              <a:tblGrid>
                <a:gridCol w="2779649"/>
                <a:gridCol w="3886200"/>
                <a:gridCol w="40339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Biomarker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Characteristics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Evidence 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768631">
                <a:tc>
                  <a:txBody>
                    <a:bodyPr/>
                    <a:lstStyle/>
                    <a:p>
                      <a:r>
                        <a:rPr lang="en-US" b="1" dirty="0"/>
                        <a:t>CRP (C-reactive protein)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Rises 10–12 h after infection; peaks at 48–72 h; influenced by non-infectious factors</a:t>
                      </a:r>
                      <a:r>
                        <a:rPr lang="en-US" dirty="0" smtClean="0"/>
                        <a:t>. Remain elevated until the inflammation is resolved.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Useful for monitoring therapy but insufficient alone to guide discontinuation.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PCT (</a:t>
                      </a:r>
                      <a:r>
                        <a:rPr lang="en-US" b="1" dirty="0" err="1"/>
                        <a:t>Procalcitonin</a:t>
                      </a:r>
                      <a:r>
                        <a:rPr lang="en-US" b="1" dirty="0"/>
                        <a:t>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Rises earlier than CRP (within 3–6 h); 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elevated with a variety of other conditions</a:t>
                      </a:r>
                      <a:endParaRPr lang="en-US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evidence for guiding early-onset sepsis therapy</a:t>
                      </a:r>
                      <a:r>
                        <a:rPr lang="en-US" baseline="0" dirty="0" smtClean="0"/>
                        <a:t> and p</a:t>
                      </a:r>
                      <a:r>
                        <a:rPr lang="en-US" dirty="0" smtClean="0"/>
                        <a:t>romising </a:t>
                      </a:r>
                      <a:r>
                        <a:rPr lang="en-US" dirty="0"/>
                        <a:t>for LOS </a:t>
                      </a:r>
                      <a:r>
                        <a:rPr lang="en-US" dirty="0" smtClean="0"/>
                        <a:t>— 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be more sensitive than CRP and It is more specific to bacterial infection than viral infection. 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IL-6 / IL-8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Rapid increase (within 2–6 h); high sensitivity; decline quickly after antibiotics.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May support early discontinuation, but more studies are needed.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Presepsin (P-SEP)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Rises within 2–3 h of infection, correlates with disease severity.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promising; may outperform CRP/PCT, but LOS-specific studies are lacking.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8" name="Text 0"/>
          <p:cNvSpPr/>
          <p:nvPr/>
        </p:nvSpPr>
        <p:spPr>
          <a:xfrm>
            <a:off x="706069" y="344666"/>
            <a:ext cx="86868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</a:t>
            </a:r>
            <a:r>
              <a:rPr lang="en-US" sz="60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   </a:t>
            </a:r>
            <a:r>
              <a:rPr lang="en-US" sz="40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I</a:t>
            </a:r>
            <a:r>
              <a:rPr lang="en-US" sz="4000" kern="1200" dirty="0" smtClean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nfection </a:t>
            </a:r>
            <a:r>
              <a:rPr lang="en-US" sz="4000" kern="1200" dirty="0">
                <a:solidFill>
                  <a:srgbClr val="00687C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markers 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rgbClr val="00687C"/>
              </a:solidFill>
              <a:effectLst/>
              <a:uLnTx/>
              <a:uFillTx/>
              <a:latin typeface="思源黑体-思源黑体-Bold" pitchFamily="34" charset="0"/>
              <a:ea typeface="思源黑体-思源黑体-Bold" pitchFamily="34" charset="-122"/>
              <a:cs typeface="思源黑体-思源黑体-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43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15121</TotalTime>
  <Words>2433</Words>
  <Application>Microsoft Office PowerPoint</Application>
  <PresentationFormat>Custom</PresentationFormat>
  <Paragraphs>265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AdvPS94BA</vt:lpstr>
      <vt:lpstr>-apple-system</vt:lpstr>
      <vt:lpstr>Arial</vt:lpstr>
      <vt:lpstr>Arial Black</vt:lpstr>
      <vt:lpstr>Calibri</vt:lpstr>
      <vt:lpstr>Courier New</vt:lpstr>
      <vt:lpstr>FrutigerLTPro-Condensed</vt:lpstr>
      <vt:lpstr>Inter</vt:lpstr>
      <vt:lpstr>Lora</vt:lpstr>
      <vt:lpstr>quote-cjk-patch</vt:lpstr>
      <vt:lpstr>Symbol</vt:lpstr>
      <vt:lpstr>Times New Roman</vt:lpstr>
      <vt:lpstr>Verdana</vt:lpstr>
      <vt:lpstr>Wingdings</vt:lpstr>
      <vt:lpstr>思源黑体-思源黑体-Bold</vt:lpstr>
      <vt:lpstr>思源黑体-思源黑体-Medium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Care of the Infant with Bronchopulmonary Dysplasia</dc:title>
  <dc:creator>majid mahallei</dc:creator>
  <cp:lastModifiedBy>Microsoft account</cp:lastModifiedBy>
  <cp:revision>259</cp:revision>
  <dcterms:created xsi:type="dcterms:W3CDTF">2024-11-08T16:55:38Z</dcterms:created>
  <dcterms:modified xsi:type="dcterms:W3CDTF">2025-11-18T19:25:37Z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2024-11-08T00:00:00Z</vt:filetime>
  </property>
</Properties>
</file>