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3" r:id="rId7"/>
    <p:sldId id="267" r:id="rId8"/>
    <p:sldId id="268" r:id="rId9"/>
    <p:sldId id="260" r:id="rId10"/>
    <p:sldId id="261" r:id="rId11"/>
    <p:sldId id="264" r:id="rId12"/>
    <p:sldId id="266" r:id="rId13"/>
    <p:sldId id="270" r:id="rId14"/>
    <p:sldId id="273" r:id="rId15"/>
    <p:sldId id="275" r:id="rId16"/>
    <p:sldId id="277" r:id="rId17"/>
  </p:sldIdLst>
  <p:sldSz cx="14630400" cy="8229600"/>
  <p:notesSz cx="8229600" cy="14630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otype Corsiva" panose="03010101010201010101" pitchFamily="66" charset="0"/>
      <p:italic r:id="rId23"/>
    </p:embeddedFont>
    <p:embeddedFont>
      <p:font typeface="Source Sans 3" panose="020B0604020202020204" charset="0"/>
      <p:regular r:id="rId24"/>
    </p:embeddedFont>
    <p:embeddedFont>
      <p:font typeface="Source Serif 4 Semi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4F7"/>
    <a:srgbClr val="990099"/>
    <a:srgbClr val="725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95" autoAdjust="0"/>
  </p:normalViewPr>
  <p:slideViewPr>
    <p:cSldViewPr snapToGrid="0" snapToObjects="1">
      <p:cViewPr>
        <p:scale>
          <a:sx n="70" d="100"/>
          <a:sy n="70" d="100"/>
        </p:scale>
        <p:origin x="189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2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331845"/>
            <a:ext cx="1248537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Early Exclusive Enteral Nutrition(E3N)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 in Preterm Infants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3376749" y="5696801"/>
            <a:ext cx="76548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800" dirty="0" err="1">
                <a:solidFill>
                  <a:srgbClr val="7030A0"/>
                </a:solidFill>
              </a:rPr>
              <a:t>Ghazaleh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Rasti</a:t>
            </a:r>
            <a:r>
              <a:rPr lang="en-US" sz="2800" dirty="0">
                <a:solidFill>
                  <a:srgbClr val="7030A0"/>
                </a:solidFill>
              </a:rPr>
              <a:t> (MD)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US" sz="2800" dirty="0">
                <a:solidFill>
                  <a:srgbClr val="7030A0"/>
                </a:solidFill>
              </a:rPr>
              <a:t>SBUMS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E50A7C-58BA-46C3-A86D-46BD8D797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47" y="929080"/>
            <a:ext cx="2752532" cy="1827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523" y="912495"/>
            <a:ext cx="12192714" cy="635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High-Income Country Trials: Confirming Benefits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299960" y="1980605"/>
            <a:ext cx="30480" cy="5336500"/>
          </a:xfrm>
          <a:prstGeom prst="roundRect">
            <a:avLst>
              <a:gd name="adj" fmla="val 297863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6454140" y="2208490"/>
            <a:ext cx="648414" cy="30480"/>
          </a:xfrm>
          <a:prstGeom prst="roundRect">
            <a:avLst>
              <a:gd name="adj" fmla="val 297863"/>
            </a:avLst>
          </a:prstGeom>
          <a:solidFill>
            <a:srgbClr val="DABADD"/>
          </a:solidFill>
          <a:ln/>
        </p:spPr>
      </p:sp>
      <p:sp>
        <p:nvSpPr>
          <p:cNvPr id="5" name="Shape 3"/>
          <p:cNvSpPr/>
          <p:nvPr/>
        </p:nvSpPr>
        <p:spPr>
          <a:xfrm>
            <a:off x="7072074" y="1980605"/>
            <a:ext cx="486251" cy="486251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62621" y="2033052"/>
            <a:ext cx="305157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160633" y="2054900"/>
            <a:ext cx="3073837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E3NACT (USA, 2021-2022)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56523" y="2502456"/>
            <a:ext cx="5477947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102 infants, 28-32 weeks gestation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6523" y="2977991"/>
            <a:ext cx="5477947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+2 days full enteral feeding, improved growth and fat-free mass, </a:t>
            </a:r>
            <a:r>
              <a:rPr lang="en-US" sz="20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lower</a:t>
            </a: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hospitalization costs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7527846" y="3505438"/>
            <a:ext cx="648414" cy="30480"/>
          </a:xfrm>
          <a:prstGeom prst="roundRect">
            <a:avLst>
              <a:gd name="adj" fmla="val 297863"/>
            </a:avLst>
          </a:prstGeom>
          <a:solidFill>
            <a:srgbClr val="DABADD"/>
          </a:solidFill>
          <a:ln/>
        </p:spPr>
      </p:sp>
      <p:sp>
        <p:nvSpPr>
          <p:cNvPr id="11" name="Shape 9"/>
          <p:cNvSpPr/>
          <p:nvPr/>
        </p:nvSpPr>
        <p:spPr>
          <a:xfrm>
            <a:off x="7072074" y="3277553"/>
            <a:ext cx="486251" cy="486251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162621" y="3330000"/>
            <a:ext cx="305157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8395930" y="3351848"/>
            <a:ext cx="3659505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E3NACT Plus (USA, 2022-2023)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8395930" y="3799403"/>
            <a:ext cx="5477947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80 infants, 29-33 weeks, early vs delayed fortification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395930" y="4274939"/>
            <a:ext cx="5477947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+131g weight, +103g FFM, +0.9cm length with early fortification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6454140" y="4623316"/>
            <a:ext cx="648414" cy="30480"/>
          </a:xfrm>
          <a:prstGeom prst="roundRect">
            <a:avLst>
              <a:gd name="adj" fmla="val 297863"/>
            </a:avLst>
          </a:prstGeom>
          <a:solidFill>
            <a:srgbClr val="DABADD"/>
          </a:solidFill>
          <a:ln/>
        </p:spPr>
      </p:sp>
      <p:sp>
        <p:nvSpPr>
          <p:cNvPr id="17" name="Shape 15"/>
          <p:cNvSpPr/>
          <p:nvPr/>
        </p:nvSpPr>
        <p:spPr>
          <a:xfrm>
            <a:off x="7072074" y="4395430"/>
            <a:ext cx="486251" cy="486251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162621" y="4447877"/>
            <a:ext cx="305157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3228737" y="4469725"/>
            <a:ext cx="3005733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Early E3N Trial (Canada, 2020-2023)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756523" y="4917281"/>
            <a:ext cx="5477947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70 VLBW infants, 30-33 weeks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56523" y="5392817"/>
            <a:ext cx="5477947" cy="6917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-1.2 days to full feeds, -6.6 days hospital stay,0 vs 91 hours PN use, 11.4% vs 37.1% central line use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7527846" y="5741313"/>
            <a:ext cx="648414" cy="30480"/>
          </a:xfrm>
          <a:prstGeom prst="roundRect">
            <a:avLst>
              <a:gd name="adj" fmla="val 297863"/>
            </a:avLst>
          </a:prstGeom>
          <a:solidFill>
            <a:srgbClr val="DABADD"/>
          </a:solidFill>
          <a:ln/>
        </p:spPr>
      </p:sp>
      <p:sp>
        <p:nvSpPr>
          <p:cNvPr id="23" name="Shape 21"/>
          <p:cNvSpPr/>
          <p:nvPr/>
        </p:nvSpPr>
        <p:spPr>
          <a:xfrm>
            <a:off x="7072074" y="5513427"/>
            <a:ext cx="486251" cy="486251"/>
          </a:xfrm>
          <a:prstGeom prst="roundRect">
            <a:avLst>
              <a:gd name="adj" fmla="val 1867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162621" y="5565874"/>
            <a:ext cx="305157" cy="38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4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8395930" y="5587722"/>
            <a:ext cx="2543056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FEED1 (UK, 2024)</a:t>
            </a:r>
            <a:endParaRPr lang="en-US" sz="2400" dirty="0"/>
          </a:p>
        </p:txBody>
      </p:sp>
      <p:sp>
        <p:nvSpPr>
          <p:cNvPr id="26" name="Text 24"/>
          <p:cNvSpPr/>
          <p:nvPr/>
        </p:nvSpPr>
        <p:spPr>
          <a:xfrm>
            <a:off x="8395930" y="6035278"/>
            <a:ext cx="5477947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2,088 infants (30-32 Weeks) enrolled across 46 units</a:t>
            </a:r>
            <a:endParaRPr lang="en-US" sz="2000" dirty="0"/>
          </a:p>
        </p:txBody>
      </p:sp>
      <p:sp>
        <p:nvSpPr>
          <p:cNvPr id="27" name="Text 25"/>
          <p:cNvSpPr/>
          <p:nvPr/>
        </p:nvSpPr>
        <p:spPr>
          <a:xfrm>
            <a:off x="8395930" y="6510814"/>
            <a:ext cx="5477947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Largest pragmatic trial - results pending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5DD000-B083-4146-9FA4-EE7D605A6BCD}"/>
              </a:ext>
            </a:extLst>
          </p:cNvPr>
          <p:cNvSpPr txBox="1"/>
          <p:nvPr/>
        </p:nvSpPr>
        <p:spPr>
          <a:xfrm>
            <a:off x="6852880" y="7329487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2. Am J Clin </a:t>
            </a:r>
            <a:r>
              <a:rPr lang="en-US" sz="1800" dirty="0" err="1">
                <a:solidFill>
                  <a:srgbClr val="7030A0"/>
                </a:solidFill>
              </a:rPr>
              <a:t>Nutr</a:t>
            </a:r>
            <a:r>
              <a:rPr lang="en-US" sz="1800" dirty="0">
                <a:solidFill>
                  <a:srgbClr val="7030A0"/>
                </a:solidFill>
              </a:rPr>
              <a:t> Feb 2025</a:t>
            </a:r>
          </a:p>
          <a:p>
            <a:pPr algn="r"/>
            <a:r>
              <a:rPr lang="en-US" dirty="0">
                <a:solidFill>
                  <a:srgbClr val="7030A0"/>
                </a:solidFill>
              </a:rPr>
              <a:t>4. The Lancet Oct 2025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B5A7AF-30BA-4353-8E76-0C376E3ED6E0}"/>
              </a:ext>
            </a:extLst>
          </p:cNvPr>
          <p:cNvSpPr txBox="1"/>
          <p:nvPr/>
        </p:nvSpPr>
        <p:spPr>
          <a:xfrm>
            <a:off x="478234" y="7267194"/>
            <a:ext cx="4040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1. Ach Dis Child Fetal Neonatal Jun 2024</a:t>
            </a:r>
          </a:p>
          <a:p>
            <a:r>
              <a:rPr lang="en-US" sz="1800" dirty="0">
                <a:solidFill>
                  <a:srgbClr val="7030A0"/>
                </a:solidFill>
              </a:rPr>
              <a:t>3. J </a:t>
            </a:r>
            <a:r>
              <a:rPr lang="en-US" sz="1800" dirty="0" err="1">
                <a:solidFill>
                  <a:srgbClr val="7030A0"/>
                </a:solidFill>
              </a:rPr>
              <a:t>Perinatol</a:t>
            </a:r>
            <a:r>
              <a:rPr lang="en-US" sz="1800" dirty="0">
                <a:solidFill>
                  <a:srgbClr val="7030A0"/>
                </a:solidFill>
              </a:rPr>
              <a:t> Feb 2025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044" y="713780"/>
            <a:ext cx="1316831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6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Parenteral Nutrition: Necessary Evil or Outdated Practice?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303770" y="2360176"/>
            <a:ext cx="22860" cy="5155644"/>
          </a:xfrm>
          <a:prstGeom prst="roundRect">
            <a:avLst>
              <a:gd name="adj" fmla="val 383761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573206" y="2360176"/>
            <a:ext cx="6719134" cy="1533525"/>
          </a:xfrm>
          <a:prstGeom prst="roundRect">
            <a:avLst>
              <a:gd name="adj" fmla="val 572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626173" y="2576632"/>
            <a:ext cx="2457331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Original Rationale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24639" y="3009067"/>
            <a:ext cx="6158865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Designed for extremely preterm infants with GI immaturity and minimal reserves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338060" y="4114800"/>
            <a:ext cx="6584156" cy="1712794"/>
          </a:xfrm>
          <a:prstGeom prst="rect">
            <a:avLst/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546897" y="4347329"/>
            <a:ext cx="2457331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Practice Expansion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512607" y="4818542"/>
            <a:ext cx="6386750" cy="867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Gradually extended to other NICU infants without supporting</a:t>
            </a:r>
          </a:p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evidence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573206" y="5982295"/>
            <a:ext cx="6719134" cy="1533525"/>
          </a:xfrm>
          <a:prstGeom prst="roundRect">
            <a:avLst>
              <a:gd name="adj" fmla="val 572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26173" y="6198751"/>
            <a:ext cx="2457331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Emerging Evidence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41445" y="6631186"/>
            <a:ext cx="6442060" cy="668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PN associated with negative outcomes in non-extremely preterm infants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43930A-9B33-4A64-AEE8-B58F6D3AFCAB}"/>
              </a:ext>
            </a:extLst>
          </p:cNvPr>
          <p:cNvSpPr txBox="1"/>
          <p:nvPr/>
        </p:nvSpPr>
        <p:spPr>
          <a:xfrm>
            <a:off x="6916783" y="7424619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N </a:t>
            </a:r>
            <a:r>
              <a:rPr lang="en-US" sz="1800" dirty="0" err="1">
                <a:solidFill>
                  <a:srgbClr val="7030A0"/>
                </a:solidFill>
              </a:rPr>
              <a:t>Engl</a:t>
            </a:r>
            <a:r>
              <a:rPr lang="en-US" sz="1800" dirty="0">
                <a:solidFill>
                  <a:srgbClr val="7030A0"/>
                </a:solidFill>
              </a:rPr>
              <a:t> J Med Nov 2022</a:t>
            </a:r>
          </a:p>
          <a:p>
            <a:pPr algn="r"/>
            <a:r>
              <a:rPr lang="en-US" sz="1800" dirty="0">
                <a:solidFill>
                  <a:srgbClr val="7030A0"/>
                </a:solidFill>
              </a:rPr>
              <a:t>N </a:t>
            </a:r>
            <a:r>
              <a:rPr lang="en-US" sz="1800" dirty="0" err="1">
                <a:solidFill>
                  <a:srgbClr val="7030A0"/>
                </a:solidFill>
              </a:rPr>
              <a:t>Engl</a:t>
            </a:r>
            <a:r>
              <a:rPr lang="en-US" sz="1800" dirty="0">
                <a:solidFill>
                  <a:srgbClr val="7030A0"/>
                </a:solidFill>
              </a:rPr>
              <a:t> J Med </a:t>
            </a:r>
            <a:r>
              <a:rPr lang="en-US" sz="1800" dirty="0" err="1">
                <a:solidFill>
                  <a:srgbClr val="7030A0"/>
                </a:solidFill>
              </a:rPr>
              <a:t>Apl</a:t>
            </a:r>
            <a:r>
              <a:rPr lang="en-US" sz="1800" dirty="0">
                <a:solidFill>
                  <a:srgbClr val="7030A0"/>
                </a:solidFill>
              </a:rPr>
              <a:t>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2766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0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PN in Term &amp; Late Preterm Infants: No Clear Benefit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837724" y="2580799"/>
            <a:ext cx="6357818" cy="2806541"/>
          </a:xfrm>
          <a:prstGeom prst="roundRect">
            <a:avLst>
              <a:gd name="adj" fmla="val 431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111507" y="2849998"/>
            <a:ext cx="287464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Term Neonates Study (2012-2015)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111507" y="3471146"/>
            <a:ext cx="581822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209 infants: Late PN (&gt; 1 week) increased likelihood of earlier ICU discharge 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07519" y="4418468"/>
            <a:ext cx="581822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Reduced infection risk but increased hypoglycemia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Mortality rates were similar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434858" y="2580799"/>
            <a:ext cx="6357818" cy="2814280"/>
          </a:xfrm>
          <a:prstGeom prst="roundRect">
            <a:avLst>
              <a:gd name="adj" fmla="val 4319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DABADD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704653" y="285226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32-36 Week Trial (2017-2022)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700666" y="3445091"/>
            <a:ext cx="581822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532 infants (PN vs D/w): No difference in body-fat % at 4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Months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704653" y="4436355"/>
            <a:ext cx="581822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PN showed no measurable benefits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837724" y="5656540"/>
            <a:ext cx="12954952" cy="1400175"/>
          </a:xfrm>
          <a:prstGeom prst="roundRect">
            <a:avLst>
              <a:gd name="adj" fmla="val 7181"/>
            </a:avLst>
          </a:prstGeom>
          <a:solidFill>
            <a:srgbClr val="EFBEF4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39" y="6005274"/>
            <a:ext cx="299204" cy="239316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615559" y="5955625"/>
            <a:ext cx="1193780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Current Evidence:</a:t>
            </a:r>
            <a:r>
              <a:rPr lang="en-US" sz="20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Routine early PN not supported for term or late preterm infants expected to establish enteral feeding shortly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AA061-BA38-4574-AD9F-65E93BBCF2A6}"/>
              </a:ext>
            </a:extLst>
          </p:cNvPr>
          <p:cNvSpPr txBox="1"/>
          <p:nvPr/>
        </p:nvSpPr>
        <p:spPr>
          <a:xfrm>
            <a:off x="6477476" y="7394096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Lancet Child </a:t>
            </a:r>
            <a:r>
              <a:rPr lang="en-US" sz="1800" dirty="0" err="1">
                <a:solidFill>
                  <a:srgbClr val="7030A0"/>
                </a:solidFill>
              </a:rPr>
              <a:t>Adolesc</a:t>
            </a:r>
            <a:r>
              <a:rPr lang="en-US" sz="1800" dirty="0">
                <a:solidFill>
                  <a:srgbClr val="7030A0"/>
                </a:solidFill>
              </a:rPr>
              <a:t> Health Jul 2018</a:t>
            </a:r>
          </a:p>
          <a:p>
            <a:pPr algn="r"/>
            <a:r>
              <a:rPr lang="en-US" sz="1800" dirty="0">
                <a:solidFill>
                  <a:srgbClr val="7030A0"/>
                </a:solidFill>
              </a:rPr>
              <a:t>N </a:t>
            </a:r>
            <a:r>
              <a:rPr lang="en-US" sz="1800" dirty="0" err="1">
                <a:solidFill>
                  <a:srgbClr val="7030A0"/>
                </a:solidFill>
              </a:rPr>
              <a:t>Engl</a:t>
            </a:r>
            <a:r>
              <a:rPr lang="en-US" sz="1800" dirty="0">
                <a:solidFill>
                  <a:srgbClr val="7030A0"/>
                </a:solidFill>
              </a:rPr>
              <a:t> J Med </a:t>
            </a:r>
            <a:r>
              <a:rPr lang="en-US" sz="1800" dirty="0" err="1">
                <a:solidFill>
                  <a:srgbClr val="7030A0"/>
                </a:solidFill>
              </a:rPr>
              <a:t>Apl</a:t>
            </a:r>
            <a:r>
              <a:rPr lang="en-US" sz="1800" dirty="0">
                <a:solidFill>
                  <a:srgbClr val="7030A0"/>
                </a:solidFill>
              </a:rPr>
              <a:t>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7039" y="1446073"/>
            <a:ext cx="115933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Fortification Timing: Earlier May Be Better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3213497"/>
            <a:ext cx="12954952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4" name="Shape 2"/>
          <p:cNvSpPr/>
          <p:nvPr/>
        </p:nvSpPr>
        <p:spPr>
          <a:xfrm>
            <a:off x="2881789" y="3213437"/>
            <a:ext cx="30480" cy="718066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3"/>
          <p:cNvSpPr/>
          <p:nvPr/>
        </p:nvSpPr>
        <p:spPr>
          <a:xfrm>
            <a:off x="2627828" y="294423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728079" y="3002220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1437084" y="4171117"/>
            <a:ext cx="292000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Traditional Approach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077039" y="4666655"/>
            <a:ext cx="36402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Fortification based on milk volume achieved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7299841" y="3213437"/>
            <a:ext cx="30480" cy="718066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0" name="Shape 8"/>
          <p:cNvSpPr/>
          <p:nvPr/>
        </p:nvSpPr>
        <p:spPr>
          <a:xfrm>
            <a:off x="7045881" y="294423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46131" y="3002220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5907048" y="4171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Proposed Strategy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5495092" y="4666655"/>
            <a:ext cx="36402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Fortification guided by postnatal age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11717893" y="3213437"/>
            <a:ext cx="30480" cy="718066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5" name="Shape 13"/>
          <p:cNvSpPr/>
          <p:nvPr/>
        </p:nvSpPr>
        <p:spPr>
          <a:xfrm>
            <a:off x="11463933" y="2944237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1564183" y="3002220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10236279" y="4171117"/>
            <a:ext cx="299394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6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E3NACT Plus Findings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913144" y="4666655"/>
            <a:ext cx="36402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fortification (by day 7): sustained linear growth, transient weight/FFM gains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837724" y="6407774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calcium, phosphorus, and enteral protein support protein synthesis and lean mass growth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F74BCB-F9DE-4047-8C99-E3B6A41E3DDA}"/>
              </a:ext>
            </a:extLst>
          </p:cNvPr>
          <p:cNvSpPr txBox="1"/>
          <p:nvPr/>
        </p:nvSpPr>
        <p:spPr>
          <a:xfrm>
            <a:off x="11342580" y="7382845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</a:rPr>
              <a:t>Am J Clin </a:t>
            </a:r>
            <a:r>
              <a:rPr lang="en-US" sz="1800" dirty="0" err="1">
                <a:solidFill>
                  <a:srgbClr val="7030A0"/>
                </a:solidFill>
              </a:rPr>
              <a:t>Nutr</a:t>
            </a:r>
            <a:r>
              <a:rPr lang="en-US" sz="1800" dirty="0">
                <a:solidFill>
                  <a:srgbClr val="7030A0"/>
                </a:solidFill>
              </a:rPr>
              <a:t> Feb 2025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0932" y="622102"/>
            <a:ext cx="11204853" cy="664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The NEC Question: Causation vs Correlation</a:t>
            </a:r>
            <a:endParaRPr lang="en-US" sz="41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93" y="1738670"/>
            <a:ext cx="1291709" cy="81343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3939" y="2034897"/>
            <a:ext cx="317778" cy="397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4924782" y="1964650"/>
            <a:ext cx="2414230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Temporality ≠ Causation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4755237" y="2565083"/>
            <a:ext cx="9027795" cy="15240"/>
          </a:xfrm>
          <a:prstGeom prst="roundRect">
            <a:avLst>
              <a:gd name="adj" fmla="val 622806"/>
            </a:avLst>
          </a:prstGeom>
          <a:solidFill>
            <a:srgbClr val="DABADD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78" y="2608540"/>
            <a:ext cx="2583537" cy="81343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4058" y="2816662"/>
            <a:ext cx="317778" cy="397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9" name="Text 5"/>
          <p:cNvSpPr/>
          <p:nvPr/>
        </p:nvSpPr>
        <p:spPr>
          <a:xfrm>
            <a:off x="5570696" y="2834521"/>
            <a:ext cx="3238738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90% NEC cases exposed to feeding</a:t>
            </a:r>
            <a:endParaRPr lang="en-US" sz="2000" dirty="0"/>
          </a:p>
        </p:txBody>
      </p:sp>
      <p:sp>
        <p:nvSpPr>
          <p:cNvPr id="10" name="Shape 6"/>
          <p:cNvSpPr/>
          <p:nvPr/>
        </p:nvSpPr>
        <p:spPr>
          <a:xfrm>
            <a:off x="5401151" y="3434953"/>
            <a:ext cx="8381881" cy="15240"/>
          </a:xfrm>
          <a:prstGeom prst="roundRect">
            <a:avLst>
              <a:gd name="adj" fmla="val 622806"/>
            </a:avLst>
          </a:prstGeom>
          <a:solidFill>
            <a:srgbClr val="DABADD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264" y="3478411"/>
            <a:ext cx="3875365" cy="81343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94058" y="3686532"/>
            <a:ext cx="317778" cy="397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3" name="Text 8"/>
          <p:cNvSpPr/>
          <p:nvPr/>
        </p:nvSpPr>
        <p:spPr>
          <a:xfrm>
            <a:off x="6216610" y="3704392"/>
            <a:ext cx="3280529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But 90% without NEC also exposed</a:t>
            </a:r>
            <a:endParaRPr lang="en-US" sz="2000" dirty="0"/>
          </a:p>
        </p:txBody>
      </p:sp>
      <p:sp>
        <p:nvSpPr>
          <p:cNvPr id="14" name="Shape 9"/>
          <p:cNvSpPr/>
          <p:nvPr/>
        </p:nvSpPr>
        <p:spPr>
          <a:xfrm>
            <a:off x="6047065" y="4304824"/>
            <a:ext cx="7735967" cy="15240"/>
          </a:xfrm>
          <a:prstGeom prst="roundRect">
            <a:avLst>
              <a:gd name="adj" fmla="val 622806"/>
            </a:avLst>
          </a:prstGeom>
          <a:solidFill>
            <a:srgbClr val="DABADD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350" y="4348282"/>
            <a:ext cx="5167193" cy="81343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893939" y="4556403"/>
            <a:ext cx="317778" cy="397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4</a:t>
            </a:r>
            <a:endParaRPr lang="en-US" sz="2500" dirty="0"/>
          </a:p>
        </p:txBody>
      </p:sp>
      <p:sp>
        <p:nvSpPr>
          <p:cNvPr id="17" name="Text 11"/>
          <p:cNvSpPr/>
          <p:nvPr/>
        </p:nvSpPr>
        <p:spPr>
          <a:xfrm>
            <a:off x="6862524" y="4574262"/>
            <a:ext cx="4187785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Multifactorial condition with multiple causes</a:t>
            </a:r>
            <a:endParaRPr lang="en-US" sz="2000" dirty="0"/>
          </a:p>
        </p:txBody>
      </p:sp>
      <p:sp>
        <p:nvSpPr>
          <p:cNvPr id="18" name="Shape 12"/>
          <p:cNvSpPr/>
          <p:nvPr/>
        </p:nvSpPr>
        <p:spPr>
          <a:xfrm>
            <a:off x="6692979" y="5174694"/>
            <a:ext cx="7090053" cy="15240"/>
          </a:xfrm>
          <a:prstGeom prst="roundRect">
            <a:avLst>
              <a:gd name="adj" fmla="val 622806"/>
            </a:avLst>
          </a:prstGeom>
          <a:solidFill>
            <a:srgbClr val="DABADD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36" y="5218152"/>
            <a:ext cx="6459022" cy="813435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894058" y="5426273"/>
            <a:ext cx="317778" cy="397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5</a:t>
            </a:r>
            <a:endParaRPr lang="en-US" sz="2500" dirty="0"/>
          </a:p>
        </p:txBody>
      </p:sp>
      <p:sp>
        <p:nvSpPr>
          <p:cNvPr id="21" name="Text 14"/>
          <p:cNvSpPr/>
          <p:nvPr/>
        </p:nvSpPr>
        <p:spPr>
          <a:xfrm>
            <a:off x="7508438" y="5444133"/>
            <a:ext cx="4879777" cy="36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Prolonged fasting &amp; villous atrophy may amplify risk</a:t>
            </a:r>
            <a:endParaRPr lang="en-US" sz="2000" dirty="0"/>
          </a:p>
        </p:txBody>
      </p:sp>
      <p:sp>
        <p:nvSpPr>
          <p:cNvPr id="22" name="Shape 15"/>
          <p:cNvSpPr/>
          <p:nvPr/>
        </p:nvSpPr>
        <p:spPr>
          <a:xfrm>
            <a:off x="790932" y="6285786"/>
            <a:ext cx="13048536" cy="1193187"/>
          </a:xfrm>
          <a:prstGeom prst="roundRect">
            <a:avLst>
              <a:gd name="adj" fmla="val 7181"/>
            </a:avLst>
          </a:prstGeom>
          <a:solidFill>
            <a:srgbClr val="EFBEF4"/>
          </a:solidFill>
          <a:ln/>
        </p:spPr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913" y="6511766"/>
            <a:ext cx="282416" cy="225981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525309" y="6478786"/>
            <a:ext cx="12088178" cy="722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Challenge:</a:t>
            </a:r>
            <a:r>
              <a:rPr lang="en-US" sz="200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Detecting small effects requires &gt;5,000 infants with current 2% NEC prevalence. Surveillance bias in unmasked trials complicates interpretation.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90FF75-5F96-4083-A1E1-5581C1E07E88}"/>
              </a:ext>
            </a:extLst>
          </p:cNvPr>
          <p:cNvSpPr txBox="1"/>
          <p:nvPr/>
        </p:nvSpPr>
        <p:spPr>
          <a:xfrm>
            <a:off x="6580405" y="7548741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Clin </a:t>
            </a:r>
            <a:r>
              <a:rPr lang="en-US" sz="1800" dirty="0" err="1">
                <a:solidFill>
                  <a:srgbClr val="7030A0"/>
                </a:solidFill>
              </a:rPr>
              <a:t>Perinatol</a:t>
            </a:r>
            <a:r>
              <a:rPr lang="en-US" sz="1800" dirty="0">
                <a:solidFill>
                  <a:srgbClr val="7030A0"/>
                </a:solidFill>
              </a:rPr>
              <a:t> Sep 2023</a:t>
            </a:r>
          </a:p>
          <a:p>
            <a:pPr algn="r"/>
            <a:r>
              <a:rPr lang="en-US" sz="1800" dirty="0">
                <a:solidFill>
                  <a:srgbClr val="7030A0"/>
                </a:solidFill>
              </a:rPr>
              <a:t>Cochrane Database Syst Rev Aug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40919"/>
            <a:ext cx="1175051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Breaking the Cycle: A New Standard of Care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823685"/>
            <a:ext cx="12947332" cy="3949405"/>
          </a:xfrm>
          <a:prstGeom prst="roundRect">
            <a:avLst>
              <a:gd name="adj" fmla="val 368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45344" y="2831306"/>
            <a:ext cx="6374674" cy="1853071"/>
          </a:xfrm>
          <a:prstGeom prst="roundRect">
            <a:avLst>
              <a:gd name="adj" fmla="val 7408"/>
            </a:avLst>
          </a:prstGeom>
          <a:solidFill>
            <a:srgbClr val="F4D4F7"/>
          </a:solidFill>
          <a:ln/>
        </p:spPr>
      </p:sp>
      <p:sp>
        <p:nvSpPr>
          <p:cNvPr id="5" name="Text 3"/>
          <p:cNvSpPr/>
          <p:nvPr/>
        </p:nvSpPr>
        <p:spPr>
          <a:xfrm>
            <a:off x="1084660" y="3070622"/>
            <a:ext cx="2774754" cy="48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Global Relevance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084660" y="3566159"/>
            <a:ext cx="5903084" cy="1307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E3N benefits in LIC: unavailable PN- Sepsis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E3N benefits in HIC: Reduced hospitalization and costs 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315200" y="2831306"/>
            <a:ext cx="6374674" cy="1853071"/>
          </a:xfrm>
          <a:prstGeom prst="rect">
            <a:avLst/>
          </a:prstGeom>
          <a:solidFill>
            <a:srgbClr val="F4D4F7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7315199" y="2831306"/>
            <a:ext cx="45719" cy="1853071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9" name="Text 7"/>
          <p:cNvSpPr/>
          <p:nvPr/>
        </p:nvSpPr>
        <p:spPr>
          <a:xfrm>
            <a:off x="7554517" y="3070622"/>
            <a:ext cx="2774754" cy="48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Target Populations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54517" y="3566160"/>
            <a:ext cx="5903084" cy="522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Focus on </a:t>
            </a:r>
            <a:r>
              <a:rPr lang="en-US" sz="2000" b="1" dirty="0">
                <a:solidFill>
                  <a:srgbClr val="272525"/>
                </a:solidFill>
                <a:latin typeface="Source Sans 3" pitchFamily="34" charset="0"/>
              </a:rPr>
              <a:t>VLBW</a:t>
            </a: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 infants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Recognize the relative nature of Stability in </a:t>
            </a:r>
            <a:r>
              <a:rPr lang="en-US" sz="2000" dirty="0" err="1">
                <a:solidFill>
                  <a:srgbClr val="272525"/>
                </a:solidFill>
                <a:latin typeface="Source Sans 3" pitchFamily="34" charset="0"/>
              </a:rPr>
              <a:t>preterms</a:t>
            </a:r>
            <a:endParaRPr lang="en-US" sz="2000" dirty="0"/>
          </a:p>
        </p:txBody>
      </p:sp>
      <p:sp>
        <p:nvSpPr>
          <p:cNvPr id="12" name="Shape 10"/>
          <p:cNvSpPr/>
          <p:nvPr/>
        </p:nvSpPr>
        <p:spPr>
          <a:xfrm>
            <a:off x="942144" y="4827948"/>
            <a:ext cx="6374674" cy="45719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3" name="Text 11"/>
          <p:cNvSpPr/>
          <p:nvPr/>
        </p:nvSpPr>
        <p:spPr>
          <a:xfrm>
            <a:off x="1084660" y="4977077"/>
            <a:ext cx="2774754" cy="48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Feeding &amp; Fortification Protocols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68059" y="5577575"/>
            <a:ext cx="6199549" cy="9716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Unnecessary routine early PN, Donor milk as a bridge not a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barrier Evaluate Probiotics &amp; Higher enteral protein intake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7315199" y="4188500"/>
            <a:ext cx="45719" cy="258459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7" name="Shape 15"/>
          <p:cNvSpPr/>
          <p:nvPr/>
        </p:nvSpPr>
        <p:spPr>
          <a:xfrm>
            <a:off x="7324469" y="4802684"/>
            <a:ext cx="6374674" cy="45719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8" name="Text 16"/>
          <p:cNvSpPr/>
          <p:nvPr/>
        </p:nvSpPr>
        <p:spPr>
          <a:xfrm>
            <a:off x="7562135" y="5001107"/>
            <a:ext cx="2774754" cy="480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Growth &amp; Clinical Outcomes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7535979" y="5481648"/>
            <a:ext cx="6153895" cy="522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900" kern="1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Postnatal growth strongly correlates with neurodevelopment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Composite Outcomes (Mortality, NEC, Sepsis)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F3191-52E0-4FD9-995D-9740A0A65359}"/>
              </a:ext>
            </a:extLst>
          </p:cNvPr>
          <p:cNvSpPr txBox="1"/>
          <p:nvPr/>
        </p:nvSpPr>
        <p:spPr>
          <a:xfrm>
            <a:off x="6469856" y="7406335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J </a:t>
            </a:r>
            <a:r>
              <a:rPr lang="en-US" sz="1800" dirty="0" err="1">
                <a:solidFill>
                  <a:srgbClr val="7030A0"/>
                </a:solidFill>
              </a:rPr>
              <a:t>Pediatr</a:t>
            </a:r>
            <a:r>
              <a:rPr lang="en-US" sz="1800" dirty="0">
                <a:solidFill>
                  <a:srgbClr val="7030A0"/>
                </a:solidFill>
              </a:rPr>
              <a:t> Dec 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6253D-839F-4360-B09D-480F0DDC04E5}"/>
              </a:ext>
            </a:extLst>
          </p:cNvPr>
          <p:cNvSpPr txBox="1"/>
          <p:nvPr/>
        </p:nvSpPr>
        <p:spPr>
          <a:xfrm>
            <a:off x="1044054" y="1210236"/>
            <a:ext cx="12378519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Monotype Corsiva" panose="03010101010201010101" pitchFamily="66" charset="0"/>
                <a:cs typeface="MV Boli" panose="02000500030200090000" pitchFamily="2" charset="0"/>
              </a:rPr>
              <a:t>Thank you. It has been a profound honor to present before the very pioneers whose work continues to guide us all.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396D58-5639-41E2-8F7C-0EEB75B67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38" y="5623350"/>
            <a:ext cx="2266950" cy="21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1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3620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0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The Traditional Approach: Conservative &amp; Cautious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837724" y="4180402"/>
            <a:ext cx="4158734" cy="2246523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84659" y="44273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Historical Concerns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084659" y="4922877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Gastrointestinal immaturity and NEC risk drove conservative feeding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5235773" y="4180403"/>
            <a:ext cx="4158734" cy="2246522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2709" y="44273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Barriers to Progress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82709" y="4922877"/>
            <a:ext cx="36648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Limited maternal milk, no donor access, reliance on formula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633823" y="4180403"/>
            <a:ext cx="4158853" cy="2246522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80759" y="44273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Standard Practice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880759" y="4922877"/>
            <a:ext cx="366498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Enteral fasting, minimal feeding, delayed full nutrition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F4344-DAC1-4AF1-B17A-60240A20F832}"/>
              </a:ext>
            </a:extLst>
          </p:cNvPr>
          <p:cNvSpPr txBox="1"/>
          <p:nvPr/>
        </p:nvSpPr>
        <p:spPr>
          <a:xfrm>
            <a:off x="10265456" y="7322024"/>
            <a:ext cx="36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J </a:t>
            </a:r>
            <a:r>
              <a:rPr lang="en-US" dirty="0" err="1">
                <a:solidFill>
                  <a:srgbClr val="7030A0"/>
                </a:solidFill>
              </a:rPr>
              <a:t>Pediatr</a:t>
            </a:r>
            <a:r>
              <a:rPr lang="en-US" dirty="0">
                <a:solidFill>
                  <a:srgbClr val="7030A0"/>
                </a:solidFill>
              </a:rPr>
              <a:t> Nov 1992</a:t>
            </a:r>
          </a:p>
          <a:p>
            <a:pPr algn="r"/>
            <a:r>
              <a:rPr lang="en-US" dirty="0">
                <a:solidFill>
                  <a:srgbClr val="7030A0"/>
                </a:solidFill>
              </a:rPr>
              <a:t>Pediatrics Mar 2003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3603" y="1766412"/>
            <a:ext cx="584061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5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A Revolutionary Shift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830222" y="32007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Modern Advances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837724" y="4128135"/>
            <a:ext cx="483155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milk expression encouraged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37724" y="4750474"/>
            <a:ext cx="483155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Donor milk prioritized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830222" y="5877887"/>
            <a:ext cx="483155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Exclusive enteral nutrition within days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22720" y="5302457"/>
            <a:ext cx="483155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Feeds initiated on day 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260783" y="3258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Key Innovation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6260783" y="4015500"/>
            <a:ext cx="788629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solidFill>
                  <a:srgbClr val="D75BE2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60-80 mL/kg/day</a:t>
            </a: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initiated within 36 hours meets fluid requirements while reducing parenteral nutrition dependence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260783" y="5444609"/>
            <a:ext cx="753939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Safe implementation even in highly vulnerable preterm infants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0835D-D1E1-4CCD-B449-E5F12C689188}"/>
              </a:ext>
            </a:extLst>
          </p:cNvPr>
          <p:cNvSpPr txBox="1"/>
          <p:nvPr/>
        </p:nvSpPr>
        <p:spPr>
          <a:xfrm>
            <a:off x="10336765" y="6962796"/>
            <a:ext cx="3698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Neonatology 2022</a:t>
            </a:r>
          </a:p>
          <a:p>
            <a:pPr algn="r"/>
            <a:r>
              <a:rPr lang="en-US" dirty="0">
                <a:solidFill>
                  <a:srgbClr val="7030A0"/>
                </a:solidFill>
              </a:rPr>
              <a:t>Ach Dis Child Fetal Neonatal Jun 2024</a:t>
            </a:r>
          </a:p>
          <a:p>
            <a:pPr algn="r"/>
            <a:r>
              <a:rPr lang="en-US" dirty="0">
                <a:solidFill>
                  <a:srgbClr val="7030A0"/>
                </a:solidFill>
              </a:rPr>
              <a:t>J </a:t>
            </a:r>
            <a:r>
              <a:rPr lang="en-US" dirty="0" err="1">
                <a:solidFill>
                  <a:srgbClr val="7030A0"/>
                </a:solidFill>
              </a:rPr>
              <a:t>Perinatol</a:t>
            </a:r>
            <a:r>
              <a:rPr lang="en-US" dirty="0">
                <a:solidFill>
                  <a:srgbClr val="7030A0"/>
                </a:solidFill>
              </a:rPr>
              <a:t> Feb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5069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0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Nature's Blueprint: Amniotic Fluid to Human Milk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637478"/>
            <a:ext cx="4318278" cy="95750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77039" y="48342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 Utero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077039" y="5329833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~200 mL/kg daily amniotic fluid intake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077039" y="5856446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Immunological &amp; trophic factors</a:t>
            </a:r>
            <a:endParaRPr lang="en-US" sz="20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002" y="3637478"/>
            <a:ext cx="4318278" cy="9575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95317" y="48342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Birth Transition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395317" y="5329833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Abrupt cessation of exposure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395317" y="5856446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Risk of bacterial colonization</a:t>
            </a:r>
            <a:endParaRPr lang="en-US" sz="20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4279" y="3637478"/>
            <a:ext cx="4318278" cy="9575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713595" y="48342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Early Feeding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9713595" y="5329833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Human milk mimics amniotic fluid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9713595" y="5856446"/>
            <a:ext cx="383964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Protective against NEC &amp; sepsis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5435E-671F-45DB-A338-9E87C8FDD3D1}"/>
              </a:ext>
            </a:extLst>
          </p:cNvPr>
          <p:cNvSpPr txBox="1"/>
          <p:nvPr/>
        </p:nvSpPr>
        <p:spPr>
          <a:xfrm>
            <a:off x="6477476" y="7014188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Clin </a:t>
            </a:r>
            <a:r>
              <a:rPr lang="en-US" sz="1800" dirty="0" err="1">
                <a:solidFill>
                  <a:srgbClr val="7030A0"/>
                </a:solidFill>
              </a:rPr>
              <a:t>Perinatol</a:t>
            </a:r>
            <a:r>
              <a:rPr lang="en-US" sz="1800" dirty="0">
                <a:solidFill>
                  <a:srgbClr val="7030A0"/>
                </a:solidFill>
              </a:rPr>
              <a:t> Mar 2019</a:t>
            </a:r>
          </a:p>
          <a:p>
            <a:pPr algn="r"/>
            <a:r>
              <a:rPr lang="en-US" sz="1800" dirty="0">
                <a:solidFill>
                  <a:srgbClr val="7030A0"/>
                </a:solidFill>
              </a:rPr>
              <a:t>J </a:t>
            </a:r>
            <a:r>
              <a:rPr lang="en-US" sz="1800" dirty="0" err="1">
                <a:solidFill>
                  <a:srgbClr val="7030A0"/>
                </a:solidFill>
              </a:rPr>
              <a:t>Perinatol</a:t>
            </a:r>
            <a:r>
              <a:rPr lang="en-US" sz="1800" dirty="0">
                <a:solidFill>
                  <a:srgbClr val="7030A0"/>
                </a:solidFill>
              </a:rPr>
              <a:t> Nov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83552"/>
            <a:ext cx="707790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The Power of Human Milk</a:t>
            </a:r>
            <a:endParaRPr lang="en-US" sz="4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124" y="3110090"/>
            <a:ext cx="718066" cy="71806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32394" y="3312020"/>
            <a:ext cx="284428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Microbiome Benefits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532394" y="3807558"/>
            <a:ext cx="53105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Promotes beneficial bacterial colonization in GI tract</a:t>
            </a:r>
            <a:endParaRPr lang="en-US" sz="2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4743" y="3110090"/>
            <a:ext cx="718066" cy="7180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482013" y="331202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Immune Support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8482013" y="3807558"/>
            <a:ext cx="531066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Unique immunomodulatory and anti-inflammatory properties</a:t>
            </a:r>
            <a:endParaRPr lang="en-US" sz="2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124" y="5052357"/>
            <a:ext cx="718066" cy="71806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2394" y="525428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Development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1532394" y="5749825"/>
            <a:ext cx="531054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Enhances GI maturation, improves growth outcomes</a:t>
            </a:r>
            <a:endParaRPr lang="en-US" sz="20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4743" y="5052357"/>
            <a:ext cx="718066" cy="71806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482013" y="525428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Infection Prevention</a:t>
            </a:r>
            <a:endParaRPr lang="en-US" sz="2400" dirty="0"/>
          </a:p>
        </p:txBody>
      </p:sp>
      <p:sp>
        <p:nvSpPr>
          <p:cNvPr id="14" name="Text 8"/>
          <p:cNvSpPr/>
          <p:nvPr/>
        </p:nvSpPr>
        <p:spPr>
          <a:xfrm>
            <a:off x="8482013" y="5749825"/>
            <a:ext cx="531066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Reduces risk of late-onset sepsis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A5F74-296A-477F-82D2-FDCA421F5F30}"/>
              </a:ext>
            </a:extLst>
          </p:cNvPr>
          <p:cNvSpPr txBox="1"/>
          <p:nvPr/>
        </p:nvSpPr>
        <p:spPr>
          <a:xfrm>
            <a:off x="6644607" y="745330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solidFill>
                  <a:srgbClr val="7030A0"/>
                </a:solidFill>
              </a:rPr>
              <a:t>Pediatr</a:t>
            </a:r>
            <a:r>
              <a:rPr lang="en-US" sz="1800" dirty="0">
                <a:solidFill>
                  <a:srgbClr val="7030A0"/>
                </a:solidFill>
              </a:rPr>
              <a:t> Res Sep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47395"/>
            <a:ext cx="827067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Donor Milk: A Practical Bridge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37724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Role in E3N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37724" y="4080153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Enables 60-80 mL/kg/day on day 1 when maternal milk unavailable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837724" y="506158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highlight>
                  <a:srgbClr val="D75BE2"/>
                </a:highlight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Does not negatively impact maternal feeding rates at discharge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614761" y="348888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Considerations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614761" y="408015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Attenuated bioactive components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614761" y="454687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Variable caloric content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614761" y="5013603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Interim measure until maternal milk available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614761" y="5480328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Exclusive reliance may impact growth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ED26E-0733-457D-A531-5DF0F6672752}"/>
              </a:ext>
            </a:extLst>
          </p:cNvPr>
          <p:cNvSpPr txBox="1"/>
          <p:nvPr/>
        </p:nvSpPr>
        <p:spPr>
          <a:xfrm>
            <a:off x="6485096" y="7343439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7030A0"/>
                </a:solidFill>
              </a:rPr>
              <a:t>E3NACT, E3NACT Plus, E3N trials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49084"/>
            <a:ext cx="886765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8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Implementing E3N: The Protocol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837724" y="2588538"/>
            <a:ext cx="2393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01</a:t>
            </a:r>
            <a:endParaRPr lang="en-US" sz="2400" dirty="0">
              <a:solidFill>
                <a:srgbClr val="990099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964894"/>
            <a:ext cx="4158734" cy="30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7724" y="31455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Initiate Early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3641050"/>
            <a:ext cx="41587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60-80 mL/kg/day within first 36 hours with maternal or donor milk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5235773" y="2588538"/>
            <a:ext cx="2393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02</a:t>
            </a:r>
            <a:endParaRPr lang="en-US" sz="2400" dirty="0">
              <a:solidFill>
                <a:srgbClr val="990099"/>
              </a:solidFill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73" y="2964894"/>
            <a:ext cx="4158734" cy="304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35773" y="314551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Advance Gradually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10" name="Text 6"/>
          <p:cNvSpPr/>
          <p:nvPr/>
        </p:nvSpPr>
        <p:spPr>
          <a:xfrm>
            <a:off x="5235773" y="3641050"/>
            <a:ext cx="41587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Increase by ~30 mL/kg/day until reaching 150+ mL/kg/day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633823" y="2588538"/>
            <a:ext cx="2393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03</a:t>
            </a:r>
            <a:endParaRPr lang="en-US" sz="2400" dirty="0">
              <a:solidFill>
                <a:srgbClr val="990099"/>
              </a:solidFill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823" y="2964894"/>
            <a:ext cx="4158853" cy="304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633823" y="3145512"/>
            <a:ext cx="298858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Maintain Human Milk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9633823" y="3641050"/>
            <a:ext cx="41588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Human milk-based diet for at least first 14 days postnatally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837724" y="4825841"/>
            <a:ext cx="2393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04</a:t>
            </a:r>
            <a:endParaRPr lang="en-US" sz="2400" dirty="0">
              <a:solidFill>
                <a:srgbClr val="990099"/>
              </a:solidFill>
            </a:endParaRPr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178266"/>
            <a:ext cx="6357818" cy="3048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837724" y="5382816"/>
            <a:ext cx="300978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Consider Fortification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18" name="Text 12"/>
          <p:cNvSpPr/>
          <p:nvPr/>
        </p:nvSpPr>
        <p:spPr>
          <a:xfrm>
            <a:off x="837724" y="5878354"/>
            <a:ext cx="456678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Early fortification (before day 7) may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optimize outcomes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434858" y="4825841"/>
            <a:ext cx="2393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Light" pitchFamily="34" charset="0"/>
                <a:ea typeface="Source Serif 4 Light" pitchFamily="34" charset="-122"/>
                <a:cs typeface="Source Serif 4 Light" pitchFamily="34" charset="-120"/>
              </a:rPr>
              <a:t>05</a:t>
            </a:r>
            <a:endParaRPr lang="en-US" sz="2400" dirty="0">
              <a:solidFill>
                <a:srgbClr val="990099"/>
              </a:solidFill>
            </a:endParaRPr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858" y="5178266"/>
            <a:ext cx="6357818" cy="3048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434858" y="538281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990099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Transition if Needed</a:t>
            </a:r>
            <a:endParaRPr lang="en-US" sz="2400" dirty="0">
              <a:solidFill>
                <a:srgbClr val="990099"/>
              </a:solidFill>
            </a:endParaRPr>
          </a:p>
        </p:txBody>
      </p:sp>
      <p:sp>
        <p:nvSpPr>
          <p:cNvPr id="22" name="Text 15"/>
          <p:cNvSpPr/>
          <p:nvPr/>
        </p:nvSpPr>
        <p:spPr>
          <a:xfrm>
            <a:off x="7434858" y="5878354"/>
            <a:ext cx="635781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After day 14, consider preterm formula if maternal/donor milk unavailable</a:t>
            </a:r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1BDB33-330D-4E02-A3AC-BD907B63F3D0}"/>
              </a:ext>
            </a:extLst>
          </p:cNvPr>
          <p:cNvSpPr txBox="1"/>
          <p:nvPr/>
        </p:nvSpPr>
        <p:spPr>
          <a:xfrm>
            <a:off x="6956167" y="7317875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7030A0"/>
                </a:solidFill>
              </a:rPr>
              <a:t>Ach Dis Child Fetal Neonatal Jun 2024</a:t>
            </a:r>
          </a:p>
          <a:p>
            <a:pPr algn="r"/>
            <a:r>
              <a:rPr lang="en-US" sz="2000" dirty="0">
                <a:solidFill>
                  <a:srgbClr val="7030A0"/>
                </a:solidFill>
              </a:rPr>
              <a:t>Am J Clin </a:t>
            </a:r>
            <a:r>
              <a:rPr lang="en-US" sz="2000" dirty="0" err="1">
                <a:solidFill>
                  <a:srgbClr val="7030A0"/>
                </a:solidFill>
              </a:rPr>
              <a:t>Nutr</a:t>
            </a:r>
            <a:r>
              <a:rPr lang="en-US" sz="2000" dirty="0">
                <a:solidFill>
                  <a:srgbClr val="7030A0"/>
                </a:solidFill>
              </a:rPr>
              <a:t> Feb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76273"/>
            <a:ext cx="1139118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Clinical Stability: Who Benefits from E3N?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8989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Inclusion Criteria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37724" y="368116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Gestational age considerations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837724" y="414788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Respiratory support not a contraindication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837724" y="461461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Mechanical ventilation acceptable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837724" y="508133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Most trials: 28-33 weeks gestation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089322" y="308989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Exclusion Criteria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089322" y="368116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Severe metabolic acidosis (first 24h)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7089322" y="414788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Inotropic support (first 24h)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089322" y="4614614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Absent/reversed umbilical flow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089322" y="5081339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Severe IUGR (&lt;3rd percentile)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089322" y="559114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Moderate-to-sever respiratory distress</a:t>
            </a:r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Symptomatic or severe hypoglycemia</a:t>
            </a:r>
          </a:p>
          <a:p>
            <a:pPr marL="342900" indent="-342900">
              <a:lnSpc>
                <a:spcPct val="150000"/>
              </a:lnSpc>
              <a:buSzPct val="100000"/>
              <a:buFontTx/>
              <a:buChar char="•"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Perinatal asphyxia (pH &lt; 7.0, base excess &lt;- 16.0, </a:t>
            </a:r>
            <a:r>
              <a:rPr lang="da-DK" sz="2000" dirty="0">
                <a:solidFill>
                  <a:srgbClr val="272525"/>
                </a:solidFill>
                <a:latin typeface="Source Sans 3" pitchFamily="34" charset="0"/>
              </a:rPr>
              <a:t>Apgar &lt;7 at 5 min </a:t>
            </a:r>
            <a:r>
              <a:rPr lang="en-US" sz="2000" dirty="0">
                <a:solidFill>
                  <a:srgbClr val="272525"/>
                </a:solidFill>
                <a:latin typeface="Source Sans 3" pitchFamily="34" charset="0"/>
              </a:rPr>
              <a:t>)</a:t>
            </a:r>
          </a:p>
          <a:p>
            <a:pPr marL="342900" indent="-342900" algn="l">
              <a:lnSpc>
                <a:spcPts val="300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EDDE3-8574-4702-8310-886F74102692}"/>
              </a:ext>
            </a:extLst>
          </p:cNvPr>
          <p:cNvSpPr txBox="1"/>
          <p:nvPr/>
        </p:nvSpPr>
        <p:spPr>
          <a:xfrm>
            <a:off x="6485096" y="7435725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030A0"/>
                </a:solidFill>
              </a:rPr>
              <a:t>J </a:t>
            </a:r>
            <a:r>
              <a:rPr lang="en-US" sz="1800" dirty="0" err="1">
                <a:solidFill>
                  <a:srgbClr val="7030A0"/>
                </a:solidFill>
              </a:rPr>
              <a:t>Perinatol</a:t>
            </a:r>
            <a:r>
              <a:rPr lang="en-US" sz="1800" dirty="0">
                <a:solidFill>
                  <a:srgbClr val="7030A0"/>
                </a:solidFill>
              </a:rPr>
              <a:t> Feb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1020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000" dirty="0">
                <a:solidFill>
                  <a:srgbClr val="D73AD7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Evidence from Low- and Middle-Income Countries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421466" y="3058336"/>
            <a:ext cx="6327815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526</a:t>
            </a:r>
            <a:endParaRPr lang="en-US" sz="6200" dirty="0"/>
          </a:p>
        </p:txBody>
      </p:sp>
      <p:sp>
        <p:nvSpPr>
          <p:cNvPr id="4" name="Text 2"/>
          <p:cNvSpPr/>
          <p:nvPr/>
        </p:nvSpPr>
        <p:spPr>
          <a:xfrm>
            <a:off x="2177280" y="41472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Infants Studied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489705" y="5025843"/>
            <a:ext cx="632781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Six randomized trials in India showed E3N safety and feasibility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96503" y="3058336"/>
            <a:ext cx="6327934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0.98</a:t>
            </a:r>
            <a:endParaRPr lang="en-US" sz="6200" dirty="0"/>
          </a:p>
        </p:txBody>
      </p:sp>
      <p:sp>
        <p:nvSpPr>
          <p:cNvPr id="7" name="Text 5"/>
          <p:cNvSpPr/>
          <p:nvPr/>
        </p:nvSpPr>
        <p:spPr>
          <a:xfrm>
            <a:off x="9152317" y="41472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Source Serif 4 Semi Bold" pitchFamily="34" charset="0"/>
                <a:ea typeface="Source Serif 4 Semi Bold" pitchFamily="34" charset="-122"/>
                <a:cs typeface="Source Serif 4 Semi Bold" pitchFamily="34" charset="-120"/>
              </a:rPr>
              <a:t>NEC Risk Ratio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676282" y="5025843"/>
            <a:ext cx="63279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No increased risk of necrotizing enterocolitis (95% CI: 0.38-2.54)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153234" y="5837213"/>
            <a:ext cx="1222839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E3N demonstrated superiority over gradual feeding in very preterm infants, with </a:t>
            </a:r>
            <a:r>
              <a:rPr lang="en-US" sz="20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shorter hospitalizations </a:t>
            </a:r>
            <a:r>
              <a:rPr lang="en-US" sz="2000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and </a:t>
            </a:r>
            <a:r>
              <a:rPr lang="en-US" sz="2000" b="1" dirty="0">
                <a:solidFill>
                  <a:srgbClr val="272525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improved weight gain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DED9A7-FCEA-4850-AD5C-2497CD7D2BDA}"/>
              </a:ext>
            </a:extLst>
          </p:cNvPr>
          <p:cNvSpPr txBox="1"/>
          <p:nvPr/>
        </p:nvSpPr>
        <p:spPr>
          <a:xfrm>
            <a:off x="6583778" y="7397883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72528A"/>
                </a:solidFill>
              </a:rPr>
              <a:t>Cochrane</a:t>
            </a:r>
            <a:r>
              <a:rPr lang="en-US" sz="1800" dirty="0">
                <a:solidFill>
                  <a:srgbClr val="7030A0"/>
                </a:solidFill>
              </a:rPr>
              <a:t> Database Syst Rev Dec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1113</Words>
  <Application>Microsoft Office PowerPoint</Application>
  <PresentationFormat>Custom</PresentationFormat>
  <Paragraphs>199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Source Serif 4 Semi Bold</vt:lpstr>
      <vt:lpstr>Calibri</vt:lpstr>
      <vt:lpstr>Arial</vt:lpstr>
      <vt:lpstr>Monotype Corsiva</vt:lpstr>
      <vt:lpstr>Source Sans 3</vt:lpstr>
      <vt:lpstr>Source Serif 4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Surface</dc:creator>
  <cp:lastModifiedBy>Surface</cp:lastModifiedBy>
  <cp:revision>130</cp:revision>
  <dcterms:created xsi:type="dcterms:W3CDTF">2025-10-27T12:18:23Z</dcterms:created>
  <dcterms:modified xsi:type="dcterms:W3CDTF">2025-11-18T16:45:47Z</dcterms:modified>
</cp:coreProperties>
</file>