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arlow Bold" panose="020B0604020202020204" charset="0"/>
      <p:bold r:id="rId23"/>
    </p:embeddedFont>
    <p:embeddedFont>
      <p:font typeface="Montserrat" panose="000005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7" initials="7" lastIdx="6" clrIdx="0">
    <p:extLst>
      <p:ext uri="{19B8F6BF-5375-455C-9EA6-DF929625EA0E}">
        <p15:presenceInfo xmlns:p15="http://schemas.microsoft.com/office/powerpoint/2012/main" userId="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00"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7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167268" y="1694985"/>
            <a:ext cx="14329317" cy="981308"/>
          </a:xfrm>
          <a:prstGeom prst="rect">
            <a:avLst/>
          </a:prstGeom>
          <a:noFill/>
          <a:ln/>
        </p:spPr>
        <p:txBody>
          <a:bodyPr wrap="none" lIns="0" tIns="0" rIns="0" bIns="0" rtlCol="0" anchor="t"/>
          <a:lstStyle/>
          <a:p>
            <a:pPr marL="0" indent="0" algn="l">
              <a:lnSpc>
                <a:spcPts val="4900"/>
              </a:lnSpc>
              <a:buNone/>
            </a:pPr>
            <a:r>
              <a:rPr lang="en-US" sz="4800" b="1" dirty="0">
                <a:solidFill>
                  <a:srgbClr val="0070C0"/>
                </a:solidFill>
                <a:latin typeface="Barlow Bold" pitchFamily="34" charset="0"/>
                <a:ea typeface="Barlow Bold" pitchFamily="34" charset="-122"/>
                <a:cs typeface="Barlow Bold" pitchFamily="34" charset="-120"/>
              </a:rPr>
              <a:t>Intraventricular Hemorrhage (IVH) in Preterm Infants</a:t>
            </a:r>
            <a:endParaRPr lang="en-US" sz="4800" b="1" dirty="0">
              <a:solidFill>
                <a:srgbClr val="0070C0"/>
              </a:solidFill>
            </a:endParaRPr>
          </a:p>
        </p:txBody>
      </p:sp>
      <p:sp>
        <p:nvSpPr>
          <p:cNvPr id="3" name="Text 1"/>
          <p:cNvSpPr/>
          <p:nvPr/>
        </p:nvSpPr>
        <p:spPr>
          <a:xfrm>
            <a:off x="758309" y="2921620"/>
            <a:ext cx="13459496" cy="1846119"/>
          </a:xfrm>
          <a:prstGeom prst="rect">
            <a:avLst/>
          </a:prstGeom>
          <a:noFill/>
          <a:ln/>
        </p:spPr>
        <p:txBody>
          <a:bodyPr wrap="none" lIns="0" tIns="0" rIns="0" bIns="0" rtlCol="0" anchor="t"/>
          <a:lstStyle/>
          <a:p>
            <a:pPr marL="0" indent="0" algn="l">
              <a:lnSpc>
                <a:spcPts val="2350"/>
              </a:lnSpc>
              <a:buNone/>
            </a:pPr>
            <a:r>
              <a:rPr lang="en-US" sz="3600" b="1" dirty="0">
                <a:solidFill>
                  <a:schemeClr val="tx1">
                    <a:lumMod val="95000"/>
                    <a:lumOff val="5000"/>
                  </a:schemeClr>
                </a:solidFill>
                <a:latin typeface="Montserrat" pitchFamily="34" charset="0"/>
                <a:ea typeface="Montserrat" pitchFamily="34" charset="-122"/>
                <a:cs typeface="Montserrat" pitchFamily="34" charset="-120"/>
              </a:rPr>
              <a:t>Epidemiology, Diagnosis, Management, and Outcome</a:t>
            </a:r>
          </a:p>
          <a:p>
            <a:pPr marL="0" indent="0" algn="l">
              <a:lnSpc>
                <a:spcPts val="2350"/>
              </a:lnSpc>
              <a:buNone/>
            </a:pPr>
            <a:endParaRPr lang="en-US" sz="3600" b="1" dirty="0">
              <a:solidFill>
                <a:schemeClr val="tx1">
                  <a:lumMod val="95000"/>
                  <a:lumOff val="5000"/>
                </a:schemeClr>
              </a:solidFill>
              <a:latin typeface="Montserrat" pitchFamily="34" charset="0"/>
              <a:ea typeface="Montserrat" pitchFamily="34" charset="-122"/>
              <a:cs typeface="Montserrat" pitchFamily="34" charset="-120"/>
            </a:endParaRPr>
          </a:p>
          <a:p>
            <a:pPr marL="0" indent="0" algn="l">
              <a:lnSpc>
                <a:spcPts val="2350"/>
              </a:lnSpc>
              <a:buNone/>
            </a:pPr>
            <a:endParaRPr lang="en-US" sz="2000" dirty="0">
              <a:solidFill>
                <a:srgbClr val="384653"/>
              </a:solidFill>
              <a:latin typeface="Montserrat" pitchFamily="34" charset="0"/>
            </a:endParaRPr>
          </a:p>
          <a:p>
            <a:pPr marL="0" indent="0" algn="l">
              <a:lnSpc>
                <a:spcPts val="2350"/>
              </a:lnSpc>
              <a:buNone/>
            </a:pPr>
            <a:r>
              <a:rPr lang="en-US" sz="3200" b="1" i="1" dirty="0">
                <a:solidFill>
                  <a:srgbClr val="92D050"/>
                </a:solidFill>
                <a:latin typeface="Montserrat" pitchFamily="34" charset="0"/>
              </a:rPr>
              <a:t>Dr Ali </a:t>
            </a:r>
            <a:r>
              <a:rPr lang="en-US" sz="3200" b="1" i="1" dirty="0" err="1">
                <a:solidFill>
                  <a:srgbClr val="92D050"/>
                </a:solidFill>
                <a:latin typeface="Montserrat" pitchFamily="34" charset="0"/>
              </a:rPr>
              <a:t>Naseh</a:t>
            </a:r>
            <a:r>
              <a:rPr lang="en-US" sz="3200" b="1" i="1" dirty="0">
                <a:solidFill>
                  <a:srgbClr val="92D050"/>
                </a:solidFill>
                <a:latin typeface="Montserrat" pitchFamily="34" charset="0"/>
              </a:rPr>
              <a:t>  Neonatologist</a:t>
            </a:r>
          </a:p>
          <a:p>
            <a:pPr marL="0" indent="0" algn="l">
              <a:lnSpc>
                <a:spcPts val="2350"/>
              </a:lnSpc>
              <a:buNone/>
            </a:pPr>
            <a:endParaRPr lang="en-US" sz="3200" b="1" i="1" dirty="0">
              <a:solidFill>
                <a:srgbClr val="92D050"/>
              </a:solidFill>
              <a:latin typeface="Montserrat" pitchFamily="34" charset="0"/>
            </a:endParaRPr>
          </a:p>
          <a:p>
            <a:pPr marL="0" indent="0" algn="l">
              <a:lnSpc>
                <a:spcPts val="2350"/>
              </a:lnSpc>
              <a:buNone/>
            </a:pPr>
            <a:r>
              <a:rPr lang="en-US" sz="3200" b="1" i="1" dirty="0">
                <a:solidFill>
                  <a:srgbClr val="92D050"/>
                </a:solidFill>
                <a:latin typeface="Montserrat" pitchFamily="34" charset="0"/>
              </a:rPr>
              <a:t>SBMU</a:t>
            </a:r>
            <a:endParaRPr lang="en-US" sz="2000" b="1" i="1" dirty="0">
              <a:solidFill>
                <a:srgbClr val="92D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58309" y="356839"/>
            <a:ext cx="12979993" cy="909757"/>
          </a:xfrm>
          <a:prstGeom prst="rect">
            <a:avLst/>
          </a:prstGeom>
          <a:noFill/>
          <a:ln/>
        </p:spPr>
        <p:txBody>
          <a:bodyPr wrap="non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		</a:t>
            </a:r>
            <a:r>
              <a:rPr lang="en-US" sz="5400" b="1" dirty="0">
                <a:solidFill>
                  <a:srgbClr val="2E3C4E"/>
                </a:solidFill>
                <a:latin typeface="Barlow Bold" pitchFamily="34" charset="0"/>
                <a:ea typeface="Barlow Bold" pitchFamily="34" charset="-122"/>
                <a:cs typeface="Barlow Bold" pitchFamily="34" charset="-120"/>
              </a:rPr>
              <a:t>Diagnostic Imaging Modalities</a:t>
            </a:r>
            <a:endParaRPr lang="en-US" sz="3900" dirty="0"/>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309" y="1266596"/>
            <a:ext cx="473869" cy="516493"/>
          </a:xfrm>
          <a:prstGeom prst="rect">
            <a:avLst/>
          </a:prstGeom>
        </p:spPr>
      </p:pic>
      <p:sp>
        <p:nvSpPr>
          <p:cNvPr id="4" name="Text 1"/>
          <p:cNvSpPr/>
          <p:nvPr/>
        </p:nvSpPr>
        <p:spPr>
          <a:xfrm>
            <a:off x="758308" y="1873405"/>
            <a:ext cx="3702179" cy="819441"/>
          </a:xfrm>
          <a:prstGeom prst="rect">
            <a:avLst/>
          </a:prstGeom>
          <a:noFill/>
          <a:ln/>
        </p:spPr>
        <p:txBody>
          <a:bodyPr wrap="none" lIns="0" tIns="0" rIns="0" bIns="0" rtlCol="0" anchor="t"/>
          <a:lstStyle/>
          <a:p>
            <a:pPr marL="0" indent="0" algn="l">
              <a:lnSpc>
                <a:spcPts val="2450"/>
              </a:lnSpc>
              <a:buNone/>
            </a:pPr>
            <a:r>
              <a:rPr lang="en-US" sz="2800" b="1" dirty="0">
                <a:solidFill>
                  <a:srgbClr val="384653"/>
                </a:solidFill>
                <a:latin typeface="Barlow Bold" pitchFamily="34" charset="0"/>
                <a:ea typeface="Barlow Bold" pitchFamily="34" charset="-122"/>
                <a:cs typeface="Barlow Bold" pitchFamily="34" charset="-120"/>
              </a:rPr>
              <a:t>Cranial Ultrasonography</a:t>
            </a:r>
            <a:endParaRPr lang="en-US" sz="2800" dirty="0"/>
          </a:p>
        </p:txBody>
      </p:sp>
      <p:sp>
        <p:nvSpPr>
          <p:cNvPr id="5" name="Text 2"/>
          <p:cNvSpPr/>
          <p:nvPr/>
        </p:nvSpPr>
        <p:spPr>
          <a:xfrm>
            <a:off x="379141" y="2389898"/>
            <a:ext cx="6817592" cy="3241468"/>
          </a:xfrm>
          <a:prstGeom prst="rect">
            <a:avLst/>
          </a:prstGeom>
          <a:noFill/>
          <a:ln/>
        </p:spPr>
        <p:txBody>
          <a:bodyPr wrap="square" lIns="0" tIns="0" rIns="0" bIns="0" rtlCol="0" anchor="t"/>
          <a:lstStyle/>
          <a:p>
            <a:pPr marL="0" indent="0" algn="l">
              <a:lnSpc>
                <a:spcPts val="2350"/>
              </a:lnSpc>
              <a:buNone/>
            </a:pPr>
            <a:r>
              <a:rPr lang="en-US" sz="2000" b="1" dirty="0">
                <a:solidFill>
                  <a:srgbClr val="384653"/>
                </a:solidFill>
                <a:latin typeface="Montserrat" pitchFamily="34" charset="0"/>
                <a:ea typeface="Montserrat" pitchFamily="34" charset="-122"/>
                <a:cs typeface="Montserrat" pitchFamily="34" charset="-120"/>
              </a:rPr>
              <a:t>Gold standard for screening and serial monitoring.</a:t>
            </a:r>
            <a:r>
              <a:rPr lang="en-US" sz="2000" dirty="0">
                <a:solidFill>
                  <a:srgbClr val="384653"/>
                </a:solidFill>
                <a:latin typeface="Montserrat" pitchFamily="34" charset="0"/>
                <a:ea typeface="Montserrat" pitchFamily="34" charset="-122"/>
                <a:cs typeface="Montserrat" pitchFamily="34" charset="-120"/>
              </a:rPr>
              <a:t> Performed at bedside through the anterior fontanelle, providing excellent visualization of periventricular regions and ventricular system. Real-time assessment without sedation or radiation exposure. Highly sensitive for detecting acute hemorrhage, grading severity, and monitoring ventricular size progression. Limitations include reduced sensitivity for posterior fossa and cortical lesions</a:t>
            </a:r>
            <a:r>
              <a:rPr lang="en-US" sz="1450" dirty="0">
                <a:solidFill>
                  <a:srgbClr val="384653"/>
                </a:solidFill>
                <a:latin typeface="Montserrat" pitchFamily="34" charset="0"/>
                <a:ea typeface="Montserrat" pitchFamily="34" charset="-122"/>
                <a:cs typeface="Montserrat" pitchFamily="34" charset="-120"/>
              </a:rPr>
              <a:t>.</a:t>
            </a:r>
            <a:endParaRPr lang="en-US" sz="1450" dirty="0"/>
          </a:p>
        </p:txBody>
      </p:sp>
      <p:pic>
        <p:nvPicPr>
          <p:cNvPr id="6"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667" y="1266596"/>
            <a:ext cx="639816" cy="516493"/>
          </a:xfrm>
          <a:prstGeom prst="rect">
            <a:avLst/>
          </a:prstGeom>
        </p:spPr>
      </p:pic>
      <p:sp>
        <p:nvSpPr>
          <p:cNvPr id="7" name="Text 3"/>
          <p:cNvSpPr/>
          <p:nvPr/>
        </p:nvSpPr>
        <p:spPr>
          <a:xfrm>
            <a:off x="7753575" y="1873405"/>
            <a:ext cx="4546220" cy="1422603"/>
          </a:xfrm>
          <a:prstGeom prst="rect">
            <a:avLst/>
          </a:prstGeom>
          <a:noFill/>
          <a:ln/>
        </p:spPr>
        <p:txBody>
          <a:bodyPr wrap="none" lIns="0" tIns="0" rIns="0" bIns="0" rtlCol="0" anchor="t"/>
          <a:lstStyle/>
          <a:p>
            <a:pPr marL="0" indent="0" algn="l">
              <a:lnSpc>
                <a:spcPts val="2450"/>
              </a:lnSpc>
              <a:buNone/>
            </a:pPr>
            <a:r>
              <a:rPr lang="en-US" sz="2800" b="1" dirty="0">
                <a:solidFill>
                  <a:srgbClr val="384653"/>
                </a:solidFill>
                <a:latin typeface="Barlow Bold" pitchFamily="34" charset="0"/>
                <a:ea typeface="Barlow Bold" pitchFamily="34" charset="-122"/>
                <a:cs typeface="Barlow Bold" pitchFamily="34" charset="-120"/>
              </a:rPr>
              <a:t>Magnetic Resonance Imaging</a:t>
            </a:r>
            <a:endParaRPr lang="en-US" sz="2800" dirty="0"/>
          </a:p>
        </p:txBody>
      </p:sp>
      <p:sp>
        <p:nvSpPr>
          <p:cNvPr id="8" name="Text 4"/>
          <p:cNvSpPr/>
          <p:nvPr/>
        </p:nvSpPr>
        <p:spPr>
          <a:xfrm>
            <a:off x="7433667" y="2291010"/>
            <a:ext cx="6929104" cy="3340356"/>
          </a:xfrm>
          <a:prstGeom prst="rect">
            <a:avLst/>
          </a:prstGeom>
          <a:noFill/>
          <a:ln/>
        </p:spPr>
        <p:txBody>
          <a:bodyPr wrap="square" lIns="0" tIns="0" rIns="0" bIns="0" rtlCol="0" anchor="t"/>
          <a:lstStyle/>
          <a:p>
            <a:pPr marL="0" indent="0" algn="l">
              <a:lnSpc>
                <a:spcPts val="2350"/>
              </a:lnSpc>
              <a:buNone/>
            </a:pPr>
            <a:r>
              <a:rPr lang="en-US" sz="2000" b="1" dirty="0">
                <a:solidFill>
                  <a:srgbClr val="384653"/>
                </a:solidFill>
                <a:latin typeface="Montserrat" pitchFamily="34" charset="0"/>
                <a:ea typeface="Montserrat" pitchFamily="34" charset="-122"/>
                <a:cs typeface="Montserrat" pitchFamily="34" charset="-120"/>
              </a:rPr>
              <a:t>Superior anatomic detail and white matter assessment.</a:t>
            </a:r>
            <a:r>
              <a:rPr lang="en-US" sz="2000" dirty="0">
                <a:solidFill>
                  <a:srgbClr val="384653"/>
                </a:solidFill>
                <a:latin typeface="Montserrat" pitchFamily="34" charset="0"/>
                <a:ea typeface="Montserrat" pitchFamily="34" charset="-122"/>
                <a:cs typeface="Montserrat" pitchFamily="34" charset="-120"/>
              </a:rPr>
              <a:t> More sensitive than ultrasound for detecting subtle white matter injury, punctate white matter lesions, and cerebellar hemorrhage. Particularly valuable for term-equivalent age imaging to assess long-term sequelae. Limitations include requirement for patient transport, prolonged scan times, need for sedation, and limited availability. Less useful for acute diagnosis due to clinical instability of extremely preterm infants.</a:t>
            </a:r>
            <a:endParaRPr lang="en-US" sz="2000" dirty="0"/>
          </a:p>
        </p:txBody>
      </p:sp>
      <p:sp>
        <p:nvSpPr>
          <p:cNvPr id="9" name="Text 5"/>
          <p:cNvSpPr/>
          <p:nvPr/>
        </p:nvSpPr>
        <p:spPr>
          <a:xfrm>
            <a:off x="758309" y="6048970"/>
            <a:ext cx="13113782" cy="909757"/>
          </a:xfrm>
          <a:prstGeom prst="rect">
            <a:avLst/>
          </a:prstGeom>
          <a:noFill/>
          <a:ln/>
        </p:spPr>
        <p:txBody>
          <a:bodyPr wrap="square" lIns="0" tIns="0" rIns="0" bIns="0" rtlCol="0" anchor="t"/>
          <a:lstStyle/>
          <a:p>
            <a:pPr marL="0" indent="0" algn="l">
              <a:lnSpc>
                <a:spcPts val="2350"/>
              </a:lnSpc>
              <a:buNone/>
            </a:pPr>
            <a:r>
              <a:rPr lang="en-US" sz="2000" i="1" dirty="0">
                <a:solidFill>
                  <a:srgbClr val="0070C0"/>
                </a:solidFill>
                <a:latin typeface="Montserrat" pitchFamily="34" charset="0"/>
                <a:ea typeface="Montserrat" pitchFamily="34" charset="-122"/>
                <a:cs typeface="Montserrat" pitchFamily="34" charset="-120"/>
              </a:rPr>
              <a:t>Imaging strategy should prioritize early cranial ultrasound for initial detection and grading, with MRI reserved for specific indications such as discordant clinical findings, unexplained neurological deterioration, or comprehensive assessment at term-equivalent age for prognostication</a:t>
            </a:r>
            <a:r>
              <a:rPr lang="en-US" sz="1450" i="1" dirty="0">
                <a:solidFill>
                  <a:srgbClr val="0070C0"/>
                </a:solidFill>
                <a:latin typeface="Montserrat" pitchFamily="34" charset="0"/>
                <a:ea typeface="Montserrat" pitchFamily="34" charset="-122"/>
                <a:cs typeface="Montserrat" pitchFamily="34" charset="-120"/>
              </a:rPr>
              <a:t>.</a:t>
            </a:r>
            <a:endParaRPr lang="en-US" sz="1450" i="1"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8309" y="792837"/>
            <a:ext cx="7791926" cy="623530"/>
          </a:xfrm>
          <a:prstGeom prst="rect">
            <a:avLst/>
          </a:prstGeom>
          <a:noFill/>
          <a:ln/>
        </p:spPr>
        <p:txBody>
          <a:bodyPr wrap="non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Screening Guidelines and Protocols</a:t>
            </a:r>
            <a:endParaRPr lang="en-US" sz="3900" dirty="0"/>
          </a:p>
        </p:txBody>
      </p:sp>
      <p:sp>
        <p:nvSpPr>
          <p:cNvPr id="3" name="Text 1"/>
          <p:cNvSpPr/>
          <p:nvPr/>
        </p:nvSpPr>
        <p:spPr>
          <a:xfrm>
            <a:off x="758309" y="1482685"/>
            <a:ext cx="8361998" cy="995124"/>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Systematic cranial ultrasound screening protocols are essential for early IVH detection in high-risk populations. Evidence-based recommendations </a:t>
            </a:r>
            <a:r>
              <a:rPr lang="en-US" dirty="0">
                <a:solidFill>
                  <a:srgbClr val="384653"/>
                </a:solidFill>
                <a:latin typeface="Montserrat" pitchFamily="34" charset="0"/>
                <a:ea typeface="Montserrat" pitchFamily="34" charset="-122"/>
                <a:cs typeface="Montserrat" pitchFamily="34" charset="-120"/>
              </a:rPr>
              <a:t>include:</a:t>
            </a:r>
            <a:endParaRPr lang="en-US" dirty="0"/>
          </a:p>
        </p:txBody>
      </p:sp>
      <p:sp>
        <p:nvSpPr>
          <p:cNvPr id="4" name="Text 2"/>
          <p:cNvSpPr/>
          <p:nvPr/>
        </p:nvSpPr>
        <p:spPr>
          <a:xfrm>
            <a:off x="750808" y="2734747"/>
            <a:ext cx="3077408" cy="311706"/>
          </a:xfrm>
          <a:prstGeom prst="rect">
            <a:avLst/>
          </a:prstGeom>
          <a:noFill/>
          <a:ln/>
        </p:spPr>
        <p:txBody>
          <a:bodyPr wrap="none" lIns="0" tIns="0" rIns="0" bIns="0" rtlCol="0" anchor="t"/>
          <a:lstStyle/>
          <a:p>
            <a:pPr marL="0" indent="0" algn="l">
              <a:lnSpc>
                <a:spcPts val="2450"/>
              </a:lnSpc>
              <a:buNone/>
            </a:pPr>
            <a:r>
              <a:rPr lang="en-US" sz="3200" b="1" dirty="0">
                <a:solidFill>
                  <a:srgbClr val="2E3C4E"/>
                </a:solidFill>
                <a:latin typeface="Barlow Bold" pitchFamily="34" charset="0"/>
                <a:ea typeface="Barlow Bold" pitchFamily="34" charset="-122"/>
                <a:cs typeface="Barlow Bold" pitchFamily="34" charset="-120"/>
              </a:rPr>
              <a:t>Universal Screening Criteria</a:t>
            </a:r>
            <a:endParaRPr lang="en-US" sz="3200" dirty="0"/>
          </a:p>
        </p:txBody>
      </p:sp>
      <p:sp>
        <p:nvSpPr>
          <p:cNvPr id="5" name="Text 3"/>
          <p:cNvSpPr/>
          <p:nvPr/>
        </p:nvSpPr>
        <p:spPr>
          <a:xfrm>
            <a:off x="758309" y="3168610"/>
            <a:ext cx="8361998" cy="303252"/>
          </a:xfrm>
          <a:prstGeom prst="rect">
            <a:avLst/>
          </a:prstGeom>
          <a:noFill/>
          <a:ln/>
        </p:spPr>
        <p:txBody>
          <a:bodyPr wrap="none" lIns="0" tIns="0" rIns="0" bIns="0" rtlCol="0" anchor="t"/>
          <a:lstStyle/>
          <a:p>
            <a:pPr marL="342900" indent="-342900" algn="l">
              <a:lnSpc>
                <a:spcPts val="2350"/>
              </a:lnSpc>
              <a:buSzPct val="100000"/>
              <a:buChar char="•"/>
            </a:pPr>
            <a:r>
              <a:rPr lang="en-US" sz="2000" dirty="0">
                <a:solidFill>
                  <a:srgbClr val="384653"/>
                </a:solidFill>
                <a:latin typeface="Montserrat" pitchFamily="34" charset="0"/>
                <a:ea typeface="Montserrat" pitchFamily="34" charset="-122"/>
                <a:cs typeface="Montserrat" pitchFamily="34" charset="-120"/>
              </a:rPr>
              <a:t>All infants born at less than 32 weeks gestational age</a:t>
            </a:r>
            <a:endParaRPr lang="en-US" sz="2000" dirty="0"/>
          </a:p>
        </p:txBody>
      </p:sp>
      <p:sp>
        <p:nvSpPr>
          <p:cNvPr id="6" name="Text 4"/>
          <p:cNvSpPr/>
          <p:nvPr/>
        </p:nvSpPr>
        <p:spPr>
          <a:xfrm>
            <a:off x="758309" y="3538180"/>
            <a:ext cx="8361998" cy="303252"/>
          </a:xfrm>
          <a:prstGeom prst="rect">
            <a:avLst/>
          </a:prstGeom>
          <a:noFill/>
          <a:ln/>
        </p:spPr>
        <p:txBody>
          <a:bodyPr wrap="none" lIns="0" tIns="0" rIns="0" bIns="0" rtlCol="0" anchor="t"/>
          <a:lstStyle/>
          <a:p>
            <a:pPr marL="342900" indent="-342900" algn="l">
              <a:lnSpc>
                <a:spcPts val="2350"/>
              </a:lnSpc>
              <a:buSzPct val="100000"/>
              <a:buChar char="•"/>
            </a:pPr>
            <a:r>
              <a:rPr lang="en-US" sz="2000" dirty="0">
                <a:solidFill>
                  <a:srgbClr val="384653"/>
                </a:solidFill>
                <a:latin typeface="Montserrat" pitchFamily="34" charset="0"/>
                <a:ea typeface="Montserrat" pitchFamily="34" charset="-122"/>
                <a:cs typeface="Montserrat" pitchFamily="34" charset="-120"/>
              </a:rPr>
              <a:t>Very low birth weight infants (less than 1500 grams)</a:t>
            </a:r>
            <a:endParaRPr lang="en-US" sz="2000" dirty="0"/>
          </a:p>
        </p:txBody>
      </p:sp>
      <p:sp>
        <p:nvSpPr>
          <p:cNvPr id="7" name="Text 5"/>
          <p:cNvSpPr/>
          <p:nvPr/>
        </p:nvSpPr>
        <p:spPr>
          <a:xfrm>
            <a:off x="758309" y="3907750"/>
            <a:ext cx="8361998" cy="303252"/>
          </a:xfrm>
          <a:prstGeom prst="rect">
            <a:avLst/>
          </a:prstGeom>
          <a:noFill/>
          <a:ln/>
        </p:spPr>
        <p:txBody>
          <a:bodyPr wrap="none" lIns="0" tIns="0" rIns="0" bIns="0" rtlCol="0" anchor="t"/>
          <a:lstStyle/>
          <a:p>
            <a:pPr marL="342900" indent="-342900" algn="l">
              <a:lnSpc>
                <a:spcPts val="2350"/>
              </a:lnSpc>
              <a:buSzPct val="100000"/>
              <a:buChar char="•"/>
            </a:pPr>
            <a:r>
              <a:rPr lang="en-US" sz="2000" dirty="0">
                <a:solidFill>
                  <a:srgbClr val="384653"/>
                </a:solidFill>
                <a:latin typeface="Montserrat" pitchFamily="34" charset="0"/>
                <a:ea typeface="Montserrat" pitchFamily="34" charset="-122"/>
                <a:cs typeface="Montserrat" pitchFamily="34" charset="-120"/>
              </a:rPr>
              <a:t>Any infant with clinical signs suggestive of intracranial pathology</a:t>
            </a:r>
            <a:endParaRPr lang="en-US" sz="2000" dirty="0"/>
          </a:p>
        </p:txBody>
      </p:sp>
      <p:sp>
        <p:nvSpPr>
          <p:cNvPr id="8" name="Text 6"/>
          <p:cNvSpPr/>
          <p:nvPr/>
        </p:nvSpPr>
        <p:spPr>
          <a:xfrm>
            <a:off x="758309" y="4400550"/>
            <a:ext cx="3101102" cy="311706"/>
          </a:xfrm>
          <a:prstGeom prst="rect">
            <a:avLst/>
          </a:prstGeom>
          <a:noFill/>
          <a:ln/>
        </p:spPr>
        <p:txBody>
          <a:bodyPr wrap="none" lIns="0" tIns="0" rIns="0" bIns="0" rtlCol="0" anchor="t"/>
          <a:lstStyle/>
          <a:p>
            <a:pPr marL="0" indent="0" algn="l">
              <a:lnSpc>
                <a:spcPts val="2450"/>
              </a:lnSpc>
              <a:buNone/>
            </a:pPr>
            <a:r>
              <a:rPr lang="en-US" sz="3200" b="1" dirty="0">
                <a:solidFill>
                  <a:srgbClr val="FF0000"/>
                </a:solidFill>
                <a:latin typeface="Barlow Bold" pitchFamily="34" charset="0"/>
                <a:ea typeface="Barlow Bold" pitchFamily="34" charset="-122"/>
                <a:cs typeface="Barlow Bold" pitchFamily="34" charset="-120"/>
              </a:rPr>
              <a:t>Timing of Screening Studies</a:t>
            </a:r>
            <a:endParaRPr lang="en-US" sz="3200" dirty="0">
              <a:solidFill>
                <a:srgbClr val="FF0000"/>
              </a:solidFill>
            </a:endParaRPr>
          </a:p>
        </p:txBody>
      </p:sp>
      <p:sp>
        <p:nvSpPr>
          <p:cNvPr id="9" name="Text 7"/>
          <p:cNvSpPr/>
          <p:nvPr/>
        </p:nvSpPr>
        <p:spPr>
          <a:xfrm>
            <a:off x="758309" y="4901803"/>
            <a:ext cx="8361998" cy="303252"/>
          </a:xfrm>
          <a:prstGeom prst="rect">
            <a:avLst/>
          </a:prstGeom>
          <a:noFill/>
          <a:ln/>
        </p:spPr>
        <p:txBody>
          <a:bodyPr wrap="none" lIns="0" tIns="0" rIns="0" bIns="0" rtlCol="0" anchor="t"/>
          <a:lstStyle/>
          <a:p>
            <a:pPr marL="342900" indent="-342900" algn="l">
              <a:lnSpc>
                <a:spcPts val="2350"/>
              </a:lnSpc>
              <a:buSzPct val="100000"/>
              <a:buChar char="•"/>
            </a:pPr>
            <a:r>
              <a:rPr lang="en-US" sz="2000" b="1" dirty="0">
                <a:solidFill>
                  <a:srgbClr val="384653"/>
                </a:solidFill>
                <a:latin typeface="Montserrat" pitchFamily="34" charset="0"/>
                <a:ea typeface="Montserrat" pitchFamily="34" charset="-122"/>
                <a:cs typeface="Montserrat" pitchFamily="34" charset="-120"/>
              </a:rPr>
              <a:t>Initial scan:</a:t>
            </a:r>
            <a:r>
              <a:rPr lang="en-US" sz="2000" dirty="0">
                <a:solidFill>
                  <a:srgbClr val="384653"/>
                </a:solidFill>
                <a:latin typeface="Montserrat" pitchFamily="34" charset="0"/>
                <a:ea typeface="Montserrat" pitchFamily="34" charset="-122"/>
                <a:cs typeface="Montserrat" pitchFamily="34" charset="-120"/>
              </a:rPr>
              <a:t> Between 7-10 days of age to capture the majority of hemorrhages</a:t>
            </a:r>
            <a:endParaRPr lang="en-US" sz="2000" dirty="0"/>
          </a:p>
        </p:txBody>
      </p:sp>
      <p:sp>
        <p:nvSpPr>
          <p:cNvPr id="10" name="Text 8"/>
          <p:cNvSpPr/>
          <p:nvPr/>
        </p:nvSpPr>
        <p:spPr>
          <a:xfrm>
            <a:off x="758309" y="5271373"/>
            <a:ext cx="8361998" cy="606504"/>
          </a:xfrm>
          <a:prstGeom prst="rect">
            <a:avLst/>
          </a:prstGeom>
          <a:noFill/>
          <a:ln/>
        </p:spPr>
        <p:txBody>
          <a:bodyPr wrap="square" lIns="0" tIns="0" rIns="0" bIns="0" rtlCol="0" anchor="t"/>
          <a:lstStyle/>
          <a:p>
            <a:pPr marL="342900" indent="-342900" algn="l">
              <a:lnSpc>
                <a:spcPts val="2350"/>
              </a:lnSpc>
              <a:buSzPct val="100000"/>
              <a:buChar char="•"/>
            </a:pPr>
            <a:r>
              <a:rPr lang="en-US" sz="2000" b="1" dirty="0">
                <a:solidFill>
                  <a:srgbClr val="384653"/>
                </a:solidFill>
                <a:latin typeface="Montserrat" pitchFamily="34" charset="0"/>
                <a:ea typeface="Montserrat" pitchFamily="34" charset="-122"/>
                <a:cs typeface="Montserrat" pitchFamily="34" charset="-120"/>
              </a:rPr>
              <a:t>Early scan (24-48 hours):</a:t>
            </a:r>
            <a:r>
              <a:rPr lang="en-US" sz="2000" dirty="0">
                <a:solidFill>
                  <a:srgbClr val="384653"/>
                </a:solidFill>
                <a:latin typeface="Montserrat" pitchFamily="34" charset="0"/>
                <a:ea typeface="Montserrat" pitchFamily="34" charset="-122"/>
                <a:cs typeface="Montserrat" pitchFamily="34" charset="-120"/>
              </a:rPr>
              <a:t> For extremely high-risk infants (less than 28 weeks, unstable clinical course)</a:t>
            </a:r>
            <a:endParaRPr lang="en-US" sz="1450" dirty="0"/>
          </a:p>
        </p:txBody>
      </p:sp>
      <p:sp>
        <p:nvSpPr>
          <p:cNvPr id="11" name="Text 9"/>
          <p:cNvSpPr/>
          <p:nvPr/>
        </p:nvSpPr>
        <p:spPr>
          <a:xfrm>
            <a:off x="758308" y="5944195"/>
            <a:ext cx="9790745" cy="606504"/>
          </a:xfrm>
          <a:prstGeom prst="rect">
            <a:avLst/>
          </a:prstGeom>
          <a:noFill/>
          <a:ln/>
        </p:spPr>
        <p:txBody>
          <a:bodyPr wrap="square" lIns="0" tIns="0" rIns="0" bIns="0" rtlCol="0" anchor="t"/>
          <a:lstStyle/>
          <a:p>
            <a:pPr marL="342900" indent="-342900" algn="l">
              <a:lnSpc>
                <a:spcPts val="2350"/>
              </a:lnSpc>
              <a:buSzPct val="100000"/>
              <a:buChar char="•"/>
            </a:pPr>
            <a:r>
              <a:rPr lang="en-US" sz="2000" b="1" dirty="0">
                <a:solidFill>
                  <a:srgbClr val="384653"/>
                </a:solidFill>
                <a:latin typeface="Montserrat" pitchFamily="34" charset="0"/>
                <a:ea typeface="Montserrat" pitchFamily="34" charset="-122"/>
                <a:cs typeface="Montserrat" pitchFamily="34" charset="-120"/>
              </a:rPr>
              <a:t>Follow-up imaging:</a:t>
            </a:r>
            <a:r>
              <a:rPr lang="en-US" sz="2000" dirty="0">
                <a:solidFill>
                  <a:srgbClr val="384653"/>
                </a:solidFill>
                <a:latin typeface="Montserrat" pitchFamily="34" charset="0"/>
                <a:ea typeface="Montserrat" pitchFamily="34" charset="-122"/>
                <a:cs typeface="Montserrat" pitchFamily="34" charset="-120"/>
              </a:rPr>
              <a:t> At 36 weeks postmenstrual age or prior to discharge to assess for cystic periventricular leukomalacia and late complications</a:t>
            </a:r>
          </a:p>
          <a:p>
            <a:pPr marL="342900" indent="-342900" algn="l">
              <a:lnSpc>
                <a:spcPts val="2350"/>
              </a:lnSpc>
              <a:buSzPct val="100000"/>
              <a:buChar char="•"/>
            </a:pPr>
            <a:endParaRPr lang="en-US" sz="2000" dirty="0"/>
          </a:p>
        </p:txBody>
      </p:sp>
      <p:sp>
        <p:nvSpPr>
          <p:cNvPr id="12" name="Shape 10"/>
          <p:cNvSpPr/>
          <p:nvPr/>
        </p:nvSpPr>
        <p:spPr>
          <a:xfrm>
            <a:off x="9400478" y="1092820"/>
            <a:ext cx="4995745" cy="3619436"/>
          </a:xfrm>
          <a:prstGeom prst="roundRect">
            <a:avLst>
              <a:gd name="adj" fmla="val 11285"/>
            </a:avLst>
          </a:prstGeom>
          <a:solidFill>
            <a:srgbClr val="BEDFF3"/>
          </a:solidFill>
          <a:ln/>
        </p:spPr>
      </p:sp>
      <p:pic>
        <p:nvPicPr>
          <p:cNvPr id="13" name="Image 0" descr="preencoded.png"/>
          <p:cNvPicPr>
            <a:picLocks noChangeAspect="1"/>
          </p:cNvPicPr>
          <p:nvPr/>
        </p:nvPicPr>
        <p:blipFill>
          <a:blip r:embed="rId3"/>
          <a:stretch>
            <a:fillRect/>
          </a:stretch>
        </p:blipFill>
        <p:spPr>
          <a:xfrm>
            <a:off x="9556596" y="1182030"/>
            <a:ext cx="535022" cy="546409"/>
          </a:xfrm>
          <a:prstGeom prst="rect">
            <a:avLst/>
          </a:prstGeom>
        </p:spPr>
      </p:pic>
      <p:sp>
        <p:nvSpPr>
          <p:cNvPr id="14" name="Text 11"/>
          <p:cNvSpPr/>
          <p:nvPr/>
        </p:nvSpPr>
        <p:spPr>
          <a:xfrm>
            <a:off x="10281166" y="1338146"/>
            <a:ext cx="2494359" cy="546410"/>
          </a:xfrm>
          <a:prstGeom prst="rect">
            <a:avLst/>
          </a:prstGeom>
          <a:noFill/>
          <a:ln/>
        </p:spPr>
        <p:txBody>
          <a:bodyPr wrap="none" lIns="0" tIns="0" rIns="0" bIns="0" rtlCol="0" anchor="t"/>
          <a:lstStyle/>
          <a:p>
            <a:pPr marL="0" indent="0" algn="l">
              <a:lnSpc>
                <a:spcPts val="2450"/>
              </a:lnSpc>
              <a:buNone/>
            </a:pPr>
            <a:r>
              <a:rPr lang="en-US" sz="2800" b="1" dirty="0">
                <a:solidFill>
                  <a:srgbClr val="000000"/>
                </a:solidFill>
                <a:latin typeface="Barlow Bold" pitchFamily="34" charset="0"/>
                <a:ea typeface="Barlow Bold" pitchFamily="34" charset="-122"/>
                <a:cs typeface="Barlow Bold" pitchFamily="34" charset="-120"/>
              </a:rPr>
              <a:t>Quality Metrics</a:t>
            </a:r>
            <a:endParaRPr lang="en-US" sz="2800" dirty="0"/>
          </a:p>
        </p:txBody>
      </p:sp>
      <p:sp>
        <p:nvSpPr>
          <p:cNvPr id="15" name="Text 12"/>
          <p:cNvSpPr/>
          <p:nvPr/>
        </p:nvSpPr>
        <p:spPr>
          <a:xfrm>
            <a:off x="9970551" y="1650380"/>
            <a:ext cx="4269556" cy="2853431"/>
          </a:xfrm>
          <a:prstGeom prst="rect">
            <a:avLst/>
          </a:prstGeom>
          <a:noFill/>
          <a:ln/>
        </p:spPr>
        <p:txBody>
          <a:bodyPr wrap="square" lIns="0" tIns="0" rIns="0" bIns="0" rtlCol="0" anchor="t"/>
          <a:lstStyle/>
          <a:p>
            <a:pPr marL="0" indent="0" algn="l">
              <a:lnSpc>
                <a:spcPts val="2350"/>
              </a:lnSpc>
              <a:buNone/>
            </a:pPr>
            <a:r>
              <a:rPr lang="en-US" sz="2000" dirty="0">
                <a:solidFill>
                  <a:srgbClr val="000000"/>
                </a:solidFill>
                <a:latin typeface="Montserrat" pitchFamily="34" charset="0"/>
                <a:ea typeface="Montserrat" pitchFamily="34" charset="-122"/>
                <a:cs typeface="Montserrat" pitchFamily="34" charset="-120"/>
              </a:rPr>
              <a:t>Screening compliance rates serve as important quality indicators for neonatal intensive care units. Target: Greater than 95% screening completion for eligible infants.</a:t>
            </a:r>
            <a:endParaRPr lang="en-US" sz="2000" dirty="0"/>
          </a:p>
        </p:txBody>
      </p:sp>
      <p:sp>
        <p:nvSpPr>
          <p:cNvPr id="16" name="Text 13"/>
          <p:cNvSpPr/>
          <p:nvPr/>
        </p:nvSpPr>
        <p:spPr>
          <a:xfrm>
            <a:off x="1059365" y="6830258"/>
            <a:ext cx="12812725" cy="1176318"/>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Infants with identified IVH require serial imaging to monitor hemorrhage evolution, ventricular size progression, and development of posthemorrhagic ventricular dilatation. Scan frequency should be individualized based on initial grade and clinical course.</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58308" y="234176"/>
            <a:ext cx="13214169" cy="645815"/>
          </a:xfrm>
          <a:prstGeom prst="rect">
            <a:avLst/>
          </a:prstGeom>
          <a:noFill/>
          <a:ln/>
        </p:spPr>
        <p:txBody>
          <a:bodyPr wrap="non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			</a:t>
            </a:r>
            <a:r>
              <a:rPr lang="en-US" sz="6000" b="1" dirty="0">
                <a:solidFill>
                  <a:srgbClr val="2E3C4E"/>
                </a:solidFill>
                <a:latin typeface="Barlow Bold" pitchFamily="34" charset="0"/>
                <a:ea typeface="Barlow Bold" pitchFamily="34" charset="-122"/>
                <a:cs typeface="Barlow Bold" pitchFamily="34" charset="-120"/>
              </a:rPr>
              <a:t>Acute Complications</a:t>
            </a:r>
            <a:endParaRPr lang="en-US" sz="3900" dirty="0"/>
          </a:p>
        </p:txBody>
      </p:sp>
      <p:sp>
        <p:nvSpPr>
          <p:cNvPr id="3" name="Shape 1"/>
          <p:cNvSpPr/>
          <p:nvPr/>
        </p:nvSpPr>
        <p:spPr>
          <a:xfrm>
            <a:off x="301084" y="1020315"/>
            <a:ext cx="6896482" cy="6735422"/>
          </a:xfrm>
          <a:prstGeom prst="roundRect">
            <a:avLst>
              <a:gd name="adj" fmla="val 4827"/>
            </a:avLst>
          </a:prstGeom>
          <a:solidFill>
            <a:srgbClr val="FFFFFF"/>
          </a:solidFill>
          <a:ln w="22860">
            <a:solidFill>
              <a:srgbClr val="BACFDD"/>
            </a:solidFill>
            <a:prstDash val="solid"/>
          </a:ln>
        </p:spPr>
      </p:sp>
      <p:sp>
        <p:nvSpPr>
          <p:cNvPr id="4" name="Shape 2"/>
          <p:cNvSpPr/>
          <p:nvPr/>
        </p:nvSpPr>
        <p:spPr>
          <a:xfrm>
            <a:off x="301085" y="993695"/>
            <a:ext cx="6896482" cy="562809"/>
          </a:xfrm>
          <a:prstGeom prst="roundRect">
            <a:avLst>
              <a:gd name="adj" fmla="val 45184"/>
            </a:avLst>
          </a:prstGeom>
          <a:solidFill>
            <a:srgbClr val="D4E9F7"/>
          </a:solidFill>
          <a:ln/>
        </p:spPr>
      </p:sp>
      <p:sp>
        <p:nvSpPr>
          <p:cNvPr id="5" name="Text 3"/>
          <p:cNvSpPr/>
          <p:nvPr/>
        </p:nvSpPr>
        <p:spPr>
          <a:xfrm>
            <a:off x="3847148" y="1795820"/>
            <a:ext cx="284321" cy="355402"/>
          </a:xfrm>
          <a:prstGeom prst="rect">
            <a:avLst/>
          </a:prstGeom>
          <a:noFill/>
          <a:ln/>
        </p:spPr>
        <p:txBody>
          <a:bodyPr wrap="none" lIns="0" tIns="0" rIns="0" bIns="0" rtlCol="0" anchor="t"/>
          <a:lstStyle/>
          <a:p>
            <a:pPr marL="0" indent="0" algn="l">
              <a:lnSpc>
                <a:spcPts val="2200"/>
              </a:lnSpc>
              <a:buNone/>
            </a:pPr>
            <a:r>
              <a:rPr lang="en-US" sz="2200" b="1" dirty="0">
                <a:solidFill>
                  <a:srgbClr val="384653"/>
                </a:solidFill>
                <a:latin typeface="Barlow Bold" pitchFamily="34" charset="0"/>
                <a:ea typeface="Barlow Bold" pitchFamily="34" charset="-122"/>
                <a:cs typeface="Barlow Bold" pitchFamily="34" charset="-120"/>
              </a:rPr>
              <a:t>1</a:t>
            </a:r>
            <a:endParaRPr lang="en-US" sz="2200" dirty="0"/>
          </a:p>
        </p:txBody>
      </p:sp>
      <p:sp>
        <p:nvSpPr>
          <p:cNvPr id="6" name="Text 4"/>
          <p:cNvSpPr/>
          <p:nvPr/>
        </p:nvSpPr>
        <p:spPr>
          <a:xfrm>
            <a:off x="828496" y="2151222"/>
            <a:ext cx="6416397" cy="335424"/>
          </a:xfrm>
          <a:prstGeom prst="rect">
            <a:avLst/>
          </a:prstGeom>
          <a:noFill/>
          <a:ln/>
        </p:spPr>
        <p:txBody>
          <a:bodyPr wrap="none" lIns="0" tIns="0" rIns="0" bIns="0" rtlCol="0" anchor="t"/>
          <a:lstStyle/>
          <a:p>
            <a:pPr marL="0" indent="0" algn="l">
              <a:lnSpc>
                <a:spcPts val="2450"/>
              </a:lnSpc>
              <a:buNone/>
            </a:pPr>
            <a:r>
              <a:rPr lang="en-US" sz="2400" b="1" dirty="0">
                <a:solidFill>
                  <a:srgbClr val="384653"/>
                </a:solidFill>
                <a:latin typeface="Barlow Bold" pitchFamily="34" charset="0"/>
                <a:ea typeface="Barlow Bold" pitchFamily="34" charset="-122"/>
                <a:cs typeface="Barlow Bold" pitchFamily="34" charset="-120"/>
              </a:rPr>
              <a:t>Posthemorrhagic Ventricular Dilatation (PHVD)</a:t>
            </a:r>
            <a:endParaRPr lang="en-US" sz="2400" dirty="0"/>
          </a:p>
        </p:txBody>
      </p:sp>
      <p:sp>
        <p:nvSpPr>
          <p:cNvPr id="7" name="Text 5"/>
          <p:cNvSpPr/>
          <p:nvPr/>
        </p:nvSpPr>
        <p:spPr>
          <a:xfrm>
            <a:off x="853084" y="2605063"/>
            <a:ext cx="6344482" cy="1874125"/>
          </a:xfrm>
          <a:prstGeom prst="rect">
            <a:avLst/>
          </a:prstGeom>
          <a:noFill/>
          <a:ln/>
        </p:spPr>
        <p:txBody>
          <a:bodyPr wrap="square" lIns="0" tIns="0" rIns="0" bIns="0" rtlCol="0" anchor="t"/>
          <a:lstStyle/>
          <a:p>
            <a:pPr marL="0" indent="0" algn="l">
              <a:lnSpc>
                <a:spcPts val="2350"/>
              </a:lnSpc>
              <a:buNone/>
            </a:pPr>
            <a:r>
              <a:rPr lang="en-US" dirty="0">
                <a:solidFill>
                  <a:srgbClr val="384653"/>
                </a:solidFill>
                <a:latin typeface="Montserrat" pitchFamily="34" charset="0"/>
                <a:ea typeface="Montserrat" pitchFamily="34" charset="-122"/>
                <a:cs typeface="Montserrat" pitchFamily="34" charset="-120"/>
              </a:rPr>
              <a:t>The most common acute complication, occurring in 25-28% of severe IVH cases (Grade III-IV). Blood breakdown products, inflammatory mediators, and cellular debris obstruct CSF pathways and impair absorption at arachnoid granulations. Progressive ventricular enlargement develops over days to weeks.</a:t>
            </a:r>
            <a:endParaRPr lang="en-US" dirty="0"/>
          </a:p>
        </p:txBody>
      </p:sp>
      <p:sp>
        <p:nvSpPr>
          <p:cNvPr id="8" name="Text 6"/>
          <p:cNvSpPr/>
          <p:nvPr/>
        </p:nvSpPr>
        <p:spPr>
          <a:xfrm>
            <a:off x="828497" y="4479188"/>
            <a:ext cx="6037302" cy="1657412"/>
          </a:xfrm>
          <a:prstGeom prst="rect">
            <a:avLst/>
          </a:prstGeom>
          <a:noFill/>
          <a:ln/>
        </p:spPr>
        <p:txBody>
          <a:bodyPr wrap="square" lIns="0" tIns="0" rIns="0" bIns="0" rtlCol="0" anchor="t"/>
          <a:lstStyle/>
          <a:p>
            <a:pPr marL="0" indent="0" algn="l">
              <a:lnSpc>
                <a:spcPts val="2350"/>
              </a:lnSpc>
              <a:buNone/>
            </a:pPr>
            <a:r>
              <a:rPr lang="en-US" b="1" dirty="0">
                <a:solidFill>
                  <a:srgbClr val="384653"/>
                </a:solidFill>
                <a:latin typeface="Montserrat" pitchFamily="34" charset="0"/>
                <a:ea typeface="Montserrat" pitchFamily="34" charset="-122"/>
                <a:cs typeface="Montserrat" pitchFamily="34" charset="-120"/>
              </a:rPr>
              <a:t>Pathophysiology:</a:t>
            </a:r>
            <a:r>
              <a:rPr lang="en-US" dirty="0">
                <a:solidFill>
                  <a:srgbClr val="384653"/>
                </a:solidFill>
                <a:latin typeface="Montserrat" pitchFamily="34" charset="0"/>
                <a:ea typeface="Montserrat" pitchFamily="34" charset="-122"/>
                <a:cs typeface="Montserrat" pitchFamily="34" charset="-120"/>
              </a:rPr>
              <a:t> Results from combination of </a:t>
            </a:r>
            <a:r>
              <a:rPr lang="en-US" b="1" dirty="0">
                <a:solidFill>
                  <a:srgbClr val="0070C0"/>
                </a:solidFill>
                <a:latin typeface="Montserrat" pitchFamily="34" charset="0"/>
                <a:ea typeface="Montserrat" pitchFamily="34" charset="-122"/>
                <a:cs typeface="Montserrat" pitchFamily="34" charset="-120"/>
              </a:rPr>
              <a:t>obstructive hydrocephalus </a:t>
            </a:r>
            <a:r>
              <a:rPr lang="en-US" dirty="0">
                <a:solidFill>
                  <a:srgbClr val="384653"/>
                </a:solidFill>
                <a:latin typeface="Montserrat" pitchFamily="34" charset="0"/>
                <a:ea typeface="Montserrat" pitchFamily="34" charset="-122"/>
                <a:cs typeface="Montserrat" pitchFamily="34" charset="-120"/>
              </a:rPr>
              <a:t>(blood clot obstruction of foramen of Monro or aqueduct of Sylvius) and </a:t>
            </a:r>
            <a:r>
              <a:rPr lang="en-US" b="1" dirty="0">
                <a:solidFill>
                  <a:srgbClr val="0070C0"/>
                </a:solidFill>
                <a:latin typeface="Montserrat" pitchFamily="34" charset="0"/>
                <a:ea typeface="Montserrat" pitchFamily="34" charset="-122"/>
                <a:cs typeface="Montserrat" pitchFamily="34" charset="-120"/>
              </a:rPr>
              <a:t>communicating hydrocephalus </a:t>
            </a:r>
            <a:r>
              <a:rPr lang="en-US" dirty="0">
                <a:solidFill>
                  <a:srgbClr val="384653"/>
                </a:solidFill>
                <a:latin typeface="Montserrat" pitchFamily="34" charset="0"/>
                <a:ea typeface="Montserrat" pitchFamily="34" charset="-122"/>
                <a:cs typeface="Montserrat" pitchFamily="34" charset="-120"/>
              </a:rPr>
              <a:t>(impaired CSF resorption).</a:t>
            </a:r>
            <a:endParaRPr lang="en-US" dirty="0"/>
          </a:p>
        </p:txBody>
      </p:sp>
      <p:sp>
        <p:nvSpPr>
          <p:cNvPr id="9" name="Text 7"/>
          <p:cNvSpPr/>
          <p:nvPr/>
        </p:nvSpPr>
        <p:spPr>
          <a:xfrm>
            <a:off x="853083" y="6136600"/>
            <a:ext cx="6154936" cy="1619137"/>
          </a:xfrm>
          <a:prstGeom prst="rect">
            <a:avLst/>
          </a:prstGeom>
          <a:noFill/>
          <a:ln/>
        </p:spPr>
        <p:txBody>
          <a:bodyPr wrap="square" lIns="0" tIns="0" rIns="0" bIns="0" rtlCol="0" anchor="t"/>
          <a:lstStyle/>
          <a:p>
            <a:pPr marL="0" indent="0" algn="l">
              <a:lnSpc>
                <a:spcPts val="2350"/>
              </a:lnSpc>
              <a:buNone/>
            </a:pPr>
            <a:r>
              <a:rPr lang="en-US" b="1" dirty="0">
                <a:solidFill>
                  <a:srgbClr val="384653"/>
                </a:solidFill>
                <a:latin typeface="Montserrat" pitchFamily="34" charset="0"/>
                <a:ea typeface="Montserrat" pitchFamily="34" charset="-122"/>
                <a:cs typeface="Montserrat" pitchFamily="34" charset="-120"/>
              </a:rPr>
              <a:t>Clinical significance:</a:t>
            </a:r>
            <a:r>
              <a:rPr lang="en-US" dirty="0">
                <a:solidFill>
                  <a:srgbClr val="384653"/>
                </a:solidFill>
                <a:latin typeface="Montserrat" pitchFamily="34" charset="0"/>
                <a:ea typeface="Montserrat" pitchFamily="34" charset="-122"/>
                <a:cs typeface="Montserrat" pitchFamily="34" charset="-120"/>
              </a:rPr>
              <a:t> PHVD may cause secondary white matter injury through mechanical compression, ischemia, and inflammatory damage. Early recognition and intervention is critical to minimize additional brain injury.</a:t>
            </a:r>
            <a:endParaRPr lang="en-US" dirty="0"/>
          </a:p>
        </p:txBody>
      </p:sp>
      <p:sp>
        <p:nvSpPr>
          <p:cNvPr id="10" name="Shape 8"/>
          <p:cNvSpPr/>
          <p:nvPr/>
        </p:nvSpPr>
        <p:spPr>
          <a:xfrm>
            <a:off x="7315200" y="993695"/>
            <a:ext cx="6486703" cy="6762042"/>
          </a:xfrm>
          <a:prstGeom prst="roundRect">
            <a:avLst>
              <a:gd name="adj" fmla="val 4827"/>
            </a:avLst>
          </a:prstGeom>
          <a:solidFill>
            <a:srgbClr val="FFFFFF"/>
          </a:solidFill>
          <a:ln w="22860">
            <a:solidFill>
              <a:srgbClr val="BACFDD"/>
            </a:solidFill>
            <a:prstDash val="solid"/>
          </a:ln>
        </p:spPr>
      </p:sp>
      <p:sp>
        <p:nvSpPr>
          <p:cNvPr id="11" name="Shape 9"/>
          <p:cNvSpPr/>
          <p:nvPr/>
        </p:nvSpPr>
        <p:spPr>
          <a:xfrm>
            <a:off x="7315200" y="1020315"/>
            <a:ext cx="6534031" cy="524472"/>
          </a:xfrm>
          <a:prstGeom prst="roundRect">
            <a:avLst>
              <a:gd name="adj" fmla="val 45184"/>
            </a:avLst>
          </a:prstGeom>
          <a:solidFill>
            <a:srgbClr val="D4E9F7"/>
          </a:solidFill>
          <a:ln/>
        </p:spPr>
      </p:sp>
      <p:sp>
        <p:nvSpPr>
          <p:cNvPr id="12" name="Text 10"/>
          <p:cNvSpPr/>
          <p:nvPr/>
        </p:nvSpPr>
        <p:spPr>
          <a:xfrm>
            <a:off x="10498812" y="1795820"/>
            <a:ext cx="284321" cy="355402"/>
          </a:xfrm>
          <a:prstGeom prst="rect">
            <a:avLst/>
          </a:prstGeom>
          <a:noFill/>
          <a:ln/>
        </p:spPr>
        <p:txBody>
          <a:bodyPr wrap="none" lIns="0" tIns="0" rIns="0" bIns="0" rtlCol="0" anchor="t"/>
          <a:lstStyle/>
          <a:p>
            <a:pPr marL="0" indent="0" algn="l">
              <a:lnSpc>
                <a:spcPts val="2200"/>
              </a:lnSpc>
              <a:buNone/>
            </a:pPr>
            <a:r>
              <a:rPr lang="en-US" sz="2200" b="1" dirty="0">
                <a:solidFill>
                  <a:srgbClr val="384653"/>
                </a:solidFill>
                <a:latin typeface="Barlow Bold" pitchFamily="34" charset="0"/>
                <a:ea typeface="Barlow Bold" pitchFamily="34" charset="-122"/>
                <a:cs typeface="Barlow Bold" pitchFamily="34" charset="-120"/>
              </a:rPr>
              <a:t>2</a:t>
            </a:r>
            <a:endParaRPr lang="en-US" sz="2200" dirty="0"/>
          </a:p>
        </p:txBody>
      </p:sp>
      <p:sp>
        <p:nvSpPr>
          <p:cNvPr id="13" name="Text 11"/>
          <p:cNvSpPr/>
          <p:nvPr/>
        </p:nvSpPr>
        <p:spPr>
          <a:xfrm>
            <a:off x="8000939" y="2151222"/>
            <a:ext cx="5848292" cy="430886"/>
          </a:xfrm>
          <a:prstGeom prst="rect">
            <a:avLst/>
          </a:prstGeom>
          <a:noFill/>
          <a:ln/>
        </p:spPr>
        <p:txBody>
          <a:bodyPr wrap="none" lIns="0" tIns="0" rIns="0" bIns="0" rtlCol="0" anchor="t"/>
          <a:lstStyle/>
          <a:p>
            <a:pPr marL="0" indent="0" algn="l">
              <a:lnSpc>
                <a:spcPts val="2450"/>
              </a:lnSpc>
              <a:buNone/>
            </a:pPr>
            <a:r>
              <a:rPr lang="en-US" sz="2400" b="1" dirty="0">
                <a:solidFill>
                  <a:srgbClr val="384653"/>
                </a:solidFill>
                <a:latin typeface="Barlow Bold" pitchFamily="34" charset="0"/>
                <a:ea typeface="Barlow Bold" pitchFamily="34" charset="-122"/>
                <a:cs typeface="Barlow Bold" pitchFamily="34" charset="-120"/>
              </a:rPr>
              <a:t>Periventricular White Matter Injury</a:t>
            </a:r>
            <a:endParaRPr lang="en-US" sz="2400" dirty="0"/>
          </a:p>
        </p:txBody>
      </p:sp>
      <p:sp>
        <p:nvSpPr>
          <p:cNvPr id="14" name="Text 12"/>
          <p:cNvSpPr/>
          <p:nvPr/>
        </p:nvSpPr>
        <p:spPr>
          <a:xfrm>
            <a:off x="7622381" y="2582107"/>
            <a:ext cx="6037302" cy="1532693"/>
          </a:xfrm>
          <a:prstGeom prst="rect">
            <a:avLst/>
          </a:prstGeom>
          <a:noFill/>
          <a:ln/>
        </p:spPr>
        <p:txBody>
          <a:bodyPr wrap="square" lIns="0" tIns="0" rIns="0" bIns="0" rtlCol="0" anchor="t"/>
          <a:lstStyle/>
          <a:p>
            <a:pPr marL="0" indent="0" algn="l">
              <a:lnSpc>
                <a:spcPts val="2350"/>
              </a:lnSpc>
              <a:buNone/>
            </a:pPr>
            <a:r>
              <a:rPr lang="en-US" dirty="0">
                <a:solidFill>
                  <a:srgbClr val="384653"/>
                </a:solidFill>
                <a:latin typeface="Montserrat" pitchFamily="34" charset="0"/>
                <a:ea typeface="Montserrat" pitchFamily="34" charset="-122"/>
                <a:cs typeface="Montserrat" pitchFamily="34" charset="-120"/>
              </a:rPr>
              <a:t>White matter damage occurs frequently in association with severe IVH, particularly in periventricular hemorrhagic infarction (Grade IV). Mechanisms include:</a:t>
            </a:r>
            <a:endParaRPr lang="en-US" dirty="0"/>
          </a:p>
        </p:txBody>
      </p:sp>
      <p:sp>
        <p:nvSpPr>
          <p:cNvPr id="15" name="Text 13"/>
          <p:cNvSpPr/>
          <p:nvPr/>
        </p:nvSpPr>
        <p:spPr>
          <a:xfrm>
            <a:off x="7622381" y="3772496"/>
            <a:ext cx="6037302" cy="568164"/>
          </a:xfrm>
          <a:prstGeom prst="rect">
            <a:avLst/>
          </a:prstGeom>
          <a:noFill/>
          <a:ln/>
        </p:spPr>
        <p:txBody>
          <a:bodyPr wrap="none" lIns="0" tIns="0" rIns="0" bIns="0" rtlCol="0" anchor="t"/>
          <a:lstStyle/>
          <a:p>
            <a:pPr algn="l">
              <a:lnSpc>
                <a:spcPts val="2350"/>
              </a:lnSpc>
              <a:buSzPct val="100000"/>
            </a:pPr>
            <a:r>
              <a:rPr lang="en-US" dirty="0">
                <a:solidFill>
                  <a:srgbClr val="384653"/>
                </a:solidFill>
                <a:latin typeface="Montserrat" pitchFamily="34" charset="0"/>
                <a:ea typeface="Montserrat" pitchFamily="34" charset="-122"/>
                <a:cs typeface="Montserrat" pitchFamily="34" charset="-120"/>
              </a:rPr>
              <a:t>/Direct mechanical disruption from hemorrhagic</a:t>
            </a:r>
          </a:p>
          <a:p>
            <a:pPr algn="l">
              <a:lnSpc>
                <a:spcPts val="2350"/>
              </a:lnSpc>
              <a:buSzPct val="100000"/>
            </a:pPr>
            <a:r>
              <a:rPr lang="en-US" dirty="0">
                <a:solidFill>
                  <a:srgbClr val="384653"/>
                </a:solidFill>
                <a:latin typeface="Montserrat" pitchFamily="34" charset="0"/>
                <a:ea typeface="Montserrat" pitchFamily="34" charset="-122"/>
                <a:cs typeface="Montserrat" pitchFamily="34" charset="-120"/>
              </a:rPr>
              <a:t>infarction</a:t>
            </a:r>
            <a:endParaRPr lang="en-US" dirty="0"/>
          </a:p>
        </p:txBody>
      </p:sp>
      <p:sp>
        <p:nvSpPr>
          <p:cNvPr id="16" name="Text 14"/>
          <p:cNvSpPr/>
          <p:nvPr/>
        </p:nvSpPr>
        <p:spPr>
          <a:xfrm>
            <a:off x="7622381" y="4340660"/>
            <a:ext cx="6179522" cy="469174"/>
          </a:xfrm>
          <a:prstGeom prst="rect">
            <a:avLst/>
          </a:prstGeom>
          <a:noFill/>
          <a:ln/>
        </p:spPr>
        <p:txBody>
          <a:bodyPr wrap="none" lIns="0" tIns="0" rIns="0" bIns="0" rtlCol="0" anchor="t"/>
          <a:lstStyle/>
          <a:p>
            <a:pPr algn="l">
              <a:lnSpc>
                <a:spcPts val="2350"/>
              </a:lnSpc>
              <a:buSzPct val="100000"/>
            </a:pPr>
            <a:r>
              <a:rPr lang="en-US" dirty="0">
                <a:solidFill>
                  <a:srgbClr val="384653"/>
                </a:solidFill>
                <a:latin typeface="Montserrat" pitchFamily="34" charset="0"/>
                <a:ea typeface="Montserrat" pitchFamily="34" charset="-122"/>
                <a:cs typeface="Montserrat" pitchFamily="34" charset="-120"/>
              </a:rPr>
              <a:t>/Secondary ischemic injury from venous obstruction</a:t>
            </a:r>
            <a:endParaRPr lang="en-US" dirty="0"/>
          </a:p>
        </p:txBody>
      </p:sp>
      <p:sp>
        <p:nvSpPr>
          <p:cNvPr id="17" name="Text 15"/>
          <p:cNvSpPr/>
          <p:nvPr/>
        </p:nvSpPr>
        <p:spPr>
          <a:xfrm>
            <a:off x="7622381" y="4836013"/>
            <a:ext cx="6037302" cy="613407"/>
          </a:xfrm>
          <a:prstGeom prst="rect">
            <a:avLst/>
          </a:prstGeom>
          <a:noFill/>
          <a:ln/>
        </p:spPr>
        <p:txBody>
          <a:bodyPr wrap="square" lIns="0" tIns="0" rIns="0" bIns="0" rtlCol="0" anchor="t"/>
          <a:lstStyle/>
          <a:p>
            <a:pPr algn="l">
              <a:lnSpc>
                <a:spcPts val="2350"/>
              </a:lnSpc>
              <a:buSzPct val="100000"/>
            </a:pPr>
            <a:r>
              <a:rPr lang="en-US" dirty="0">
                <a:solidFill>
                  <a:srgbClr val="384653"/>
                </a:solidFill>
                <a:latin typeface="Montserrat" pitchFamily="34" charset="0"/>
                <a:ea typeface="Montserrat" pitchFamily="34" charset="-122"/>
                <a:cs typeface="Montserrat" pitchFamily="34" charset="-120"/>
              </a:rPr>
              <a:t>/Inflammatory injury from blood breakdown products and cytokine release</a:t>
            </a:r>
            <a:endParaRPr lang="en-US" dirty="0"/>
          </a:p>
        </p:txBody>
      </p:sp>
      <p:sp>
        <p:nvSpPr>
          <p:cNvPr id="18" name="Text 16"/>
          <p:cNvSpPr/>
          <p:nvPr/>
        </p:nvSpPr>
        <p:spPr>
          <a:xfrm>
            <a:off x="7622381" y="5449421"/>
            <a:ext cx="6037302" cy="613407"/>
          </a:xfrm>
          <a:prstGeom prst="rect">
            <a:avLst/>
          </a:prstGeom>
          <a:noFill/>
          <a:ln/>
        </p:spPr>
        <p:txBody>
          <a:bodyPr wrap="square" lIns="0" tIns="0" rIns="0" bIns="0" rtlCol="0" anchor="t"/>
          <a:lstStyle/>
          <a:p>
            <a:pPr algn="l">
              <a:lnSpc>
                <a:spcPts val="2350"/>
              </a:lnSpc>
              <a:buSzPct val="100000"/>
            </a:pPr>
            <a:r>
              <a:rPr lang="en-US" dirty="0">
                <a:solidFill>
                  <a:srgbClr val="384653"/>
                </a:solidFill>
                <a:latin typeface="Montserrat" pitchFamily="34" charset="0"/>
                <a:ea typeface="Montserrat" pitchFamily="34" charset="-122"/>
                <a:cs typeface="Montserrat" pitchFamily="34" charset="-120"/>
              </a:rPr>
              <a:t>/Compression of white matter tracts by progressive ventricular dilatation</a:t>
            </a:r>
            <a:endParaRPr lang="en-US" dirty="0"/>
          </a:p>
        </p:txBody>
      </p:sp>
      <p:sp>
        <p:nvSpPr>
          <p:cNvPr id="19" name="Text 17"/>
          <p:cNvSpPr/>
          <p:nvPr/>
        </p:nvSpPr>
        <p:spPr>
          <a:xfrm>
            <a:off x="7622381" y="6169630"/>
            <a:ext cx="6037302" cy="1179024"/>
          </a:xfrm>
          <a:prstGeom prst="rect">
            <a:avLst/>
          </a:prstGeom>
          <a:noFill/>
          <a:ln/>
        </p:spPr>
        <p:txBody>
          <a:bodyPr wrap="square" lIns="0" tIns="0" rIns="0" bIns="0" rtlCol="0" anchor="t"/>
          <a:lstStyle/>
          <a:p>
            <a:pPr marL="0" indent="0" algn="l">
              <a:lnSpc>
                <a:spcPts val="2350"/>
              </a:lnSpc>
              <a:buNone/>
            </a:pPr>
            <a:r>
              <a:rPr lang="en-US" b="1" dirty="0">
                <a:solidFill>
                  <a:srgbClr val="384653"/>
                </a:solidFill>
                <a:latin typeface="Montserrat" pitchFamily="34" charset="0"/>
                <a:ea typeface="Montserrat" pitchFamily="34" charset="-122"/>
                <a:cs typeface="Montserrat" pitchFamily="34" charset="-120"/>
              </a:rPr>
              <a:t>White matter injury represents a major contributor to long-term motor and cognitive disabilities in IVH survivors.</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58309" y="274797"/>
            <a:ext cx="12835028" cy="843439"/>
          </a:xfrm>
          <a:prstGeom prst="rect">
            <a:avLst/>
          </a:prstGeom>
          <a:noFill/>
          <a:ln/>
        </p:spPr>
        <p:txBody>
          <a:bodyPr wrap="non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	</a:t>
            </a:r>
            <a:r>
              <a:rPr lang="en-US" sz="4400" b="1" dirty="0">
                <a:solidFill>
                  <a:srgbClr val="2E3C4E"/>
                </a:solidFill>
                <a:latin typeface="Barlow Bold" pitchFamily="34" charset="0"/>
                <a:ea typeface="Barlow Bold" pitchFamily="34" charset="-122"/>
                <a:cs typeface="Barlow Bold" pitchFamily="34" charset="-120"/>
              </a:rPr>
              <a:t>Assessment and Monitoring Strategies</a:t>
            </a:r>
            <a:endParaRPr lang="en-US" sz="3900" dirty="0"/>
          </a:p>
        </p:txBody>
      </p:sp>
      <p:sp>
        <p:nvSpPr>
          <p:cNvPr id="3" name="Text 1"/>
          <p:cNvSpPr/>
          <p:nvPr/>
        </p:nvSpPr>
        <p:spPr>
          <a:xfrm>
            <a:off x="189570" y="1118237"/>
            <a:ext cx="14440829" cy="487540"/>
          </a:xfrm>
          <a:prstGeom prst="rect">
            <a:avLst/>
          </a:prstGeom>
          <a:noFill/>
          <a:ln/>
        </p:spPr>
        <p:txBody>
          <a:bodyPr wrap="none" lIns="0" tIns="0" rIns="0" bIns="0" rtlCol="0" anchor="t"/>
          <a:lstStyle/>
          <a:p>
            <a:pPr marL="0" indent="0" algn="l">
              <a:lnSpc>
                <a:spcPts val="2350"/>
              </a:lnSpc>
              <a:buNone/>
            </a:pPr>
            <a:r>
              <a:rPr lang="en-US" sz="2000" b="1" dirty="0">
                <a:solidFill>
                  <a:srgbClr val="FF0000"/>
                </a:solidFill>
                <a:latin typeface="Montserrat" pitchFamily="34" charset="0"/>
                <a:ea typeface="Montserrat" pitchFamily="34" charset="-122"/>
                <a:cs typeface="Montserrat" pitchFamily="34" charset="-120"/>
              </a:rPr>
              <a:t>Comprehensive surveillance protocols are essential for detecting complications and guiding interventions</a:t>
            </a:r>
            <a:r>
              <a:rPr lang="en-US" sz="1600" b="1" dirty="0">
                <a:solidFill>
                  <a:srgbClr val="FF0000"/>
                </a:solidFill>
                <a:latin typeface="Montserrat" pitchFamily="34" charset="0"/>
                <a:ea typeface="Montserrat" pitchFamily="34" charset="-122"/>
                <a:cs typeface="Montserrat" pitchFamily="34" charset="-120"/>
              </a:rPr>
              <a:t>:</a:t>
            </a:r>
            <a:endParaRPr lang="en-US" sz="1600" b="1" dirty="0">
              <a:solidFill>
                <a:srgbClr val="FF0000"/>
              </a:solidFill>
            </a:endParaRPr>
          </a:p>
        </p:txBody>
      </p:sp>
      <p:sp>
        <p:nvSpPr>
          <p:cNvPr id="4" name="Text 2"/>
          <p:cNvSpPr/>
          <p:nvPr/>
        </p:nvSpPr>
        <p:spPr>
          <a:xfrm>
            <a:off x="758308" y="1768548"/>
            <a:ext cx="4928813" cy="450545"/>
          </a:xfrm>
          <a:prstGeom prst="rect">
            <a:avLst/>
          </a:prstGeom>
          <a:noFill/>
          <a:ln/>
        </p:spPr>
        <p:txBody>
          <a:bodyPr wrap="none" lIns="0" tIns="0" rIns="0" bIns="0" rtlCol="0" anchor="t"/>
          <a:lstStyle/>
          <a:p>
            <a:pPr marL="0" indent="0" algn="l">
              <a:lnSpc>
                <a:spcPts val="2450"/>
              </a:lnSpc>
              <a:buNone/>
            </a:pPr>
            <a:r>
              <a:rPr lang="en-US" sz="3200" b="1" dirty="0">
                <a:solidFill>
                  <a:srgbClr val="2E3C4E"/>
                </a:solidFill>
                <a:latin typeface="Barlow Bold" pitchFamily="34" charset="0"/>
                <a:ea typeface="Barlow Bold" pitchFamily="34" charset="-122"/>
                <a:cs typeface="Barlow Bold" pitchFamily="34" charset="-120"/>
              </a:rPr>
              <a:t>Serial Cranial Ultrasonography</a:t>
            </a:r>
            <a:endParaRPr lang="en-US" sz="3200" dirty="0"/>
          </a:p>
        </p:txBody>
      </p:sp>
      <p:sp>
        <p:nvSpPr>
          <p:cNvPr id="5" name="Text 3"/>
          <p:cNvSpPr/>
          <p:nvPr/>
        </p:nvSpPr>
        <p:spPr>
          <a:xfrm>
            <a:off x="348670" y="2219093"/>
            <a:ext cx="6497580" cy="1616981"/>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Systematic measurement of ventricular dimensions using standardized techniques</a:t>
            </a:r>
            <a:r>
              <a:rPr lang="en-US" sz="1450" dirty="0">
                <a:solidFill>
                  <a:srgbClr val="384653"/>
                </a:solidFill>
                <a:latin typeface="Montserrat" pitchFamily="34" charset="0"/>
                <a:ea typeface="Montserrat" pitchFamily="34" charset="-122"/>
                <a:cs typeface="Montserrat" pitchFamily="34" charset="-120"/>
              </a:rPr>
              <a:t>:</a:t>
            </a:r>
            <a:endParaRPr lang="en-US" sz="1450" dirty="0"/>
          </a:p>
        </p:txBody>
      </p:sp>
      <p:sp>
        <p:nvSpPr>
          <p:cNvPr id="6" name="Text 4"/>
          <p:cNvSpPr/>
          <p:nvPr/>
        </p:nvSpPr>
        <p:spPr>
          <a:xfrm>
            <a:off x="348669" y="3040023"/>
            <a:ext cx="6454681" cy="1573172"/>
          </a:xfrm>
          <a:prstGeom prst="rect">
            <a:avLst/>
          </a:prstGeom>
          <a:noFill/>
          <a:ln/>
        </p:spPr>
        <p:txBody>
          <a:bodyPr wrap="square" lIns="0" tIns="0" rIns="0" bIns="0" rtlCol="0" anchor="t"/>
          <a:lstStyle/>
          <a:p>
            <a:pPr algn="l">
              <a:lnSpc>
                <a:spcPts val="2350"/>
              </a:lnSpc>
              <a:buSzPct val="100000"/>
            </a:pPr>
            <a:r>
              <a:rPr lang="en-US" sz="2000" b="1" dirty="0">
                <a:solidFill>
                  <a:srgbClr val="384653"/>
                </a:solidFill>
                <a:latin typeface="Montserrat" pitchFamily="34" charset="0"/>
                <a:ea typeface="Montserrat" pitchFamily="34" charset="-122"/>
                <a:cs typeface="Montserrat" pitchFamily="34" charset="-120"/>
              </a:rPr>
              <a:t>Ventricular Index (VI):</a:t>
            </a:r>
            <a:r>
              <a:rPr lang="en-US" sz="2000" dirty="0">
                <a:solidFill>
                  <a:srgbClr val="384653"/>
                </a:solidFill>
                <a:latin typeface="Montserrat" pitchFamily="34" charset="0"/>
                <a:ea typeface="Montserrat" pitchFamily="34" charset="-122"/>
                <a:cs typeface="Montserrat" pitchFamily="34" charset="-120"/>
              </a:rPr>
              <a:t> Distance from falx to lateral wall of lateral ventricle at level of foramen of Monro</a:t>
            </a:r>
            <a:endParaRPr lang="en-US" sz="2000" dirty="0"/>
          </a:p>
        </p:txBody>
      </p:sp>
      <p:sp>
        <p:nvSpPr>
          <p:cNvPr id="7" name="Text 5"/>
          <p:cNvSpPr/>
          <p:nvPr/>
        </p:nvSpPr>
        <p:spPr>
          <a:xfrm>
            <a:off x="288251" y="4006691"/>
            <a:ext cx="6692413" cy="777121"/>
          </a:xfrm>
          <a:prstGeom prst="rect">
            <a:avLst/>
          </a:prstGeom>
          <a:noFill/>
          <a:ln/>
        </p:spPr>
        <p:txBody>
          <a:bodyPr wrap="square" lIns="0" tIns="0" rIns="0" bIns="0" rtlCol="0" anchor="t"/>
          <a:lstStyle/>
          <a:p>
            <a:pPr algn="l">
              <a:lnSpc>
                <a:spcPts val="2350"/>
              </a:lnSpc>
              <a:buSzPct val="100000"/>
            </a:pPr>
            <a:r>
              <a:rPr lang="en-US" sz="2000" b="1" dirty="0">
                <a:solidFill>
                  <a:srgbClr val="384653"/>
                </a:solidFill>
                <a:latin typeface="Montserrat" pitchFamily="34" charset="0"/>
                <a:ea typeface="Montserrat" pitchFamily="34" charset="-122"/>
                <a:cs typeface="Montserrat" pitchFamily="34" charset="-120"/>
              </a:rPr>
              <a:t>Anterior Horn Width (AHW):</a:t>
            </a:r>
            <a:r>
              <a:rPr lang="en-US" sz="2000" dirty="0">
                <a:solidFill>
                  <a:srgbClr val="384653"/>
                </a:solidFill>
                <a:latin typeface="Montserrat" pitchFamily="34" charset="0"/>
                <a:ea typeface="Montserrat" pitchFamily="34" charset="-122"/>
                <a:cs typeface="Montserrat" pitchFamily="34" charset="-120"/>
              </a:rPr>
              <a:t> Width of anterior horn of lateral ventricle</a:t>
            </a:r>
            <a:endParaRPr lang="en-US" sz="2000" dirty="0"/>
          </a:p>
        </p:txBody>
      </p:sp>
      <p:sp>
        <p:nvSpPr>
          <p:cNvPr id="8" name="Text 6"/>
          <p:cNvSpPr/>
          <p:nvPr/>
        </p:nvSpPr>
        <p:spPr>
          <a:xfrm>
            <a:off x="348669" y="4657004"/>
            <a:ext cx="6735312" cy="1301836"/>
          </a:xfrm>
          <a:prstGeom prst="rect">
            <a:avLst/>
          </a:prstGeom>
          <a:noFill/>
          <a:ln/>
        </p:spPr>
        <p:txBody>
          <a:bodyPr wrap="square" lIns="0" tIns="0" rIns="0" bIns="0" rtlCol="0" anchor="t"/>
          <a:lstStyle/>
          <a:p>
            <a:pPr algn="l">
              <a:lnSpc>
                <a:spcPts val="2350"/>
              </a:lnSpc>
              <a:buSzPct val="100000"/>
            </a:pPr>
            <a:r>
              <a:rPr lang="en-US" sz="2000" b="1" dirty="0">
                <a:solidFill>
                  <a:srgbClr val="384653"/>
                </a:solidFill>
                <a:latin typeface="Montserrat" pitchFamily="34" charset="0"/>
                <a:ea typeface="Montserrat" pitchFamily="34" charset="-122"/>
                <a:cs typeface="Montserrat" pitchFamily="34" charset="-120"/>
              </a:rPr>
              <a:t>Thalamo-Occipital Distance (TOD):</a:t>
            </a:r>
            <a:r>
              <a:rPr lang="en-US" sz="2000" dirty="0">
                <a:solidFill>
                  <a:srgbClr val="384653"/>
                </a:solidFill>
                <a:latin typeface="Montserrat" pitchFamily="34" charset="0"/>
                <a:ea typeface="Montserrat" pitchFamily="34" charset="-122"/>
                <a:cs typeface="Montserrat" pitchFamily="34" charset="-120"/>
              </a:rPr>
              <a:t> Distance between third ventricle and occipital horn</a:t>
            </a:r>
          </a:p>
          <a:p>
            <a:pPr algn="l">
              <a:lnSpc>
                <a:spcPts val="2350"/>
              </a:lnSpc>
              <a:buSzPct val="100000"/>
            </a:pPr>
            <a:endParaRPr lang="en-US" sz="2000" dirty="0"/>
          </a:p>
        </p:txBody>
      </p:sp>
      <p:sp>
        <p:nvSpPr>
          <p:cNvPr id="9" name="Text 7"/>
          <p:cNvSpPr/>
          <p:nvPr/>
        </p:nvSpPr>
        <p:spPr>
          <a:xfrm>
            <a:off x="288251" y="5296829"/>
            <a:ext cx="6735310" cy="1742385"/>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Serial measurements plotted on normative curves to identify progressive dilatation.</a:t>
            </a:r>
          </a:p>
          <a:p>
            <a:pPr marL="0" indent="0" algn="l">
              <a:lnSpc>
                <a:spcPts val="2350"/>
              </a:lnSpc>
              <a:buNone/>
            </a:pPr>
            <a:endParaRPr lang="en-US" sz="2000" dirty="0">
              <a:solidFill>
                <a:srgbClr val="384653"/>
              </a:solidFill>
              <a:latin typeface="Montserrat" pitchFamily="34" charset="0"/>
              <a:ea typeface="Montserrat" pitchFamily="34" charset="-122"/>
              <a:cs typeface="Montserrat" pitchFamily="34" charset="-120"/>
            </a:endParaRPr>
          </a:p>
          <a:p>
            <a:pPr marL="0" indent="0" algn="l">
              <a:lnSpc>
                <a:spcPts val="2350"/>
              </a:lnSpc>
              <a:buNone/>
            </a:pPr>
            <a:r>
              <a:rPr lang="en-US" sz="2000" b="1" dirty="0">
                <a:solidFill>
                  <a:srgbClr val="7030A0"/>
                </a:solidFill>
                <a:latin typeface="Montserrat" pitchFamily="34" charset="0"/>
                <a:ea typeface="Montserrat" pitchFamily="34" charset="-122"/>
                <a:cs typeface="Montserrat" pitchFamily="34" charset="-120"/>
              </a:rPr>
              <a:t>Scan frequency: Weekly initially, then every 2 weeks until stable or intervention required</a:t>
            </a:r>
            <a:r>
              <a:rPr lang="en-US" sz="1450" b="1" dirty="0">
                <a:solidFill>
                  <a:srgbClr val="7030A0"/>
                </a:solidFill>
                <a:latin typeface="Montserrat" pitchFamily="34" charset="0"/>
                <a:ea typeface="Montserrat" pitchFamily="34" charset="-122"/>
                <a:cs typeface="Montserrat" pitchFamily="34" charset="-120"/>
              </a:rPr>
              <a:t>.</a:t>
            </a:r>
            <a:endParaRPr lang="en-US" sz="1450" b="1" dirty="0">
              <a:solidFill>
                <a:srgbClr val="7030A0"/>
              </a:solidFill>
            </a:endParaRPr>
          </a:p>
        </p:txBody>
      </p:sp>
      <p:sp>
        <p:nvSpPr>
          <p:cNvPr id="10" name="Text 8"/>
          <p:cNvSpPr/>
          <p:nvPr/>
        </p:nvSpPr>
        <p:spPr>
          <a:xfrm>
            <a:off x="7554039" y="1776394"/>
            <a:ext cx="2494359" cy="1263629"/>
          </a:xfrm>
          <a:prstGeom prst="rect">
            <a:avLst/>
          </a:prstGeom>
          <a:noFill/>
          <a:ln/>
        </p:spPr>
        <p:txBody>
          <a:bodyPr wrap="none" lIns="0" tIns="0" rIns="0" bIns="0" rtlCol="0" anchor="t"/>
          <a:lstStyle/>
          <a:p>
            <a:pPr marL="0" indent="0" algn="l">
              <a:lnSpc>
                <a:spcPts val="2450"/>
              </a:lnSpc>
              <a:buNone/>
            </a:pPr>
            <a:r>
              <a:rPr lang="en-US" sz="3200" b="1" dirty="0">
                <a:solidFill>
                  <a:srgbClr val="2E3C4E"/>
                </a:solidFill>
                <a:latin typeface="Barlow Bold" pitchFamily="34" charset="0"/>
                <a:ea typeface="Barlow Bold" pitchFamily="34" charset="-122"/>
                <a:cs typeface="Barlow Bold" pitchFamily="34" charset="-120"/>
              </a:rPr>
              <a:t>Clinical Monitoring</a:t>
            </a:r>
            <a:endParaRPr lang="en-US" sz="3200" dirty="0"/>
          </a:p>
        </p:txBody>
      </p:sp>
      <p:sp>
        <p:nvSpPr>
          <p:cNvPr id="11" name="Text 9"/>
          <p:cNvSpPr/>
          <p:nvPr/>
        </p:nvSpPr>
        <p:spPr>
          <a:xfrm>
            <a:off x="6980662" y="2219093"/>
            <a:ext cx="7649737" cy="1313729"/>
          </a:xfrm>
          <a:prstGeom prst="rect">
            <a:avLst/>
          </a:prstGeom>
          <a:noFill/>
          <a:ln/>
        </p:spPr>
        <p:txBody>
          <a:bodyPr wrap="non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Daily assessment for signs of increased intracranial pressure</a:t>
            </a:r>
            <a:endParaRPr lang="en-US" sz="2000" dirty="0"/>
          </a:p>
        </p:txBody>
      </p:sp>
      <p:sp>
        <p:nvSpPr>
          <p:cNvPr id="12" name="Text 10"/>
          <p:cNvSpPr/>
          <p:nvPr/>
        </p:nvSpPr>
        <p:spPr>
          <a:xfrm>
            <a:off x="6980664" y="2692962"/>
            <a:ext cx="7649736" cy="1313729"/>
          </a:xfrm>
          <a:prstGeom prst="rect">
            <a:avLst/>
          </a:prstGeom>
          <a:noFill/>
          <a:ln/>
        </p:spPr>
        <p:txBody>
          <a:bodyPr wrap="none" lIns="0" tIns="0" rIns="0" bIns="0" rtlCol="0" anchor="t"/>
          <a:lstStyle/>
          <a:p>
            <a:pPr algn="l">
              <a:lnSpc>
                <a:spcPts val="2350"/>
              </a:lnSpc>
              <a:buSzPct val="100000"/>
            </a:pPr>
            <a:r>
              <a:rPr lang="en-US" sz="2000" dirty="0">
                <a:solidFill>
                  <a:srgbClr val="384653"/>
                </a:solidFill>
                <a:latin typeface="Montserrat" pitchFamily="34" charset="0"/>
                <a:ea typeface="Montserrat" pitchFamily="34" charset="-122"/>
                <a:cs typeface="Montserrat" pitchFamily="34" charset="-120"/>
              </a:rPr>
              <a:t>Head circumference measurement (daily or every other day)</a:t>
            </a:r>
            <a:endParaRPr lang="en-US" sz="2000" dirty="0"/>
          </a:p>
        </p:txBody>
      </p:sp>
      <p:sp>
        <p:nvSpPr>
          <p:cNvPr id="13" name="Text 11"/>
          <p:cNvSpPr/>
          <p:nvPr/>
        </p:nvSpPr>
        <p:spPr>
          <a:xfrm>
            <a:off x="7023563" y="3077765"/>
            <a:ext cx="6899047" cy="1364813"/>
          </a:xfrm>
          <a:prstGeom prst="rect">
            <a:avLst/>
          </a:prstGeom>
          <a:noFill/>
          <a:ln/>
        </p:spPr>
        <p:txBody>
          <a:bodyPr wrap="none" lIns="0" tIns="0" rIns="0" bIns="0" rtlCol="0" anchor="t"/>
          <a:lstStyle/>
          <a:p>
            <a:pPr algn="l">
              <a:lnSpc>
                <a:spcPts val="2350"/>
              </a:lnSpc>
              <a:buSzPct val="100000"/>
            </a:pPr>
            <a:r>
              <a:rPr lang="en-US" sz="2000" dirty="0">
                <a:solidFill>
                  <a:srgbClr val="384653"/>
                </a:solidFill>
                <a:latin typeface="Montserrat" pitchFamily="34" charset="0"/>
                <a:ea typeface="Montserrat" pitchFamily="34" charset="-122"/>
                <a:cs typeface="Montserrat" pitchFamily="34" charset="-120"/>
              </a:rPr>
              <a:t>Fontanelle examination: Fullness, tension, pulsations</a:t>
            </a:r>
            <a:endParaRPr lang="en-US" sz="2000" dirty="0"/>
          </a:p>
        </p:txBody>
      </p:sp>
      <p:sp>
        <p:nvSpPr>
          <p:cNvPr id="14" name="Text 12"/>
          <p:cNvSpPr/>
          <p:nvPr/>
        </p:nvSpPr>
        <p:spPr>
          <a:xfrm>
            <a:off x="7023563" y="3475911"/>
            <a:ext cx="6856148" cy="1573172"/>
          </a:xfrm>
          <a:prstGeom prst="rect">
            <a:avLst/>
          </a:prstGeom>
          <a:noFill/>
          <a:ln/>
        </p:spPr>
        <p:txBody>
          <a:bodyPr wrap="square" lIns="0" tIns="0" rIns="0" bIns="0" rtlCol="0" anchor="t"/>
          <a:lstStyle/>
          <a:p>
            <a:pPr algn="l">
              <a:lnSpc>
                <a:spcPts val="2350"/>
              </a:lnSpc>
              <a:buSzPct val="100000"/>
            </a:pPr>
            <a:r>
              <a:rPr lang="en-US" sz="2000" dirty="0">
                <a:solidFill>
                  <a:srgbClr val="384653"/>
                </a:solidFill>
                <a:latin typeface="Montserrat" pitchFamily="34" charset="0"/>
                <a:ea typeface="Montserrat" pitchFamily="34" charset="-122"/>
                <a:cs typeface="Montserrat" pitchFamily="34" charset="-120"/>
              </a:rPr>
              <a:t>Neurological examination: Tone, activity, eye movements, apnea frequency</a:t>
            </a:r>
            <a:endParaRPr lang="en-US" sz="2000" dirty="0"/>
          </a:p>
        </p:txBody>
      </p:sp>
      <p:sp>
        <p:nvSpPr>
          <p:cNvPr id="15" name="Text 13"/>
          <p:cNvSpPr/>
          <p:nvPr/>
        </p:nvSpPr>
        <p:spPr>
          <a:xfrm>
            <a:off x="7083981" y="4177309"/>
            <a:ext cx="7546418" cy="663416"/>
          </a:xfrm>
          <a:prstGeom prst="rect">
            <a:avLst/>
          </a:prstGeom>
          <a:noFill/>
          <a:ln/>
        </p:spPr>
        <p:txBody>
          <a:bodyPr wrap="none" lIns="0" tIns="0" rIns="0" bIns="0" rtlCol="0" anchor="t"/>
          <a:lstStyle/>
          <a:p>
            <a:pPr algn="ctr">
              <a:lnSpc>
                <a:spcPts val="2350"/>
              </a:lnSpc>
              <a:buSzPct val="100000"/>
            </a:pPr>
            <a:r>
              <a:rPr lang="en-US" sz="2000" dirty="0">
                <a:solidFill>
                  <a:srgbClr val="384653"/>
                </a:solidFill>
                <a:latin typeface="Montserrat" pitchFamily="34" charset="0"/>
                <a:ea typeface="Montserrat" pitchFamily="34" charset="-122"/>
                <a:cs typeface="Montserrat" pitchFamily="34" charset="-120"/>
              </a:rPr>
              <a:t>Crossed extensor reflex (sunset eyes) or upward gaze paresis</a:t>
            </a:r>
            <a:endParaRPr lang="en-US" sz="2000" dirty="0"/>
          </a:p>
        </p:txBody>
      </p:sp>
      <p:sp>
        <p:nvSpPr>
          <p:cNvPr id="16" name="Text 14"/>
          <p:cNvSpPr/>
          <p:nvPr/>
        </p:nvSpPr>
        <p:spPr>
          <a:xfrm>
            <a:off x="7083981" y="4546878"/>
            <a:ext cx="7197750" cy="1241345"/>
          </a:xfrm>
          <a:prstGeom prst="rect">
            <a:avLst/>
          </a:prstGeom>
          <a:noFill/>
          <a:ln/>
        </p:spPr>
        <p:txBody>
          <a:bodyPr wrap="none" lIns="0" tIns="0" rIns="0" bIns="0" rtlCol="0" anchor="t"/>
          <a:lstStyle/>
          <a:p>
            <a:pPr algn="l">
              <a:lnSpc>
                <a:spcPts val="2350"/>
              </a:lnSpc>
              <a:buSzPct val="100000"/>
            </a:pPr>
            <a:r>
              <a:rPr lang="en-US" sz="2000" dirty="0">
                <a:solidFill>
                  <a:srgbClr val="384653"/>
                </a:solidFill>
                <a:latin typeface="Montserrat" pitchFamily="34" charset="0"/>
                <a:ea typeface="Montserrat" pitchFamily="34" charset="-122"/>
                <a:cs typeface="Montserrat" pitchFamily="34" charset="-120"/>
              </a:rPr>
              <a:t>Split sutures on palpation</a:t>
            </a:r>
            <a:endParaRPr lang="en-US" sz="2000" dirty="0"/>
          </a:p>
        </p:txBody>
      </p:sp>
      <p:sp>
        <p:nvSpPr>
          <p:cNvPr id="17" name="Text 15"/>
          <p:cNvSpPr/>
          <p:nvPr/>
        </p:nvSpPr>
        <p:spPr>
          <a:xfrm>
            <a:off x="7076362" y="4951142"/>
            <a:ext cx="7397921" cy="1917456"/>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Rapid head circumference increase (greater than 1 cm/week) suggests PHVD progression requiring intervention.</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97706" y="178421"/>
            <a:ext cx="11077982" cy="731693"/>
          </a:xfrm>
          <a:prstGeom prst="rect">
            <a:avLst/>
          </a:prstGeom>
          <a:noFill/>
          <a:ln/>
        </p:spPr>
        <p:txBody>
          <a:bodyPr wrap="none" lIns="0" tIns="0" rIns="0" bIns="0" rtlCol="0" anchor="t"/>
          <a:lstStyle/>
          <a:p>
            <a:pPr marL="0" indent="0" algn="l">
              <a:lnSpc>
                <a:spcPts val="4500"/>
              </a:lnSpc>
              <a:buNone/>
            </a:pPr>
            <a:r>
              <a:rPr lang="en-US" sz="3600" b="1" dirty="0">
                <a:solidFill>
                  <a:srgbClr val="2E3C4E"/>
                </a:solidFill>
                <a:latin typeface="Barlow Bold" pitchFamily="34" charset="0"/>
                <a:ea typeface="Barlow Bold" pitchFamily="34" charset="-122"/>
                <a:cs typeface="Barlow Bold" pitchFamily="34" charset="-120"/>
              </a:rPr>
              <a:t>	</a:t>
            </a:r>
            <a:r>
              <a:rPr lang="en-US" sz="5400" b="1" dirty="0">
                <a:solidFill>
                  <a:srgbClr val="2E3C4E"/>
                </a:solidFill>
                <a:latin typeface="Barlow Bold" pitchFamily="34" charset="0"/>
                <a:ea typeface="Barlow Bold" pitchFamily="34" charset="-122"/>
                <a:cs typeface="Barlow Bold" pitchFamily="34" charset="-120"/>
              </a:rPr>
              <a:t>General Management Principles</a:t>
            </a:r>
            <a:endParaRPr lang="en-US" sz="3600" dirty="0"/>
          </a:p>
        </p:txBody>
      </p:sp>
      <p:sp>
        <p:nvSpPr>
          <p:cNvPr id="3" name="Text 1"/>
          <p:cNvSpPr/>
          <p:nvPr/>
        </p:nvSpPr>
        <p:spPr>
          <a:xfrm>
            <a:off x="0" y="796173"/>
            <a:ext cx="14630400" cy="938091"/>
          </a:xfrm>
          <a:prstGeom prst="rect">
            <a:avLst/>
          </a:prstGeom>
          <a:noFill/>
          <a:ln/>
        </p:spPr>
        <p:txBody>
          <a:bodyPr wrap="none" lIns="0" tIns="0" rIns="0" bIns="0" rtlCol="0" anchor="t"/>
          <a:lstStyle/>
          <a:p>
            <a:pPr marL="0" indent="0" algn="l">
              <a:lnSpc>
                <a:spcPts val="2150"/>
              </a:lnSpc>
              <a:buNone/>
            </a:pPr>
            <a:r>
              <a:rPr lang="en-US" sz="2000" b="1" dirty="0">
                <a:solidFill>
                  <a:srgbClr val="FF0000"/>
                </a:solidFill>
                <a:latin typeface="Montserrat" pitchFamily="34" charset="0"/>
                <a:ea typeface="Montserrat" pitchFamily="34" charset="-122"/>
                <a:cs typeface="Montserrat" pitchFamily="34" charset="-120"/>
              </a:rPr>
              <a:t>	</a:t>
            </a:r>
            <a:r>
              <a:rPr lang="en-US" sz="2400" b="1" dirty="0">
                <a:solidFill>
                  <a:srgbClr val="FF0000"/>
                </a:solidFill>
                <a:latin typeface="Montserrat" pitchFamily="34" charset="0"/>
                <a:ea typeface="Montserrat" pitchFamily="34" charset="-122"/>
                <a:cs typeface="Montserrat" pitchFamily="34" charset="-120"/>
              </a:rPr>
              <a:t>Management of IVH focuses on </a:t>
            </a:r>
            <a:r>
              <a:rPr lang="en-US" sz="2400" b="1" u="sng" dirty="0">
                <a:solidFill>
                  <a:srgbClr val="FF0000"/>
                </a:solidFill>
                <a:latin typeface="Montserrat" pitchFamily="34" charset="0"/>
                <a:ea typeface="Montserrat" pitchFamily="34" charset="-122"/>
                <a:cs typeface="Montserrat" pitchFamily="34" charset="-120"/>
              </a:rPr>
              <a:t>preventing </a:t>
            </a:r>
            <a:r>
              <a:rPr lang="en-US" sz="2400" b="1" dirty="0">
                <a:solidFill>
                  <a:srgbClr val="FF0000"/>
                </a:solidFill>
                <a:latin typeface="Montserrat" pitchFamily="34" charset="0"/>
                <a:ea typeface="Montserrat" pitchFamily="34" charset="-122"/>
                <a:cs typeface="Montserrat" pitchFamily="34" charset="-120"/>
              </a:rPr>
              <a:t>hemorrhage extension, </a:t>
            </a:r>
            <a:r>
              <a:rPr lang="en-US" sz="2400" b="1" u="sng" dirty="0">
                <a:solidFill>
                  <a:srgbClr val="FF0000"/>
                </a:solidFill>
                <a:latin typeface="Montserrat" pitchFamily="34" charset="0"/>
                <a:ea typeface="Montserrat" pitchFamily="34" charset="-122"/>
                <a:cs typeface="Montserrat" pitchFamily="34" charset="-120"/>
              </a:rPr>
              <a:t>minimizing </a:t>
            </a:r>
          </a:p>
          <a:p>
            <a:pPr marL="0" indent="0" algn="l">
              <a:lnSpc>
                <a:spcPts val="2150"/>
              </a:lnSpc>
              <a:buNone/>
            </a:pPr>
            <a:endParaRPr lang="en-US" sz="2400" b="1" dirty="0">
              <a:solidFill>
                <a:srgbClr val="FF0000"/>
              </a:solidFill>
              <a:latin typeface="Montserrat" pitchFamily="34" charset="0"/>
              <a:ea typeface="Montserrat" pitchFamily="34" charset="-122"/>
              <a:cs typeface="Montserrat" pitchFamily="34" charset="-120"/>
            </a:endParaRPr>
          </a:p>
          <a:p>
            <a:pPr marL="0" indent="0" algn="l">
              <a:lnSpc>
                <a:spcPts val="2150"/>
              </a:lnSpc>
              <a:buNone/>
            </a:pPr>
            <a:r>
              <a:rPr lang="en-US" sz="2400" b="1" dirty="0">
                <a:solidFill>
                  <a:srgbClr val="FF0000"/>
                </a:solidFill>
                <a:latin typeface="Montserrat" pitchFamily="34" charset="0"/>
                <a:ea typeface="Montserrat" pitchFamily="34" charset="-122"/>
                <a:cs typeface="Montserrat" pitchFamily="34" charset="-120"/>
              </a:rPr>
              <a:t>	secondary brain injury, and </a:t>
            </a:r>
            <a:r>
              <a:rPr lang="en-US" sz="2400" b="1" u="sng" dirty="0">
                <a:solidFill>
                  <a:srgbClr val="FF0000"/>
                </a:solidFill>
                <a:latin typeface="Montserrat" pitchFamily="34" charset="0"/>
                <a:ea typeface="Montserrat" pitchFamily="34" charset="-122"/>
                <a:cs typeface="Montserrat" pitchFamily="34" charset="-120"/>
              </a:rPr>
              <a:t>providing </a:t>
            </a:r>
            <a:r>
              <a:rPr lang="en-US" sz="2400" b="1" dirty="0">
                <a:solidFill>
                  <a:srgbClr val="FF0000"/>
                </a:solidFill>
                <a:latin typeface="Montserrat" pitchFamily="34" charset="0"/>
                <a:ea typeface="Montserrat" pitchFamily="34" charset="-122"/>
                <a:cs typeface="Montserrat" pitchFamily="34" charset="-120"/>
              </a:rPr>
              <a:t>meticulous supportive care:</a:t>
            </a:r>
            <a:endParaRPr lang="en-US" sz="2400" b="1" dirty="0">
              <a:solidFill>
                <a:srgbClr val="FF0000"/>
              </a:solidFill>
            </a:endParaRPr>
          </a:p>
        </p:txBody>
      </p:sp>
      <p:sp>
        <p:nvSpPr>
          <p:cNvPr id="4" name="Shape 2"/>
          <p:cNvSpPr/>
          <p:nvPr/>
        </p:nvSpPr>
        <p:spPr>
          <a:xfrm>
            <a:off x="697706" y="2017157"/>
            <a:ext cx="6530221" cy="2848808"/>
          </a:xfrm>
          <a:prstGeom prst="roundRect">
            <a:avLst>
              <a:gd name="adj" fmla="val 9184"/>
            </a:avLst>
          </a:prstGeom>
          <a:solidFill>
            <a:srgbClr val="D4E9F7"/>
          </a:solidFill>
          <a:ln w="7620">
            <a:solidFill>
              <a:srgbClr val="BACFDD"/>
            </a:solidFill>
            <a:prstDash val="solid"/>
          </a:ln>
        </p:spPr>
      </p:sp>
      <p:pic>
        <p:nvPicPr>
          <p:cNvPr id="5" name="Image 0" descr="preencoded.png"/>
          <p:cNvPicPr>
            <a:picLocks noChangeAspect="1"/>
          </p:cNvPicPr>
          <p:nvPr/>
        </p:nvPicPr>
        <p:blipFill>
          <a:blip r:embed="rId3"/>
          <a:stretch>
            <a:fillRect/>
          </a:stretch>
        </p:blipFill>
        <p:spPr>
          <a:xfrm>
            <a:off x="879753" y="2199203"/>
            <a:ext cx="523280" cy="523280"/>
          </a:xfrm>
          <a:prstGeom prst="rect">
            <a:avLst/>
          </a:prstGeom>
        </p:spPr>
      </p:pic>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3699" y="2343031"/>
            <a:ext cx="235387" cy="235387"/>
          </a:xfrm>
          <a:prstGeom prst="rect">
            <a:avLst/>
          </a:prstGeom>
        </p:spPr>
      </p:pic>
      <p:sp>
        <p:nvSpPr>
          <p:cNvPr id="7" name="Text 3"/>
          <p:cNvSpPr/>
          <p:nvPr/>
        </p:nvSpPr>
        <p:spPr>
          <a:xfrm>
            <a:off x="2085277" y="2072759"/>
            <a:ext cx="3902928" cy="505659"/>
          </a:xfrm>
          <a:prstGeom prst="rect">
            <a:avLst/>
          </a:prstGeom>
          <a:noFill/>
          <a:ln/>
        </p:spPr>
        <p:txBody>
          <a:bodyPr wrap="none" lIns="0" tIns="0" rIns="0" bIns="0" rtlCol="0" anchor="t"/>
          <a:lstStyle/>
          <a:p>
            <a:pPr marL="0" indent="0" algn="l">
              <a:lnSpc>
                <a:spcPts val="2250"/>
              </a:lnSpc>
              <a:buNone/>
            </a:pPr>
            <a:r>
              <a:rPr lang="en-US" sz="2800" b="1" dirty="0">
                <a:solidFill>
                  <a:srgbClr val="384653"/>
                </a:solidFill>
                <a:latin typeface="Barlow Bold" pitchFamily="34" charset="0"/>
                <a:ea typeface="Barlow Bold" pitchFamily="34" charset="-122"/>
                <a:cs typeface="Barlow Bold" pitchFamily="34" charset="-120"/>
              </a:rPr>
              <a:t>Hemodynamic Stability</a:t>
            </a:r>
            <a:endParaRPr lang="en-US" sz="2800" dirty="0"/>
          </a:p>
        </p:txBody>
      </p:sp>
      <p:sp>
        <p:nvSpPr>
          <p:cNvPr id="8" name="Text 4"/>
          <p:cNvSpPr/>
          <p:nvPr/>
        </p:nvSpPr>
        <p:spPr>
          <a:xfrm>
            <a:off x="1033657" y="2861310"/>
            <a:ext cx="6166128" cy="1577698"/>
          </a:xfrm>
          <a:prstGeom prst="rect">
            <a:avLst/>
          </a:prstGeom>
          <a:noFill/>
          <a:ln/>
        </p:spPr>
        <p:txBody>
          <a:bodyPr wrap="square" lIns="0" tIns="0" rIns="0" bIns="0" rtlCol="0" anchor="t"/>
          <a:lstStyle/>
          <a:p>
            <a:pPr marL="0" indent="0" algn="l">
              <a:lnSpc>
                <a:spcPts val="2150"/>
              </a:lnSpc>
              <a:buNone/>
            </a:pPr>
            <a:r>
              <a:rPr lang="en-US" sz="2000" dirty="0">
                <a:solidFill>
                  <a:srgbClr val="384653"/>
                </a:solidFill>
                <a:latin typeface="Montserrat" pitchFamily="34" charset="0"/>
                <a:ea typeface="Montserrat" pitchFamily="34" charset="-122"/>
                <a:cs typeface="Montserrat" pitchFamily="34" charset="-120"/>
              </a:rPr>
              <a:t>Maintain stable blood pressure within age-appropriate range. Avoid rapid fluctuations through judicious fluid management, gradual vasopressor adjustments, and controlled volume administration. Target mean arterial pressure at or above gestational age in weeks.</a:t>
            </a:r>
            <a:endParaRPr lang="en-US" sz="2000" dirty="0"/>
          </a:p>
        </p:txBody>
      </p:sp>
      <p:sp>
        <p:nvSpPr>
          <p:cNvPr id="9" name="Shape 5"/>
          <p:cNvSpPr/>
          <p:nvPr/>
        </p:nvSpPr>
        <p:spPr>
          <a:xfrm>
            <a:off x="7402354" y="2017157"/>
            <a:ext cx="6530340" cy="2848808"/>
          </a:xfrm>
          <a:prstGeom prst="roundRect">
            <a:avLst>
              <a:gd name="adj" fmla="val 9184"/>
            </a:avLst>
          </a:prstGeom>
          <a:solidFill>
            <a:srgbClr val="D4E9F7"/>
          </a:solidFill>
          <a:ln w="7620">
            <a:solidFill>
              <a:srgbClr val="BACFDD"/>
            </a:solidFill>
            <a:prstDash val="solid"/>
          </a:ln>
        </p:spPr>
      </p:sp>
      <p:pic>
        <p:nvPicPr>
          <p:cNvPr id="10" name="Image 2" descr="preencoded.png"/>
          <p:cNvPicPr>
            <a:picLocks noChangeAspect="1"/>
          </p:cNvPicPr>
          <p:nvPr/>
        </p:nvPicPr>
        <p:blipFill>
          <a:blip r:embed="rId6"/>
          <a:stretch>
            <a:fillRect/>
          </a:stretch>
        </p:blipFill>
        <p:spPr>
          <a:xfrm>
            <a:off x="7584400" y="2199203"/>
            <a:ext cx="523280" cy="523280"/>
          </a:xfrm>
          <a:prstGeom prst="rect">
            <a:avLst/>
          </a:prstGeom>
        </p:spPr>
      </p:pic>
      <p:pic>
        <p:nvPicPr>
          <p:cNvPr id="11"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8347" y="2343031"/>
            <a:ext cx="235387" cy="235387"/>
          </a:xfrm>
          <a:prstGeom prst="rect">
            <a:avLst/>
          </a:prstGeom>
        </p:spPr>
      </p:pic>
      <p:sp>
        <p:nvSpPr>
          <p:cNvPr id="12" name="Text 6"/>
          <p:cNvSpPr/>
          <p:nvPr/>
        </p:nvSpPr>
        <p:spPr>
          <a:xfrm>
            <a:off x="8787161" y="2072760"/>
            <a:ext cx="3345365" cy="523280"/>
          </a:xfrm>
          <a:prstGeom prst="rect">
            <a:avLst/>
          </a:prstGeom>
          <a:noFill/>
          <a:ln/>
        </p:spPr>
        <p:txBody>
          <a:bodyPr wrap="none" lIns="0" tIns="0" rIns="0" bIns="0" rtlCol="0" anchor="t"/>
          <a:lstStyle/>
          <a:p>
            <a:pPr marL="0" indent="0" algn="l">
              <a:lnSpc>
                <a:spcPts val="2250"/>
              </a:lnSpc>
              <a:buNone/>
            </a:pPr>
            <a:r>
              <a:rPr lang="en-US" sz="2800" b="1" dirty="0">
                <a:solidFill>
                  <a:srgbClr val="384653"/>
                </a:solidFill>
                <a:latin typeface="Barlow Bold" pitchFamily="34" charset="0"/>
                <a:ea typeface="Barlow Bold" pitchFamily="34" charset="-122"/>
                <a:cs typeface="Barlow Bold" pitchFamily="34" charset="-120"/>
              </a:rPr>
              <a:t>Respiratory Management</a:t>
            </a:r>
            <a:endParaRPr lang="en-US" sz="2800" dirty="0"/>
          </a:p>
        </p:txBody>
      </p:sp>
      <p:sp>
        <p:nvSpPr>
          <p:cNvPr id="13" name="Text 7"/>
          <p:cNvSpPr/>
          <p:nvPr/>
        </p:nvSpPr>
        <p:spPr>
          <a:xfrm>
            <a:off x="7584400" y="2792256"/>
            <a:ext cx="6166247" cy="1891664"/>
          </a:xfrm>
          <a:prstGeom prst="rect">
            <a:avLst/>
          </a:prstGeom>
          <a:noFill/>
          <a:ln/>
        </p:spPr>
        <p:txBody>
          <a:bodyPr wrap="square" lIns="0" tIns="0" rIns="0" bIns="0" rtlCol="0" anchor="t"/>
          <a:lstStyle/>
          <a:p>
            <a:pPr marL="0" indent="0" algn="l">
              <a:lnSpc>
                <a:spcPts val="2150"/>
              </a:lnSpc>
              <a:buNone/>
            </a:pPr>
            <a:r>
              <a:rPr lang="en-US" dirty="0">
                <a:solidFill>
                  <a:srgbClr val="384653"/>
                </a:solidFill>
                <a:latin typeface="Montserrat" pitchFamily="34" charset="0"/>
                <a:ea typeface="Montserrat" pitchFamily="34" charset="-122"/>
                <a:cs typeface="Montserrat" pitchFamily="34" charset="-120"/>
              </a:rPr>
              <a:t>Optimize oxygenation and ventilation while minimizing barotrauma. Maintain PaCO2 40-50 mmHg; avoid hypocapnia (causes vasoconstriction) and hypercapnia (causes vasodilation). Minimize handling during procedures requiring increased respiratory support.</a:t>
            </a:r>
            <a:endParaRPr lang="en-US" dirty="0"/>
          </a:p>
        </p:txBody>
      </p:sp>
      <p:sp>
        <p:nvSpPr>
          <p:cNvPr id="14" name="Shape 8"/>
          <p:cNvSpPr/>
          <p:nvPr/>
        </p:nvSpPr>
        <p:spPr>
          <a:xfrm>
            <a:off x="697706" y="5040392"/>
            <a:ext cx="6530221" cy="2569726"/>
          </a:xfrm>
          <a:prstGeom prst="roundRect">
            <a:avLst>
              <a:gd name="adj" fmla="val 10182"/>
            </a:avLst>
          </a:prstGeom>
          <a:solidFill>
            <a:srgbClr val="D4E9F7"/>
          </a:solidFill>
          <a:ln w="7620">
            <a:solidFill>
              <a:srgbClr val="BACFDD"/>
            </a:solidFill>
            <a:prstDash val="solid"/>
          </a:ln>
        </p:spPr>
      </p:sp>
      <p:pic>
        <p:nvPicPr>
          <p:cNvPr id="15" name="Image 4" descr="preencoded.png"/>
          <p:cNvPicPr>
            <a:picLocks noChangeAspect="1"/>
          </p:cNvPicPr>
          <p:nvPr/>
        </p:nvPicPr>
        <p:blipFill>
          <a:blip r:embed="rId9"/>
          <a:stretch>
            <a:fillRect/>
          </a:stretch>
        </p:blipFill>
        <p:spPr>
          <a:xfrm>
            <a:off x="879753" y="5222438"/>
            <a:ext cx="523280" cy="523280"/>
          </a:xfrm>
          <a:prstGeom prst="rect">
            <a:avLst/>
          </a:prstGeom>
        </p:spPr>
      </p:pic>
      <p:pic>
        <p:nvPicPr>
          <p:cNvPr id="16"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699" y="5366266"/>
            <a:ext cx="235387" cy="235387"/>
          </a:xfrm>
          <a:prstGeom prst="rect">
            <a:avLst/>
          </a:prstGeom>
        </p:spPr>
      </p:pic>
      <p:sp>
        <p:nvSpPr>
          <p:cNvPr id="17" name="Text 9"/>
          <p:cNvSpPr/>
          <p:nvPr/>
        </p:nvSpPr>
        <p:spPr>
          <a:xfrm>
            <a:off x="2085278" y="5148857"/>
            <a:ext cx="3289610" cy="1058230"/>
          </a:xfrm>
          <a:prstGeom prst="rect">
            <a:avLst/>
          </a:prstGeom>
          <a:noFill/>
          <a:ln/>
        </p:spPr>
        <p:txBody>
          <a:bodyPr wrap="none" lIns="0" tIns="0" rIns="0" bIns="0" rtlCol="0" anchor="t"/>
          <a:lstStyle/>
          <a:p>
            <a:pPr marL="0" indent="0" algn="l">
              <a:lnSpc>
                <a:spcPts val="2250"/>
              </a:lnSpc>
              <a:buNone/>
            </a:pPr>
            <a:r>
              <a:rPr lang="en-US" sz="2800" b="1" dirty="0">
                <a:solidFill>
                  <a:srgbClr val="384653"/>
                </a:solidFill>
                <a:latin typeface="Barlow Bold" pitchFamily="34" charset="0"/>
                <a:ea typeface="Barlow Bold" pitchFamily="34" charset="-122"/>
                <a:cs typeface="Barlow Bold" pitchFamily="34" charset="-120"/>
              </a:rPr>
              <a:t>Minimal Handling Protocol</a:t>
            </a:r>
            <a:endParaRPr lang="en-US" sz="2800" dirty="0"/>
          </a:p>
        </p:txBody>
      </p:sp>
      <p:sp>
        <p:nvSpPr>
          <p:cNvPr id="18" name="Text 10"/>
          <p:cNvSpPr/>
          <p:nvPr/>
        </p:nvSpPr>
        <p:spPr>
          <a:xfrm>
            <a:off x="879753" y="5745718"/>
            <a:ext cx="6166128" cy="1682353"/>
          </a:xfrm>
          <a:prstGeom prst="rect">
            <a:avLst/>
          </a:prstGeom>
          <a:noFill/>
          <a:ln/>
        </p:spPr>
        <p:txBody>
          <a:bodyPr wrap="square" lIns="0" tIns="0" rIns="0" bIns="0" rtlCol="0" anchor="t"/>
          <a:lstStyle/>
          <a:p>
            <a:pPr marL="0" indent="0" algn="l">
              <a:lnSpc>
                <a:spcPts val="2150"/>
              </a:lnSpc>
              <a:buNone/>
            </a:pPr>
            <a:r>
              <a:rPr lang="en-US" dirty="0">
                <a:solidFill>
                  <a:srgbClr val="384653"/>
                </a:solidFill>
                <a:latin typeface="Montserrat" pitchFamily="34" charset="0"/>
                <a:ea typeface="Montserrat" pitchFamily="34" charset="-122"/>
                <a:cs typeface="Montserrat" pitchFamily="34" charset="-120"/>
              </a:rPr>
              <a:t>Implement developmental care strategies: cluster care activities, maintain midline head positioning, minimize unnecessary stimulation, avoid Trendelenburg positioning, support family presence without excessive handling. Reduce environmental stressors (light, noise).</a:t>
            </a:r>
            <a:endParaRPr lang="en-US" dirty="0"/>
          </a:p>
        </p:txBody>
      </p:sp>
      <p:sp>
        <p:nvSpPr>
          <p:cNvPr id="19" name="Shape 11"/>
          <p:cNvSpPr/>
          <p:nvPr/>
        </p:nvSpPr>
        <p:spPr>
          <a:xfrm>
            <a:off x="7402354" y="5040392"/>
            <a:ext cx="6530340" cy="2569726"/>
          </a:xfrm>
          <a:prstGeom prst="roundRect">
            <a:avLst>
              <a:gd name="adj" fmla="val 10182"/>
            </a:avLst>
          </a:prstGeom>
          <a:solidFill>
            <a:srgbClr val="D4E9F7"/>
          </a:solidFill>
          <a:ln w="7620">
            <a:solidFill>
              <a:srgbClr val="BACFDD"/>
            </a:solidFill>
            <a:prstDash val="solid"/>
          </a:ln>
        </p:spPr>
      </p:sp>
      <p:pic>
        <p:nvPicPr>
          <p:cNvPr id="20" name="Image 6" descr="preencoded.png"/>
          <p:cNvPicPr>
            <a:picLocks noChangeAspect="1"/>
          </p:cNvPicPr>
          <p:nvPr/>
        </p:nvPicPr>
        <p:blipFill>
          <a:blip r:embed="rId12"/>
          <a:stretch>
            <a:fillRect/>
          </a:stretch>
        </p:blipFill>
        <p:spPr>
          <a:xfrm>
            <a:off x="7584400" y="5222438"/>
            <a:ext cx="523280" cy="523280"/>
          </a:xfrm>
          <a:prstGeom prst="rect">
            <a:avLst/>
          </a:prstGeom>
        </p:spPr>
      </p:pic>
      <p:pic>
        <p:nvPicPr>
          <p:cNvPr id="21" name="Image 7"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28347" y="5366266"/>
            <a:ext cx="235387" cy="235387"/>
          </a:xfrm>
          <a:prstGeom prst="rect">
            <a:avLst/>
          </a:prstGeom>
        </p:spPr>
      </p:pic>
      <p:sp>
        <p:nvSpPr>
          <p:cNvPr id="22" name="Text 12"/>
          <p:cNvSpPr/>
          <p:nvPr/>
        </p:nvSpPr>
        <p:spPr>
          <a:xfrm>
            <a:off x="8909824" y="5148857"/>
            <a:ext cx="4092498" cy="1058230"/>
          </a:xfrm>
          <a:prstGeom prst="rect">
            <a:avLst/>
          </a:prstGeom>
          <a:noFill/>
          <a:ln/>
        </p:spPr>
        <p:txBody>
          <a:bodyPr wrap="none" lIns="0" tIns="0" rIns="0" bIns="0" rtlCol="0" anchor="t"/>
          <a:lstStyle/>
          <a:p>
            <a:pPr marL="0" indent="0" algn="l">
              <a:lnSpc>
                <a:spcPts val="2250"/>
              </a:lnSpc>
              <a:buNone/>
            </a:pPr>
            <a:r>
              <a:rPr lang="en-US" sz="2800" b="1" dirty="0">
                <a:solidFill>
                  <a:srgbClr val="384653"/>
                </a:solidFill>
                <a:latin typeface="Barlow Bold" pitchFamily="34" charset="0"/>
                <a:ea typeface="Barlow Bold" pitchFamily="34" charset="-122"/>
                <a:cs typeface="Barlow Bold" pitchFamily="34" charset="-120"/>
              </a:rPr>
              <a:t>Coagulation Management</a:t>
            </a:r>
            <a:endParaRPr lang="en-US" sz="2800" dirty="0"/>
          </a:p>
        </p:txBody>
      </p:sp>
      <p:sp>
        <p:nvSpPr>
          <p:cNvPr id="23" name="Text 13"/>
          <p:cNvSpPr/>
          <p:nvPr/>
        </p:nvSpPr>
        <p:spPr>
          <a:xfrm>
            <a:off x="7584400" y="5745481"/>
            <a:ext cx="6166247" cy="1682590"/>
          </a:xfrm>
          <a:prstGeom prst="rect">
            <a:avLst/>
          </a:prstGeom>
          <a:noFill/>
          <a:ln/>
        </p:spPr>
        <p:txBody>
          <a:bodyPr wrap="square" lIns="0" tIns="0" rIns="0" bIns="0" rtlCol="0" anchor="t"/>
          <a:lstStyle/>
          <a:p>
            <a:pPr marL="0" indent="0" algn="l">
              <a:lnSpc>
                <a:spcPts val="2150"/>
              </a:lnSpc>
              <a:buNone/>
            </a:pPr>
            <a:r>
              <a:rPr lang="en-US" dirty="0">
                <a:solidFill>
                  <a:srgbClr val="384653"/>
                </a:solidFill>
                <a:latin typeface="Montserrat" pitchFamily="34" charset="0"/>
                <a:ea typeface="Montserrat" pitchFamily="34" charset="-122"/>
                <a:cs typeface="Montserrat" pitchFamily="34" charset="-120"/>
              </a:rPr>
              <a:t>Correct coagulopathy promptly: transfuse platelets if count less than 50,000/µL in setting of active hemorrhage, administer fresh frozen plasma or cryoprecipitate for clotting factor deficiencies, provide vitamin K prophylaxis. Avoid medications that impair platelet function.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66987" y="489228"/>
            <a:ext cx="13405851" cy="548521"/>
          </a:xfrm>
          <a:prstGeom prst="rect">
            <a:avLst/>
          </a:prstGeom>
          <a:noFill/>
          <a:ln/>
        </p:spPr>
        <p:txBody>
          <a:bodyPr wrap="none" lIns="0" tIns="0" rIns="0" bIns="0" rtlCol="0" anchor="t"/>
          <a:lstStyle/>
          <a:p>
            <a:pPr marL="0" indent="0" algn="l">
              <a:lnSpc>
                <a:spcPts val="4300"/>
              </a:lnSpc>
              <a:buNone/>
            </a:pPr>
            <a:r>
              <a:rPr lang="en-US" sz="3450" b="1" dirty="0">
                <a:solidFill>
                  <a:srgbClr val="2E3C4E"/>
                </a:solidFill>
                <a:latin typeface="Barlow Bold" pitchFamily="34" charset="0"/>
                <a:ea typeface="Barlow Bold" pitchFamily="34" charset="-122"/>
                <a:cs typeface="Barlow Bold" pitchFamily="34" charset="-120"/>
              </a:rPr>
              <a:t>	</a:t>
            </a:r>
            <a:r>
              <a:rPr lang="en-US" sz="4000" b="1" dirty="0">
                <a:solidFill>
                  <a:srgbClr val="2E3C4E"/>
                </a:solidFill>
                <a:latin typeface="Barlow Bold" pitchFamily="34" charset="0"/>
                <a:ea typeface="Barlow Bold" pitchFamily="34" charset="-122"/>
                <a:cs typeface="Barlow Bold" pitchFamily="34" charset="-120"/>
              </a:rPr>
              <a:t>Management of Posthemorrhagic Ventricular Dilatation</a:t>
            </a:r>
            <a:endParaRPr lang="en-US" sz="3450" dirty="0"/>
          </a:p>
        </p:txBody>
      </p:sp>
      <p:sp>
        <p:nvSpPr>
          <p:cNvPr id="3" name="Text 1"/>
          <p:cNvSpPr/>
          <p:nvPr/>
        </p:nvSpPr>
        <p:spPr>
          <a:xfrm>
            <a:off x="666988" y="1117877"/>
            <a:ext cx="13296424" cy="520185"/>
          </a:xfrm>
          <a:prstGeom prst="rect">
            <a:avLst/>
          </a:prstGeom>
          <a:noFill/>
          <a:ln/>
        </p:spPr>
        <p:txBody>
          <a:bodyPr wrap="none" lIns="0" tIns="0" rIns="0" bIns="0" rtlCol="0" anchor="t"/>
          <a:lstStyle/>
          <a:p>
            <a:pPr marL="0" indent="0" algn="l">
              <a:lnSpc>
                <a:spcPts val="2100"/>
              </a:lnSpc>
              <a:buNone/>
            </a:pPr>
            <a:r>
              <a:rPr lang="en-US" sz="1300" dirty="0">
                <a:solidFill>
                  <a:srgbClr val="384653"/>
                </a:solidFill>
                <a:latin typeface="Montserrat" pitchFamily="34" charset="0"/>
                <a:ea typeface="Montserrat" pitchFamily="34" charset="-122"/>
                <a:cs typeface="Montserrat" pitchFamily="34" charset="-120"/>
              </a:rPr>
              <a:t>	</a:t>
            </a:r>
            <a:r>
              <a:rPr lang="en-US" sz="2000" b="1" dirty="0">
                <a:solidFill>
                  <a:srgbClr val="0070C0"/>
                </a:solidFill>
                <a:latin typeface="Montserrat" pitchFamily="34" charset="0"/>
                <a:ea typeface="Montserrat" pitchFamily="34" charset="-122"/>
                <a:cs typeface="Montserrat" pitchFamily="34" charset="-120"/>
              </a:rPr>
              <a:t>PHVD management requires a staged approach balancing risks and benefits of intervention:</a:t>
            </a:r>
            <a:endParaRPr lang="en-US" sz="1300" b="1" dirty="0">
              <a:solidFill>
                <a:srgbClr val="0070C0"/>
              </a:solidFill>
            </a:endParaRPr>
          </a:p>
        </p:txBody>
      </p:sp>
      <p:sp>
        <p:nvSpPr>
          <p:cNvPr id="4" name="Shape 2"/>
          <p:cNvSpPr/>
          <p:nvPr/>
        </p:nvSpPr>
        <p:spPr>
          <a:xfrm>
            <a:off x="7303770" y="1825585"/>
            <a:ext cx="22860" cy="5914668"/>
          </a:xfrm>
          <a:prstGeom prst="roundRect">
            <a:avLst>
              <a:gd name="adj" fmla="val 1094208"/>
            </a:avLst>
          </a:prstGeom>
          <a:solidFill>
            <a:srgbClr val="BACFDD"/>
          </a:solidFill>
          <a:ln/>
        </p:spPr>
      </p:sp>
      <p:sp>
        <p:nvSpPr>
          <p:cNvPr id="5" name="Shape 3"/>
          <p:cNvSpPr/>
          <p:nvPr/>
        </p:nvSpPr>
        <p:spPr>
          <a:xfrm>
            <a:off x="6650295" y="2001679"/>
            <a:ext cx="500182" cy="22860"/>
          </a:xfrm>
          <a:prstGeom prst="roundRect">
            <a:avLst>
              <a:gd name="adj" fmla="val 1094208"/>
            </a:avLst>
          </a:prstGeom>
          <a:solidFill>
            <a:srgbClr val="BACFDD"/>
          </a:solidFill>
          <a:ln/>
        </p:spPr>
      </p:sp>
      <p:sp>
        <p:nvSpPr>
          <p:cNvPr id="6" name="Shape 4"/>
          <p:cNvSpPr/>
          <p:nvPr/>
        </p:nvSpPr>
        <p:spPr>
          <a:xfrm>
            <a:off x="7127617" y="1825585"/>
            <a:ext cx="375166" cy="375166"/>
          </a:xfrm>
          <a:prstGeom prst="roundRect">
            <a:avLst>
              <a:gd name="adj" fmla="val 66673"/>
            </a:avLst>
          </a:prstGeom>
          <a:solidFill>
            <a:srgbClr val="D4E9F7"/>
          </a:solidFill>
          <a:ln w="7620">
            <a:solidFill>
              <a:srgbClr val="BACFDD"/>
            </a:solidFill>
            <a:prstDash val="solid"/>
          </a:ln>
        </p:spPr>
      </p:sp>
      <p:sp>
        <p:nvSpPr>
          <p:cNvPr id="7" name="Text 5"/>
          <p:cNvSpPr/>
          <p:nvPr/>
        </p:nvSpPr>
        <p:spPr>
          <a:xfrm>
            <a:off x="7183517" y="1848564"/>
            <a:ext cx="263247" cy="329089"/>
          </a:xfrm>
          <a:prstGeom prst="rect">
            <a:avLst/>
          </a:prstGeom>
          <a:noFill/>
          <a:ln/>
        </p:spPr>
        <p:txBody>
          <a:bodyPr wrap="none" lIns="0" tIns="0" rIns="0" bIns="0" rtlCol="0" anchor="t"/>
          <a:lstStyle/>
          <a:p>
            <a:pPr marL="0" indent="0" algn="ctr">
              <a:lnSpc>
                <a:spcPts val="2050"/>
              </a:lnSpc>
              <a:buNone/>
            </a:pPr>
            <a:r>
              <a:rPr lang="en-US" sz="2050" b="1" dirty="0">
                <a:solidFill>
                  <a:srgbClr val="384653"/>
                </a:solidFill>
                <a:latin typeface="Barlow Bold" pitchFamily="34" charset="0"/>
                <a:ea typeface="Barlow Bold" pitchFamily="34" charset="-122"/>
                <a:cs typeface="Barlow Bold" pitchFamily="34" charset="-120"/>
              </a:rPr>
              <a:t>1</a:t>
            </a:r>
            <a:endParaRPr lang="en-US" sz="2050" dirty="0"/>
          </a:p>
        </p:txBody>
      </p:sp>
      <p:sp>
        <p:nvSpPr>
          <p:cNvPr id="8" name="Text 6"/>
          <p:cNvSpPr/>
          <p:nvPr/>
        </p:nvSpPr>
        <p:spPr>
          <a:xfrm>
            <a:off x="3979307" y="1882854"/>
            <a:ext cx="2502218" cy="274201"/>
          </a:xfrm>
          <a:prstGeom prst="rect">
            <a:avLst/>
          </a:prstGeom>
          <a:noFill/>
          <a:ln/>
        </p:spPr>
        <p:txBody>
          <a:bodyPr wrap="none" lIns="0" tIns="0" rIns="0" bIns="0" rtlCol="0" anchor="t"/>
          <a:lstStyle/>
          <a:p>
            <a:pPr marL="0" indent="0" algn="r">
              <a:lnSpc>
                <a:spcPts val="2150"/>
              </a:lnSpc>
              <a:buNone/>
            </a:pPr>
            <a:r>
              <a:rPr lang="en-US" sz="2400" b="1" dirty="0">
                <a:solidFill>
                  <a:srgbClr val="384653"/>
                </a:solidFill>
                <a:latin typeface="Barlow Bold" pitchFamily="34" charset="0"/>
                <a:ea typeface="Barlow Bold" pitchFamily="34" charset="-122"/>
                <a:cs typeface="Barlow Bold" pitchFamily="34" charset="-120"/>
              </a:rPr>
              <a:t>Conservative Observation</a:t>
            </a:r>
            <a:endParaRPr lang="en-US" sz="2400" dirty="0"/>
          </a:p>
        </p:txBody>
      </p:sp>
      <p:sp>
        <p:nvSpPr>
          <p:cNvPr id="9" name="Text 7"/>
          <p:cNvSpPr/>
          <p:nvPr/>
        </p:nvSpPr>
        <p:spPr>
          <a:xfrm>
            <a:off x="666988" y="2200751"/>
            <a:ext cx="5937586" cy="1506022"/>
          </a:xfrm>
          <a:prstGeom prst="rect">
            <a:avLst/>
          </a:prstGeom>
          <a:noFill/>
          <a:ln/>
        </p:spPr>
        <p:txBody>
          <a:bodyPr wrap="square" lIns="0" tIns="0" rIns="0" bIns="0" rtlCol="0" anchor="t"/>
          <a:lstStyle/>
          <a:p>
            <a:pPr marL="0" indent="0" algn="r">
              <a:lnSpc>
                <a:spcPts val="2100"/>
              </a:lnSpc>
              <a:buNone/>
            </a:pPr>
            <a:r>
              <a:rPr lang="en-US" sz="1600" b="1" dirty="0">
                <a:solidFill>
                  <a:srgbClr val="384653"/>
                </a:solidFill>
                <a:latin typeface="Montserrat" pitchFamily="34" charset="0"/>
                <a:ea typeface="Montserrat" pitchFamily="34" charset="-122"/>
                <a:cs typeface="Montserrat" pitchFamily="34" charset="-120"/>
              </a:rPr>
              <a:t>Indication:</a:t>
            </a:r>
            <a:r>
              <a:rPr lang="en-US" sz="1600" dirty="0">
                <a:solidFill>
                  <a:srgbClr val="384653"/>
                </a:solidFill>
                <a:latin typeface="Montserrat" pitchFamily="34" charset="0"/>
                <a:ea typeface="Montserrat" pitchFamily="34" charset="-122"/>
                <a:cs typeface="Montserrat" pitchFamily="34" charset="-120"/>
              </a:rPr>
              <a:t> Slowly progressive or stable ventricular dilatation without clinical signs of increased ICP. Serial imaging every 3-7 days to monitor progression. Approximately 30-40% of PHVD cases stabilize or improve spontaneously without intervention</a:t>
            </a:r>
            <a:r>
              <a:rPr lang="en-US" sz="1300" dirty="0">
                <a:solidFill>
                  <a:srgbClr val="384653"/>
                </a:solidFill>
                <a:latin typeface="Montserrat" pitchFamily="34" charset="0"/>
                <a:ea typeface="Montserrat" pitchFamily="34" charset="-122"/>
                <a:cs typeface="Montserrat" pitchFamily="34" charset="-120"/>
              </a:rPr>
              <a:t>.</a:t>
            </a:r>
            <a:endParaRPr lang="en-US" sz="1300" dirty="0"/>
          </a:p>
        </p:txBody>
      </p:sp>
      <p:sp>
        <p:nvSpPr>
          <p:cNvPr id="10" name="Shape 8"/>
          <p:cNvSpPr/>
          <p:nvPr/>
        </p:nvSpPr>
        <p:spPr>
          <a:xfrm>
            <a:off x="7479923" y="3002161"/>
            <a:ext cx="500182" cy="22860"/>
          </a:xfrm>
          <a:prstGeom prst="roundRect">
            <a:avLst>
              <a:gd name="adj" fmla="val 1094208"/>
            </a:avLst>
          </a:prstGeom>
          <a:solidFill>
            <a:srgbClr val="BACFDD"/>
          </a:solidFill>
          <a:ln/>
        </p:spPr>
      </p:sp>
      <p:sp>
        <p:nvSpPr>
          <p:cNvPr id="11" name="Shape 9"/>
          <p:cNvSpPr/>
          <p:nvPr/>
        </p:nvSpPr>
        <p:spPr>
          <a:xfrm>
            <a:off x="7127617" y="2826068"/>
            <a:ext cx="375166" cy="375166"/>
          </a:xfrm>
          <a:prstGeom prst="roundRect">
            <a:avLst>
              <a:gd name="adj" fmla="val 66673"/>
            </a:avLst>
          </a:prstGeom>
          <a:solidFill>
            <a:srgbClr val="D4E9F7"/>
          </a:solidFill>
          <a:ln w="7620">
            <a:solidFill>
              <a:srgbClr val="BACFDD"/>
            </a:solidFill>
            <a:prstDash val="solid"/>
          </a:ln>
        </p:spPr>
      </p:sp>
      <p:sp>
        <p:nvSpPr>
          <p:cNvPr id="12" name="Text 10"/>
          <p:cNvSpPr/>
          <p:nvPr/>
        </p:nvSpPr>
        <p:spPr>
          <a:xfrm>
            <a:off x="7183517" y="2849047"/>
            <a:ext cx="263247" cy="329089"/>
          </a:xfrm>
          <a:prstGeom prst="rect">
            <a:avLst/>
          </a:prstGeom>
          <a:noFill/>
          <a:ln/>
        </p:spPr>
        <p:txBody>
          <a:bodyPr wrap="none" lIns="0" tIns="0" rIns="0" bIns="0" rtlCol="0" anchor="t"/>
          <a:lstStyle/>
          <a:p>
            <a:pPr marL="0" indent="0" algn="ctr">
              <a:lnSpc>
                <a:spcPts val="2050"/>
              </a:lnSpc>
              <a:buNone/>
            </a:pPr>
            <a:r>
              <a:rPr lang="en-US" sz="2050" b="1" dirty="0">
                <a:solidFill>
                  <a:srgbClr val="384653"/>
                </a:solidFill>
                <a:latin typeface="Barlow Bold" pitchFamily="34" charset="0"/>
                <a:ea typeface="Barlow Bold" pitchFamily="34" charset="-122"/>
                <a:cs typeface="Barlow Bold" pitchFamily="34" charset="-120"/>
              </a:rPr>
              <a:t>2</a:t>
            </a:r>
            <a:endParaRPr lang="en-US" sz="2050" dirty="0"/>
          </a:p>
        </p:txBody>
      </p:sp>
      <p:sp>
        <p:nvSpPr>
          <p:cNvPr id="13" name="Text 11"/>
          <p:cNvSpPr/>
          <p:nvPr/>
        </p:nvSpPr>
        <p:spPr>
          <a:xfrm>
            <a:off x="8148876" y="2883337"/>
            <a:ext cx="2398871" cy="274201"/>
          </a:xfrm>
          <a:prstGeom prst="rect">
            <a:avLst/>
          </a:prstGeom>
          <a:noFill/>
          <a:ln/>
        </p:spPr>
        <p:txBody>
          <a:bodyPr wrap="none" lIns="0" tIns="0" rIns="0" bIns="0" rtlCol="0" anchor="t"/>
          <a:lstStyle/>
          <a:p>
            <a:pPr marL="0" indent="0" algn="l">
              <a:lnSpc>
                <a:spcPts val="2150"/>
              </a:lnSpc>
              <a:buNone/>
            </a:pPr>
            <a:r>
              <a:rPr lang="en-US" sz="2400" b="1" dirty="0">
                <a:solidFill>
                  <a:srgbClr val="384653"/>
                </a:solidFill>
                <a:latin typeface="Barlow Bold" pitchFamily="34" charset="0"/>
                <a:ea typeface="Barlow Bold" pitchFamily="34" charset="-122"/>
                <a:cs typeface="Barlow Bold" pitchFamily="34" charset="-120"/>
              </a:rPr>
              <a:t>Serial Lumbar Punctures</a:t>
            </a:r>
            <a:endParaRPr lang="en-US" sz="2400" dirty="0"/>
          </a:p>
        </p:txBody>
      </p:sp>
      <p:sp>
        <p:nvSpPr>
          <p:cNvPr id="14" name="Text 12"/>
          <p:cNvSpPr/>
          <p:nvPr/>
        </p:nvSpPr>
        <p:spPr>
          <a:xfrm>
            <a:off x="8148876" y="3257550"/>
            <a:ext cx="5814536" cy="1334095"/>
          </a:xfrm>
          <a:prstGeom prst="rect">
            <a:avLst/>
          </a:prstGeom>
          <a:noFill/>
          <a:ln/>
        </p:spPr>
        <p:txBody>
          <a:bodyPr wrap="square" lIns="0" tIns="0" rIns="0" bIns="0" rtlCol="0" anchor="t"/>
          <a:lstStyle/>
          <a:p>
            <a:pPr marL="0" indent="0" algn="l">
              <a:lnSpc>
                <a:spcPts val="2100"/>
              </a:lnSpc>
              <a:buNone/>
            </a:pPr>
            <a:r>
              <a:rPr lang="en-US" sz="1600" b="1" dirty="0">
                <a:solidFill>
                  <a:srgbClr val="384653"/>
                </a:solidFill>
                <a:latin typeface="Montserrat" pitchFamily="34" charset="0"/>
                <a:ea typeface="Montserrat" pitchFamily="34" charset="-122"/>
                <a:cs typeface="Montserrat" pitchFamily="34" charset="-120"/>
              </a:rPr>
              <a:t>Indication:</a:t>
            </a:r>
            <a:r>
              <a:rPr lang="en-US" sz="1600" dirty="0">
                <a:solidFill>
                  <a:srgbClr val="384653"/>
                </a:solidFill>
                <a:latin typeface="Montserrat" pitchFamily="34" charset="0"/>
                <a:ea typeface="Montserrat" pitchFamily="34" charset="-122"/>
                <a:cs typeface="Montserrat" pitchFamily="34" charset="-120"/>
              </a:rPr>
              <a:t> Progressive PHVD with communicating hydrocephalus component. Remove 10-15 mL/kg of CSF per tap, performed daily to every other day. Provides temporary decompression. Limitations: Effective only in communicating hydrocephalus, requires repeated procedures, risk of infection.</a:t>
            </a:r>
            <a:endParaRPr lang="en-US" sz="1600" dirty="0"/>
          </a:p>
        </p:txBody>
      </p:sp>
      <p:sp>
        <p:nvSpPr>
          <p:cNvPr id="15" name="Shape 13"/>
          <p:cNvSpPr/>
          <p:nvPr/>
        </p:nvSpPr>
        <p:spPr>
          <a:xfrm>
            <a:off x="6650295" y="4051697"/>
            <a:ext cx="500182" cy="22860"/>
          </a:xfrm>
          <a:prstGeom prst="roundRect">
            <a:avLst>
              <a:gd name="adj" fmla="val 1094208"/>
            </a:avLst>
          </a:prstGeom>
          <a:solidFill>
            <a:srgbClr val="BACFDD"/>
          </a:solidFill>
          <a:ln/>
        </p:spPr>
      </p:sp>
      <p:sp>
        <p:nvSpPr>
          <p:cNvPr id="16" name="Shape 14"/>
          <p:cNvSpPr/>
          <p:nvPr/>
        </p:nvSpPr>
        <p:spPr>
          <a:xfrm>
            <a:off x="7127617" y="3875603"/>
            <a:ext cx="375166" cy="375166"/>
          </a:xfrm>
          <a:prstGeom prst="roundRect">
            <a:avLst>
              <a:gd name="adj" fmla="val 66673"/>
            </a:avLst>
          </a:prstGeom>
          <a:solidFill>
            <a:srgbClr val="D4E9F7"/>
          </a:solidFill>
          <a:ln w="7620">
            <a:solidFill>
              <a:srgbClr val="BACFDD"/>
            </a:solidFill>
            <a:prstDash val="solid"/>
          </a:ln>
        </p:spPr>
      </p:sp>
      <p:sp>
        <p:nvSpPr>
          <p:cNvPr id="17" name="Text 15"/>
          <p:cNvSpPr/>
          <p:nvPr/>
        </p:nvSpPr>
        <p:spPr>
          <a:xfrm>
            <a:off x="7183517" y="3898582"/>
            <a:ext cx="263247" cy="329089"/>
          </a:xfrm>
          <a:prstGeom prst="rect">
            <a:avLst/>
          </a:prstGeom>
          <a:noFill/>
          <a:ln/>
        </p:spPr>
        <p:txBody>
          <a:bodyPr wrap="none" lIns="0" tIns="0" rIns="0" bIns="0" rtlCol="0" anchor="t"/>
          <a:lstStyle/>
          <a:p>
            <a:pPr marL="0" indent="0" algn="ctr">
              <a:lnSpc>
                <a:spcPts val="2050"/>
              </a:lnSpc>
              <a:buNone/>
            </a:pPr>
            <a:r>
              <a:rPr lang="en-US" sz="2050" b="1" dirty="0">
                <a:solidFill>
                  <a:srgbClr val="384653"/>
                </a:solidFill>
                <a:latin typeface="Barlow Bold" pitchFamily="34" charset="0"/>
                <a:ea typeface="Barlow Bold" pitchFamily="34" charset="-122"/>
                <a:cs typeface="Barlow Bold" pitchFamily="34" charset="-120"/>
              </a:rPr>
              <a:t>3</a:t>
            </a:r>
            <a:endParaRPr lang="en-US" sz="2050" dirty="0"/>
          </a:p>
        </p:txBody>
      </p:sp>
      <p:sp>
        <p:nvSpPr>
          <p:cNvPr id="18" name="Text 16"/>
          <p:cNvSpPr/>
          <p:nvPr/>
        </p:nvSpPr>
        <p:spPr>
          <a:xfrm>
            <a:off x="1868448" y="3932873"/>
            <a:ext cx="4613077" cy="274201"/>
          </a:xfrm>
          <a:prstGeom prst="rect">
            <a:avLst/>
          </a:prstGeom>
          <a:noFill/>
          <a:ln/>
        </p:spPr>
        <p:txBody>
          <a:bodyPr wrap="none" lIns="0" tIns="0" rIns="0" bIns="0" rtlCol="0" anchor="t"/>
          <a:lstStyle/>
          <a:p>
            <a:pPr marL="0" indent="0" algn="r">
              <a:lnSpc>
                <a:spcPts val="2150"/>
              </a:lnSpc>
              <a:buNone/>
            </a:pPr>
            <a:r>
              <a:rPr lang="en-US" sz="2400" b="1" dirty="0">
                <a:solidFill>
                  <a:srgbClr val="384653"/>
                </a:solidFill>
                <a:latin typeface="Barlow Bold" pitchFamily="34" charset="0"/>
                <a:ea typeface="Barlow Bold" pitchFamily="34" charset="-122"/>
                <a:cs typeface="Barlow Bold" pitchFamily="34" charset="-120"/>
              </a:rPr>
              <a:t>Ventricular Access Device (Reservoir/Rickham</a:t>
            </a:r>
            <a:r>
              <a:rPr lang="en-US" sz="1700" b="1" dirty="0">
                <a:solidFill>
                  <a:srgbClr val="384653"/>
                </a:solidFill>
                <a:latin typeface="Barlow Bold" pitchFamily="34" charset="0"/>
                <a:ea typeface="Barlow Bold" pitchFamily="34" charset="-122"/>
                <a:cs typeface="Barlow Bold" pitchFamily="34" charset="-120"/>
              </a:rPr>
              <a:t>)</a:t>
            </a:r>
            <a:endParaRPr lang="en-US" sz="1700" dirty="0"/>
          </a:p>
        </p:txBody>
      </p:sp>
      <p:sp>
        <p:nvSpPr>
          <p:cNvPr id="19" name="Text 17"/>
          <p:cNvSpPr/>
          <p:nvPr/>
        </p:nvSpPr>
        <p:spPr>
          <a:xfrm>
            <a:off x="666988" y="4307086"/>
            <a:ext cx="5937586" cy="1667589"/>
          </a:xfrm>
          <a:prstGeom prst="rect">
            <a:avLst/>
          </a:prstGeom>
          <a:noFill/>
          <a:ln/>
        </p:spPr>
        <p:txBody>
          <a:bodyPr wrap="square" lIns="0" tIns="0" rIns="0" bIns="0" rtlCol="0" anchor="t"/>
          <a:lstStyle/>
          <a:p>
            <a:pPr marL="0" indent="0" algn="r">
              <a:lnSpc>
                <a:spcPts val="2100"/>
              </a:lnSpc>
              <a:buNone/>
            </a:pPr>
            <a:r>
              <a:rPr lang="en-US" sz="1600" b="1" dirty="0">
                <a:solidFill>
                  <a:srgbClr val="384653"/>
                </a:solidFill>
                <a:latin typeface="Montserrat" pitchFamily="34" charset="0"/>
                <a:ea typeface="Montserrat" pitchFamily="34" charset="-122"/>
                <a:cs typeface="Montserrat" pitchFamily="34" charset="-120"/>
              </a:rPr>
              <a:t>Indication:</a:t>
            </a:r>
            <a:r>
              <a:rPr lang="en-US" sz="1600" dirty="0">
                <a:solidFill>
                  <a:srgbClr val="384653"/>
                </a:solidFill>
                <a:latin typeface="Montserrat" pitchFamily="34" charset="0"/>
                <a:ea typeface="Montserrat" pitchFamily="34" charset="-122"/>
                <a:cs typeface="Montserrat" pitchFamily="34" charset="-120"/>
              </a:rPr>
              <a:t> PHVD requiring frequent drainage, CSF protein greater than 1.5 g/dL (too high for shunt). Surgically placed subcutaneous reservoir allows bedside needle access for CSF removal. Bridge to permanent shunt once CSF protein normalizes and infant larger/more stable.</a:t>
            </a:r>
            <a:endParaRPr lang="en-US" sz="1600" dirty="0"/>
          </a:p>
        </p:txBody>
      </p:sp>
      <p:sp>
        <p:nvSpPr>
          <p:cNvPr id="20" name="Shape 18"/>
          <p:cNvSpPr/>
          <p:nvPr/>
        </p:nvSpPr>
        <p:spPr>
          <a:xfrm>
            <a:off x="7479923" y="5101233"/>
            <a:ext cx="500182" cy="22860"/>
          </a:xfrm>
          <a:prstGeom prst="roundRect">
            <a:avLst>
              <a:gd name="adj" fmla="val 1094208"/>
            </a:avLst>
          </a:prstGeom>
          <a:solidFill>
            <a:srgbClr val="BACFDD"/>
          </a:solidFill>
          <a:ln/>
        </p:spPr>
      </p:sp>
      <p:sp>
        <p:nvSpPr>
          <p:cNvPr id="21" name="Shape 19"/>
          <p:cNvSpPr/>
          <p:nvPr/>
        </p:nvSpPr>
        <p:spPr>
          <a:xfrm>
            <a:off x="7127617" y="4925139"/>
            <a:ext cx="375166" cy="375166"/>
          </a:xfrm>
          <a:prstGeom prst="roundRect">
            <a:avLst>
              <a:gd name="adj" fmla="val 66673"/>
            </a:avLst>
          </a:prstGeom>
          <a:solidFill>
            <a:srgbClr val="D4E9F7"/>
          </a:solidFill>
          <a:ln w="7620">
            <a:solidFill>
              <a:srgbClr val="BACFDD"/>
            </a:solidFill>
            <a:prstDash val="solid"/>
          </a:ln>
        </p:spPr>
      </p:sp>
      <p:sp>
        <p:nvSpPr>
          <p:cNvPr id="22" name="Text 20"/>
          <p:cNvSpPr/>
          <p:nvPr/>
        </p:nvSpPr>
        <p:spPr>
          <a:xfrm>
            <a:off x="7183517" y="4948118"/>
            <a:ext cx="263247" cy="329089"/>
          </a:xfrm>
          <a:prstGeom prst="rect">
            <a:avLst/>
          </a:prstGeom>
          <a:noFill/>
          <a:ln/>
        </p:spPr>
        <p:txBody>
          <a:bodyPr wrap="none" lIns="0" tIns="0" rIns="0" bIns="0" rtlCol="0" anchor="t"/>
          <a:lstStyle/>
          <a:p>
            <a:pPr marL="0" indent="0" algn="ctr">
              <a:lnSpc>
                <a:spcPts val="2050"/>
              </a:lnSpc>
              <a:buNone/>
            </a:pPr>
            <a:r>
              <a:rPr lang="en-US" sz="2050" b="1" dirty="0">
                <a:solidFill>
                  <a:srgbClr val="384653"/>
                </a:solidFill>
                <a:latin typeface="Barlow Bold" pitchFamily="34" charset="0"/>
                <a:ea typeface="Barlow Bold" pitchFamily="34" charset="-122"/>
                <a:cs typeface="Barlow Bold" pitchFamily="34" charset="-120"/>
              </a:rPr>
              <a:t>4</a:t>
            </a:r>
            <a:endParaRPr lang="en-US" sz="2050" dirty="0"/>
          </a:p>
        </p:txBody>
      </p:sp>
      <p:sp>
        <p:nvSpPr>
          <p:cNvPr id="23" name="Text 21"/>
          <p:cNvSpPr/>
          <p:nvPr/>
        </p:nvSpPr>
        <p:spPr>
          <a:xfrm>
            <a:off x="8148876" y="4982408"/>
            <a:ext cx="2523411" cy="274201"/>
          </a:xfrm>
          <a:prstGeom prst="rect">
            <a:avLst/>
          </a:prstGeom>
          <a:noFill/>
          <a:ln/>
        </p:spPr>
        <p:txBody>
          <a:bodyPr wrap="none" lIns="0" tIns="0" rIns="0" bIns="0" rtlCol="0" anchor="t"/>
          <a:lstStyle/>
          <a:p>
            <a:pPr marL="0" indent="0" algn="l">
              <a:lnSpc>
                <a:spcPts val="2150"/>
              </a:lnSpc>
              <a:buNone/>
            </a:pPr>
            <a:r>
              <a:rPr lang="en-US" sz="2400" b="1" dirty="0">
                <a:solidFill>
                  <a:srgbClr val="384653"/>
                </a:solidFill>
                <a:latin typeface="Barlow Bold" pitchFamily="34" charset="0"/>
                <a:ea typeface="Barlow Bold" pitchFamily="34" charset="-122"/>
                <a:cs typeface="Barlow Bold" pitchFamily="34" charset="-120"/>
              </a:rPr>
              <a:t>Early Ventricular Drainage</a:t>
            </a:r>
            <a:endParaRPr lang="en-US" sz="2400" dirty="0"/>
          </a:p>
        </p:txBody>
      </p:sp>
      <p:sp>
        <p:nvSpPr>
          <p:cNvPr id="24" name="Text 22"/>
          <p:cNvSpPr/>
          <p:nvPr/>
        </p:nvSpPr>
        <p:spPr>
          <a:xfrm>
            <a:off x="8148876" y="5356622"/>
            <a:ext cx="5814536" cy="1755101"/>
          </a:xfrm>
          <a:prstGeom prst="rect">
            <a:avLst/>
          </a:prstGeom>
          <a:noFill/>
          <a:ln/>
        </p:spPr>
        <p:txBody>
          <a:bodyPr wrap="square" lIns="0" tIns="0" rIns="0" bIns="0" rtlCol="0" anchor="t"/>
          <a:lstStyle/>
          <a:p>
            <a:pPr marL="0" indent="0" algn="l">
              <a:lnSpc>
                <a:spcPts val="2100"/>
              </a:lnSpc>
              <a:buNone/>
            </a:pPr>
            <a:r>
              <a:rPr lang="en-US" sz="1600" b="1" dirty="0">
                <a:solidFill>
                  <a:srgbClr val="384653"/>
                </a:solidFill>
                <a:latin typeface="Montserrat" pitchFamily="34" charset="0"/>
                <a:ea typeface="Montserrat" pitchFamily="34" charset="-122"/>
                <a:cs typeface="Montserrat" pitchFamily="34" charset="-120"/>
              </a:rPr>
              <a:t>Indication:</a:t>
            </a:r>
            <a:r>
              <a:rPr lang="en-US" sz="1600" dirty="0">
                <a:solidFill>
                  <a:srgbClr val="384653"/>
                </a:solidFill>
                <a:latin typeface="Montserrat" pitchFamily="34" charset="0"/>
                <a:ea typeface="Montserrat" pitchFamily="34" charset="-122"/>
                <a:cs typeface="Montserrat" pitchFamily="34" charset="-120"/>
              </a:rPr>
              <a:t> Rapidly progressive PHVD causing clinical deterioration. Temporary external ventricular drain or ventricular access device provides continuous or intermittent drainage. Early intervention may reduce need for permanent shunt and minimize white matter compression injury.</a:t>
            </a:r>
            <a:endParaRPr lang="en-US" sz="1600" dirty="0"/>
          </a:p>
        </p:txBody>
      </p:sp>
      <p:sp>
        <p:nvSpPr>
          <p:cNvPr id="25" name="Shape 23"/>
          <p:cNvSpPr/>
          <p:nvPr/>
        </p:nvSpPr>
        <p:spPr>
          <a:xfrm>
            <a:off x="6650295" y="6150769"/>
            <a:ext cx="500182" cy="22860"/>
          </a:xfrm>
          <a:prstGeom prst="roundRect">
            <a:avLst>
              <a:gd name="adj" fmla="val 1094208"/>
            </a:avLst>
          </a:prstGeom>
          <a:solidFill>
            <a:srgbClr val="BACFDD"/>
          </a:solidFill>
          <a:ln/>
        </p:spPr>
      </p:sp>
      <p:sp>
        <p:nvSpPr>
          <p:cNvPr id="26" name="Shape 24"/>
          <p:cNvSpPr/>
          <p:nvPr/>
        </p:nvSpPr>
        <p:spPr>
          <a:xfrm>
            <a:off x="7127617" y="5974675"/>
            <a:ext cx="375166" cy="375166"/>
          </a:xfrm>
          <a:prstGeom prst="roundRect">
            <a:avLst>
              <a:gd name="adj" fmla="val 66673"/>
            </a:avLst>
          </a:prstGeom>
          <a:solidFill>
            <a:srgbClr val="D4E9F7"/>
          </a:solidFill>
          <a:ln w="7620">
            <a:solidFill>
              <a:srgbClr val="BACFDD"/>
            </a:solidFill>
            <a:prstDash val="solid"/>
          </a:ln>
        </p:spPr>
      </p:sp>
      <p:sp>
        <p:nvSpPr>
          <p:cNvPr id="27" name="Text 25"/>
          <p:cNvSpPr/>
          <p:nvPr/>
        </p:nvSpPr>
        <p:spPr>
          <a:xfrm>
            <a:off x="7183517" y="5997654"/>
            <a:ext cx="263247" cy="329089"/>
          </a:xfrm>
          <a:prstGeom prst="rect">
            <a:avLst/>
          </a:prstGeom>
          <a:noFill/>
          <a:ln/>
        </p:spPr>
        <p:txBody>
          <a:bodyPr wrap="none" lIns="0" tIns="0" rIns="0" bIns="0" rtlCol="0" anchor="t"/>
          <a:lstStyle/>
          <a:p>
            <a:pPr marL="0" indent="0" algn="ctr">
              <a:lnSpc>
                <a:spcPts val="2050"/>
              </a:lnSpc>
              <a:buNone/>
            </a:pPr>
            <a:r>
              <a:rPr lang="en-US" sz="2050" b="1" dirty="0">
                <a:solidFill>
                  <a:srgbClr val="384653"/>
                </a:solidFill>
                <a:latin typeface="Barlow Bold" pitchFamily="34" charset="0"/>
                <a:ea typeface="Barlow Bold" pitchFamily="34" charset="-122"/>
                <a:cs typeface="Barlow Bold" pitchFamily="34" charset="-120"/>
              </a:rPr>
              <a:t>5</a:t>
            </a:r>
            <a:endParaRPr lang="en-US" sz="2050" dirty="0"/>
          </a:p>
        </p:txBody>
      </p:sp>
      <p:sp>
        <p:nvSpPr>
          <p:cNvPr id="28" name="Text 26"/>
          <p:cNvSpPr/>
          <p:nvPr/>
        </p:nvSpPr>
        <p:spPr>
          <a:xfrm>
            <a:off x="3870722" y="6031944"/>
            <a:ext cx="2610803" cy="274201"/>
          </a:xfrm>
          <a:prstGeom prst="rect">
            <a:avLst/>
          </a:prstGeom>
          <a:noFill/>
          <a:ln/>
        </p:spPr>
        <p:txBody>
          <a:bodyPr wrap="none" lIns="0" tIns="0" rIns="0" bIns="0" rtlCol="0" anchor="t"/>
          <a:lstStyle/>
          <a:p>
            <a:pPr lvl="1" algn="r">
              <a:lnSpc>
                <a:spcPts val="2150"/>
              </a:lnSpc>
            </a:pPr>
            <a:r>
              <a:rPr lang="en-US" sz="2400" b="1" dirty="0">
                <a:solidFill>
                  <a:srgbClr val="384653"/>
                </a:solidFill>
                <a:latin typeface="Barlow Bold" pitchFamily="34" charset="0"/>
                <a:ea typeface="Barlow Bold" pitchFamily="34" charset="-122"/>
                <a:cs typeface="Barlow Bold" pitchFamily="34" charset="-120"/>
              </a:rPr>
              <a:t>Ventriculoperitoneal Shunt</a:t>
            </a:r>
            <a:endParaRPr lang="en-US" sz="2400" dirty="0"/>
          </a:p>
        </p:txBody>
      </p:sp>
      <p:sp>
        <p:nvSpPr>
          <p:cNvPr id="29" name="Text 27"/>
          <p:cNvSpPr/>
          <p:nvPr/>
        </p:nvSpPr>
        <p:spPr>
          <a:xfrm>
            <a:off x="666988" y="6406158"/>
            <a:ext cx="5960446" cy="1667589"/>
          </a:xfrm>
          <a:prstGeom prst="rect">
            <a:avLst/>
          </a:prstGeom>
          <a:noFill/>
          <a:ln/>
        </p:spPr>
        <p:txBody>
          <a:bodyPr wrap="square" lIns="0" tIns="0" rIns="0" bIns="0" rtlCol="0" anchor="t"/>
          <a:lstStyle/>
          <a:p>
            <a:pPr marL="0" indent="0" algn="r">
              <a:lnSpc>
                <a:spcPts val="2100"/>
              </a:lnSpc>
              <a:buNone/>
            </a:pPr>
            <a:r>
              <a:rPr lang="en-US" sz="1600" b="1" dirty="0">
                <a:solidFill>
                  <a:srgbClr val="002060"/>
                </a:solidFill>
                <a:latin typeface="Montserrat" pitchFamily="34" charset="0"/>
                <a:ea typeface="Montserrat" pitchFamily="34" charset="-122"/>
                <a:cs typeface="Montserrat" pitchFamily="34" charset="-120"/>
              </a:rPr>
              <a:t>Indication:</a:t>
            </a:r>
            <a:r>
              <a:rPr lang="en-US" sz="1600" dirty="0">
                <a:solidFill>
                  <a:srgbClr val="002060"/>
                </a:solidFill>
                <a:latin typeface="Montserrat" pitchFamily="34" charset="0"/>
                <a:ea typeface="Montserrat" pitchFamily="34" charset="-122"/>
                <a:cs typeface="Montserrat" pitchFamily="34" charset="-120"/>
              </a:rPr>
              <a:t> Persistent PHVD unresponsive to temporizing measures, demonstrated CSF overproduction requiring long-term diversion. Definitive treatment but carries risks of infection, obstruction, overdrainage. Typically delayed until infant weight greater than 2 kg and CSF parameters improved</a:t>
            </a:r>
            <a:r>
              <a:rPr lang="en-US" sz="1300" dirty="0">
                <a:solidFill>
                  <a:srgbClr val="002060"/>
                </a:solidFill>
                <a:latin typeface="Montserrat" pitchFamily="34" charset="0"/>
                <a:ea typeface="Montserrat" pitchFamily="34" charset="-122"/>
                <a:cs typeface="Montserrat" pitchFamily="34" charset="-120"/>
              </a:rPr>
              <a:t>.</a:t>
            </a:r>
            <a:endParaRPr lang="en-US" sz="13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58309" y="501805"/>
            <a:ext cx="6572726" cy="702527"/>
          </a:xfrm>
          <a:prstGeom prst="rect">
            <a:avLst/>
          </a:prstGeom>
          <a:noFill/>
          <a:ln/>
        </p:spPr>
        <p:txBody>
          <a:bodyPr wrap="non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Surgical Management Options</a:t>
            </a:r>
            <a:endParaRPr lang="en-US" sz="3900" dirty="0"/>
          </a:p>
        </p:txBody>
      </p:sp>
      <p:sp>
        <p:nvSpPr>
          <p:cNvPr id="3" name="Text 1"/>
          <p:cNvSpPr/>
          <p:nvPr/>
        </p:nvSpPr>
        <p:spPr>
          <a:xfrm>
            <a:off x="758309" y="1204332"/>
            <a:ext cx="4683486" cy="635619"/>
          </a:xfrm>
          <a:prstGeom prst="rect">
            <a:avLst/>
          </a:prstGeom>
          <a:noFill/>
          <a:ln/>
        </p:spPr>
        <p:txBody>
          <a:bodyPr wrap="none" lIns="0" tIns="0" rIns="0" bIns="0" rtlCol="0" anchor="t"/>
          <a:lstStyle/>
          <a:p>
            <a:pPr marL="0" indent="0" algn="l">
              <a:lnSpc>
                <a:spcPts val="2450"/>
              </a:lnSpc>
              <a:buNone/>
            </a:pPr>
            <a:r>
              <a:rPr lang="en-US" sz="2400" b="1" dirty="0">
                <a:solidFill>
                  <a:srgbClr val="2E3C4E"/>
                </a:solidFill>
                <a:latin typeface="Barlow Bold" pitchFamily="34" charset="0"/>
                <a:ea typeface="Barlow Bold" pitchFamily="34" charset="-122"/>
                <a:cs typeface="Barlow Bold" pitchFamily="34" charset="-120"/>
              </a:rPr>
              <a:t>Ventriculoperitoneal Shunt (VPS)</a:t>
            </a:r>
            <a:endParaRPr lang="en-US" sz="2400" dirty="0"/>
          </a:p>
        </p:txBody>
      </p:sp>
      <p:sp>
        <p:nvSpPr>
          <p:cNvPr id="4" name="Text 2"/>
          <p:cNvSpPr/>
          <p:nvPr/>
        </p:nvSpPr>
        <p:spPr>
          <a:xfrm>
            <a:off x="758309" y="1739591"/>
            <a:ext cx="6325672" cy="1165416"/>
          </a:xfrm>
          <a:prstGeom prst="rect">
            <a:avLst/>
          </a:prstGeom>
          <a:noFill/>
          <a:ln/>
        </p:spPr>
        <p:txBody>
          <a:bodyPr wrap="square" lIns="0" tIns="0" rIns="0" bIns="0" rtlCol="0" anchor="t"/>
          <a:lstStyle/>
          <a:p>
            <a:pPr marL="0" indent="0" algn="l">
              <a:lnSpc>
                <a:spcPts val="2350"/>
              </a:lnSpc>
              <a:buNone/>
            </a:pPr>
            <a:r>
              <a:rPr lang="en-US" dirty="0">
                <a:solidFill>
                  <a:srgbClr val="384653"/>
                </a:solidFill>
                <a:latin typeface="Montserrat" pitchFamily="34" charset="0"/>
                <a:ea typeface="Montserrat" pitchFamily="34" charset="-122"/>
                <a:cs typeface="Montserrat" pitchFamily="34" charset="-120"/>
              </a:rPr>
              <a:t>The most common definitive surgical procedure for persistent PHVD. A catheter is placed in the lateral ventricle connected to a valve system that regulates CSF flow into the peritoneal cavity.</a:t>
            </a:r>
            <a:endParaRPr lang="en-US" dirty="0"/>
          </a:p>
        </p:txBody>
      </p:sp>
      <p:sp>
        <p:nvSpPr>
          <p:cNvPr id="5" name="Text 3"/>
          <p:cNvSpPr/>
          <p:nvPr/>
        </p:nvSpPr>
        <p:spPr>
          <a:xfrm>
            <a:off x="758309" y="3075622"/>
            <a:ext cx="6325672" cy="739141"/>
          </a:xfrm>
          <a:prstGeom prst="rect">
            <a:avLst/>
          </a:prstGeom>
          <a:noFill/>
          <a:ln/>
        </p:spPr>
        <p:txBody>
          <a:bodyPr wrap="square" lIns="0" tIns="0" rIns="0" bIns="0" rtlCol="0" anchor="t"/>
          <a:lstStyle/>
          <a:p>
            <a:pPr marL="0" indent="0" algn="l">
              <a:lnSpc>
                <a:spcPts val="2350"/>
              </a:lnSpc>
              <a:buNone/>
            </a:pPr>
            <a:r>
              <a:rPr lang="en-US" sz="2000" b="1" dirty="0">
                <a:solidFill>
                  <a:srgbClr val="384653"/>
                </a:solidFill>
                <a:latin typeface="Montserrat" pitchFamily="34" charset="0"/>
                <a:ea typeface="Montserrat" pitchFamily="34" charset="-122"/>
                <a:cs typeface="Montserrat" pitchFamily="34" charset="-120"/>
              </a:rPr>
              <a:t>Advantages:</a:t>
            </a:r>
            <a:r>
              <a:rPr lang="en-US" sz="2000" dirty="0">
                <a:solidFill>
                  <a:srgbClr val="384653"/>
                </a:solidFill>
                <a:latin typeface="Montserrat" pitchFamily="34" charset="0"/>
                <a:ea typeface="Montserrat" pitchFamily="34" charset="-122"/>
                <a:cs typeface="Montserrat" pitchFamily="34" charset="-120"/>
              </a:rPr>
              <a:t> </a:t>
            </a:r>
            <a:r>
              <a:rPr lang="en-US" dirty="0">
                <a:solidFill>
                  <a:srgbClr val="384653"/>
                </a:solidFill>
                <a:latin typeface="Montserrat" pitchFamily="34" charset="0"/>
                <a:ea typeface="Montserrat" pitchFamily="34" charset="-122"/>
                <a:cs typeface="Montserrat" pitchFamily="34" charset="-120"/>
              </a:rPr>
              <a:t>Permanent solution, adjustable valve pressure, well-established technique</a:t>
            </a:r>
            <a:endParaRPr lang="en-US" sz="2000" dirty="0"/>
          </a:p>
        </p:txBody>
      </p:sp>
      <p:sp>
        <p:nvSpPr>
          <p:cNvPr id="6" name="Text 4"/>
          <p:cNvSpPr/>
          <p:nvPr/>
        </p:nvSpPr>
        <p:spPr>
          <a:xfrm>
            <a:off x="758309" y="3868062"/>
            <a:ext cx="6325672" cy="1804196"/>
          </a:xfrm>
          <a:prstGeom prst="rect">
            <a:avLst/>
          </a:prstGeom>
          <a:noFill/>
          <a:ln/>
        </p:spPr>
        <p:txBody>
          <a:bodyPr wrap="square" lIns="0" tIns="0" rIns="0" bIns="0" rtlCol="0" anchor="t"/>
          <a:lstStyle/>
          <a:p>
            <a:pPr marL="0" indent="0" algn="l">
              <a:lnSpc>
                <a:spcPts val="2350"/>
              </a:lnSpc>
              <a:buNone/>
            </a:pPr>
            <a:r>
              <a:rPr lang="en-US" sz="2000" b="1" u="sng" dirty="0">
                <a:solidFill>
                  <a:srgbClr val="384653"/>
                </a:solidFill>
                <a:latin typeface="Montserrat" pitchFamily="34" charset="0"/>
                <a:ea typeface="Montserrat" pitchFamily="34" charset="-122"/>
                <a:cs typeface="Montserrat" pitchFamily="34" charset="-120"/>
              </a:rPr>
              <a:t>Complications:</a:t>
            </a:r>
            <a:r>
              <a:rPr lang="en-US" dirty="0">
                <a:solidFill>
                  <a:srgbClr val="384653"/>
                </a:solidFill>
                <a:latin typeface="Montserrat" pitchFamily="34" charset="0"/>
                <a:ea typeface="Montserrat" pitchFamily="34" charset="-122"/>
                <a:cs typeface="Montserrat" pitchFamily="34" charset="-120"/>
              </a:rPr>
              <a:t> Infection (10-15%), obstruction requiring revision (40% within first year), overdrainage causing subdural collections, need for revisions as child grows</a:t>
            </a:r>
            <a:endParaRPr lang="en-US" dirty="0"/>
          </a:p>
        </p:txBody>
      </p:sp>
      <p:sp>
        <p:nvSpPr>
          <p:cNvPr id="7" name="Text 5"/>
          <p:cNvSpPr/>
          <p:nvPr/>
        </p:nvSpPr>
        <p:spPr>
          <a:xfrm>
            <a:off x="758309" y="5164453"/>
            <a:ext cx="6325672" cy="1516261"/>
          </a:xfrm>
          <a:prstGeom prst="rect">
            <a:avLst/>
          </a:prstGeom>
          <a:noFill/>
          <a:ln/>
        </p:spPr>
        <p:txBody>
          <a:bodyPr wrap="square" lIns="0" tIns="0" rIns="0" bIns="0" rtlCol="0" anchor="t"/>
          <a:lstStyle/>
          <a:p>
            <a:pPr marL="0" indent="0" algn="l">
              <a:lnSpc>
                <a:spcPts val="2350"/>
              </a:lnSpc>
              <a:buNone/>
            </a:pPr>
            <a:r>
              <a:rPr lang="en-US" sz="2000" b="1" dirty="0">
                <a:solidFill>
                  <a:srgbClr val="384653"/>
                </a:solidFill>
                <a:latin typeface="Montserrat" pitchFamily="34" charset="0"/>
                <a:ea typeface="Montserrat" pitchFamily="34" charset="-122"/>
                <a:cs typeface="Montserrat" pitchFamily="34" charset="-120"/>
              </a:rPr>
              <a:t>Timing considerations:</a:t>
            </a:r>
            <a:r>
              <a:rPr lang="en-US" sz="2000" dirty="0">
                <a:solidFill>
                  <a:srgbClr val="384653"/>
                </a:solidFill>
                <a:latin typeface="Montserrat" pitchFamily="34" charset="0"/>
                <a:ea typeface="Montserrat" pitchFamily="34" charset="-122"/>
                <a:cs typeface="Montserrat" pitchFamily="34" charset="-120"/>
              </a:rPr>
              <a:t> </a:t>
            </a:r>
            <a:r>
              <a:rPr lang="en-US" dirty="0">
                <a:solidFill>
                  <a:srgbClr val="384653"/>
                </a:solidFill>
                <a:latin typeface="Montserrat" pitchFamily="34" charset="0"/>
                <a:ea typeface="Montserrat" pitchFamily="34" charset="-122"/>
                <a:cs typeface="Montserrat" pitchFamily="34" charset="-120"/>
              </a:rPr>
              <a:t>Optimal when infant weight exceeds 2000 grams, CSF protein less than 1.5 g/dL, and medical stability achieved.</a:t>
            </a:r>
            <a:endParaRPr lang="en-US" dirty="0"/>
          </a:p>
        </p:txBody>
      </p:sp>
      <p:sp>
        <p:nvSpPr>
          <p:cNvPr id="8" name="Text 6"/>
          <p:cNvSpPr/>
          <p:nvPr/>
        </p:nvSpPr>
        <p:spPr>
          <a:xfrm>
            <a:off x="7554039" y="1204332"/>
            <a:ext cx="4087834" cy="702527"/>
          </a:xfrm>
          <a:prstGeom prst="rect">
            <a:avLst/>
          </a:prstGeom>
          <a:noFill/>
          <a:ln/>
        </p:spPr>
        <p:txBody>
          <a:bodyPr wrap="none" lIns="0" tIns="0" rIns="0" bIns="0" rtlCol="0" anchor="t"/>
          <a:lstStyle/>
          <a:p>
            <a:pPr marL="0" indent="0" algn="l">
              <a:lnSpc>
                <a:spcPts val="2450"/>
              </a:lnSpc>
              <a:buNone/>
            </a:pPr>
            <a:r>
              <a:rPr lang="en-US" sz="2400" b="1" dirty="0">
                <a:solidFill>
                  <a:srgbClr val="2E3C4E"/>
                </a:solidFill>
                <a:latin typeface="Barlow Bold" pitchFamily="34" charset="0"/>
                <a:ea typeface="Barlow Bold" pitchFamily="34" charset="-122"/>
                <a:cs typeface="Barlow Bold" pitchFamily="34" charset="-120"/>
              </a:rPr>
              <a:t>Neuroendoscopic Procedures</a:t>
            </a:r>
            <a:endParaRPr lang="en-US" sz="2400" dirty="0"/>
          </a:p>
        </p:txBody>
      </p:sp>
      <p:sp>
        <p:nvSpPr>
          <p:cNvPr id="9" name="Text 7"/>
          <p:cNvSpPr/>
          <p:nvPr/>
        </p:nvSpPr>
        <p:spPr>
          <a:xfrm>
            <a:off x="7554039" y="1739592"/>
            <a:ext cx="6325672" cy="2075172"/>
          </a:xfrm>
          <a:prstGeom prst="rect">
            <a:avLst/>
          </a:prstGeom>
          <a:noFill/>
          <a:ln/>
        </p:spPr>
        <p:txBody>
          <a:bodyPr wrap="square" lIns="0" tIns="0" rIns="0" bIns="0" rtlCol="0" anchor="t"/>
          <a:lstStyle/>
          <a:p>
            <a:pPr marL="0" indent="0" algn="l">
              <a:lnSpc>
                <a:spcPts val="2350"/>
              </a:lnSpc>
              <a:buNone/>
            </a:pPr>
            <a:r>
              <a:rPr lang="en-US" sz="2000" b="1" dirty="0">
                <a:solidFill>
                  <a:srgbClr val="384653"/>
                </a:solidFill>
                <a:latin typeface="Montserrat" pitchFamily="34" charset="0"/>
                <a:ea typeface="Montserrat" pitchFamily="34" charset="-122"/>
                <a:cs typeface="Montserrat" pitchFamily="34" charset="-120"/>
              </a:rPr>
              <a:t>Endoscopic third ventriculostomy (ETV):</a:t>
            </a:r>
            <a:r>
              <a:rPr lang="en-US" sz="2000" dirty="0">
                <a:solidFill>
                  <a:srgbClr val="384653"/>
                </a:solidFill>
                <a:latin typeface="Montserrat" pitchFamily="34" charset="0"/>
                <a:ea typeface="Montserrat" pitchFamily="34" charset="-122"/>
                <a:cs typeface="Montserrat" pitchFamily="34" charset="-120"/>
              </a:rPr>
              <a:t> </a:t>
            </a:r>
            <a:r>
              <a:rPr lang="en-US" dirty="0">
                <a:solidFill>
                  <a:srgbClr val="384653"/>
                </a:solidFill>
                <a:latin typeface="Montserrat" pitchFamily="34" charset="0"/>
                <a:ea typeface="Montserrat" pitchFamily="34" charset="-122"/>
                <a:cs typeface="Montserrat" pitchFamily="34" charset="-120"/>
              </a:rPr>
              <a:t>Creates alternate CSF pathway by fenestrating floor of third ventricle. Limited applicability in preterm PHVD due to obstructive component.</a:t>
            </a:r>
            <a:endParaRPr lang="en-US" dirty="0"/>
          </a:p>
        </p:txBody>
      </p:sp>
      <p:sp>
        <p:nvSpPr>
          <p:cNvPr id="10" name="Text 8"/>
          <p:cNvSpPr/>
          <p:nvPr/>
        </p:nvSpPr>
        <p:spPr>
          <a:xfrm>
            <a:off x="7554039" y="3075623"/>
            <a:ext cx="6325672" cy="1920123"/>
          </a:xfrm>
          <a:prstGeom prst="rect">
            <a:avLst/>
          </a:prstGeom>
          <a:noFill/>
          <a:ln/>
        </p:spPr>
        <p:txBody>
          <a:bodyPr wrap="square" lIns="0" tIns="0" rIns="0" bIns="0" rtlCol="0" anchor="t"/>
          <a:lstStyle/>
          <a:p>
            <a:pPr marL="0" indent="0" algn="l">
              <a:lnSpc>
                <a:spcPts val="2350"/>
              </a:lnSpc>
              <a:buNone/>
            </a:pPr>
            <a:r>
              <a:rPr lang="en-US" sz="2000" b="1" dirty="0">
                <a:solidFill>
                  <a:srgbClr val="384653"/>
                </a:solidFill>
                <a:latin typeface="Montserrat" pitchFamily="34" charset="0"/>
                <a:ea typeface="Montserrat" pitchFamily="34" charset="-122"/>
                <a:cs typeface="Montserrat" pitchFamily="34" charset="-120"/>
              </a:rPr>
              <a:t>Neuroendoscopic lavage:</a:t>
            </a:r>
            <a:r>
              <a:rPr lang="en-US" sz="2000" dirty="0">
                <a:solidFill>
                  <a:srgbClr val="384653"/>
                </a:solidFill>
                <a:latin typeface="Montserrat" pitchFamily="34" charset="0"/>
                <a:ea typeface="Montserrat" pitchFamily="34" charset="-122"/>
                <a:cs typeface="Montserrat" pitchFamily="34" charset="-120"/>
              </a:rPr>
              <a:t> </a:t>
            </a:r>
            <a:r>
              <a:rPr lang="en-US" dirty="0">
                <a:solidFill>
                  <a:srgbClr val="384653"/>
                </a:solidFill>
                <a:latin typeface="Montserrat" pitchFamily="34" charset="0"/>
                <a:ea typeface="Montserrat" pitchFamily="34" charset="-122"/>
                <a:cs typeface="Montserrat" pitchFamily="34" charset="-120"/>
              </a:rPr>
              <a:t>Emerging technique using endoscopy to remove intraventricular blood clots and debris. May reduce need for permanent shunt by clearing CSF pathways. Requires specialized equipment and expertise; data on long-term outcomes limited.</a:t>
            </a:r>
            <a:endParaRPr lang="en-US" dirty="0"/>
          </a:p>
        </p:txBody>
      </p:sp>
      <p:sp>
        <p:nvSpPr>
          <p:cNvPr id="11" name="Text 9"/>
          <p:cNvSpPr/>
          <p:nvPr/>
        </p:nvSpPr>
        <p:spPr>
          <a:xfrm>
            <a:off x="7554039" y="5150795"/>
            <a:ext cx="6325672" cy="1127966"/>
          </a:xfrm>
          <a:prstGeom prst="rect">
            <a:avLst/>
          </a:prstGeom>
          <a:noFill/>
          <a:ln/>
        </p:spPr>
        <p:txBody>
          <a:bodyPr wrap="square" lIns="0" tIns="0" rIns="0" bIns="0" rtlCol="0" anchor="t"/>
          <a:lstStyle/>
          <a:p>
            <a:pPr marL="0" indent="0" algn="l">
              <a:lnSpc>
                <a:spcPts val="2350"/>
              </a:lnSpc>
              <a:buNone/>
            </a:pPr>
            <a:r>
              <a:rPr lang="en-US" sz="2000" b="1" dirty="0">
                <a:solidFill>
                  <a:srgbClr val="384653"/>
                </a:solidFill>
                <a:latin typeface="Montserrat" pitchFamily="34" charset="0"/>
                <a:ea typeface="Montserrat" pitchFamily="34" charset="-122"/>
                <a:cs typeface="Montserrat" pitchFamily="34" charset="-120"/>
              </a:rPr>
              <a:t>Selection criteria</a:t>
            </a:r>
            <a:r>
              <a:rPr lang="en-US" b="1" dirty="0">
                <a:solidFill>
                  <a:srgbClr val="384653"/>
                </a:solidFill>
                <a:latin typeface="Montserrat" pitchFamily="34" charset="0"/>
                <a:ea typeface="Montserrat" pitchFamily="34" charset="-122"/>
                <a:cs typeface="Montserrat" pitchFamily="34" charset="-120"/>
              </a:rPr>
              <a:t>:</a:t>
            </a:r>
            <a:r>
              <a:rPr lang="en-US" dirty="0">
                <a:solidFill>
                  <a:srgbClr val="384653"/>
                </a:solidFill>
                <a:latin typeface="Montserrat" pitchFamily="34" charset="0"/>
                <a:ea typeface="Montserrat" pitchFamily="34" charset="-122"/>
                <a:cs typeface="Montserrat" pitchFamily="34" charset="-120"/>
              </a:rPr>
              <a:t> Reserved for select cases in experienced centers. Most PHVD ultimately requires VPS placement.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57224" y="256478"/>
            <a:ext cx="5576307" cy="439443"/>
          </a:xfrm>
          <a:prstGeom prst="rect">
            <a:avLst/>
          </a:prstGeom>
          <a:noFill/>
          <a:ln/>
        </p:spPr>
        <p:txBody>
          <a:bodyPr wrap="none" lIns="0" tIns="0" rIns="0" bIns="0" rtlCol="0" anchor="t"/>
          <a:lstStyle/>
          <a:p>
            <a:pPr marL="0" indent="0" algn="l">
              <a:lnSpc>
                <a:spcPts val="4250"/>
              </a:lnSpc>
              <a:buNone/>
            </a:pPr>
            <a:r>
              <a:rPr lang="en-US" sz="5400" b="1" dirty="0">
                <a:solidFill>
                  <a:srgbClr val="FFC000"/>
                </a:solidFill>
                <a:latin typeface="Barlow Bold" pitchFamily="34" charset="0"/>
                <a:ea typeface="Barlow Bold" pitchFamily="34" charset="-122"/>
                <a:cs typeface="Barlow Bold" pitchFamily="34" charset="-120"/>
              </a:rPr>
              <a:t>Prevention Strategies</a:t>
            </a:r>
            <a:endParaRPr lang="en-US" sz="5400" dirty="0">
              <a:solidFill>
                <a:srgbClr val="FFC000"/>
              </a:solidFill>
            </a:endParaRPr>
          </a:p>
        </p:txBody>
      </p:sp>
      <p:sp>
        <p:nvSpPr>
          <p:cNvPr id="3" name="Text 1"/>
          <p:cNvSpPr/>
          <p:nvPr/>
        </p:nvSpPr>
        <p:spPr>
          <a:xfrm>
            <a:off x="657225" y="958812"/>
            <a:ext cx="13315950" cy="1594818"/>
          </a:xfrm>
          <a:prstGeom prst="rect">
            <a:avLst/>
          </a:prstGeom>
          <a:noFill/>
          <a:ln/>
        </p:spPr>
        <p:txBody>
          <a:bodyPr wrap="square" lIns="0" tIns="0" rIns="0" bIns="0" rtlCol="0" anchor="t"/>
          <a:lstStyle/>
          <a:p>
            <a:pPr marL="0" indent="0" algn="l">
              <a:lnSpc>
                <a:spcPts val="5850"/>
              </a:lnSpc>
              <a:buNone/>
            </a:pPr>
            <a:r>
              <a:rPr lang="en-US" sz="4650" b="1" dirty="0">
                <a:solidFill>
                  <a:srgbClr val="2E3C4E"/>
                </a:solidFill>
                <a:latin typeface="Barlow Bold" pitchFamily="34" charset="0"/>
                <a:ea typeface="Barlow Bold" pitchFamily="34" charset="-122"/>
                <a:cs typeface="Barlow Bold" pitchFamily="34" charset="-120"/>
              </a:rPr>
              <a:t>Prevention remains the most effective approach to reducing IVH burden</a:t>
            </a:r>
            <a:endParaRPr lang="en-US" sz="4650" dirty="0"/>
          </a:p>
        </p:txBody>
      </p:sp>
      <p:pic>
        <p:nvPicPr>
          <p:cNvPr id="4" name="Image 0" descr="preencoded.png"/>
          <p:cNvPicPr>
            <a:picLocks noChangeAspect="1"/>
          </p:cNvPicPr>
          <p:nvPr/>
        </p:nvPicPr>
        <p:blipFill>
          <a:blip r:embed="rId3"/>
          <a:stretch>
            <a:fillRect/>
          </a:stretch>
        </p:blipFill>
        <p:spPr>
          <a:xfrm>
            <a:off x="657225" y="2816522"/>
            <a:ext cx="4438650" cy="657225"/>
          </a:xfrm>
          <a:prstGeom prst="rect">
            <a:avLst/>
          </a:prstGeom>
        </p:spPr>
      </p:pic>
      <p:sp>
        <p:nvSpPr>
          <p:cNvPr id="5" name="Text 2"/>
          <p:cNvSpPr/>
          <p:nvPr/>
        </p:nvSpPr>
        <p:spPr>
          <a:xfrm>
            <a:off x="821531" y="3676413"/>
            <a:ext cx="2268498" cy="438388"/>
          </a:xfrm>
          <a:prstGeom prst="rect">
            <a:avLst/>
          </a:prstGeom>
          <a:noFill/>
          <a:ln/>
        </p:spPr>
        <p:txBody>
          <a:bodyPr wrap="none" lIns="0" tIns="0" rIns="0" bIns="0" rtlCol="0" anchor="t"/>
          <a:lstStyle/>
          <a:p>
            <a:pPr marL="0" indent="0" algn="l">
              <a:lnSpc>
                <a:spcPts val="2100"/>
              </a:lnSpc>
              <a:buNone/>
            </a:pPr>
            <a:r>
              <a:rPr lang="en-US" sz="2400" b="1" dirty="0">
                <a:solidFill>
                  <a:srgbClr val="384653"/>
                </a:solidFill>
                <a:latin typeface="Barlow Bold" pitchFamily="34" charset="0"/>
                <a:ea typeface="Barlow Bold" pitchFamily="34" charset="-122"/>
                <a:cs typeface="Barlow Bold" pitchFamily="34" charset="-120"/>
              </a:rPr>
              <a:t>Antenatal Interventions</a:t>
            </a:r>
            <a:endParaRPr lang="en-US" sz="2400" dirty="0"/>
          </a:p>
        </p:txBody>
      </p:sp>
      <p:sp>
        <p:nvSpPr>
          <p:cNvPr id="6" name="Text 3"/>
          <p:cNvSpPr/>
          <p:nvPr/>
        </p:nvSpPr>
        <p:spPr>
          <a:xfrm>
            <a:off x="821531" y="4036741"/>
            <a:ext cx="4110038" cy="1184150"/>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Antenatal corticosteroids (betamethasone) for all women at risk of preterm delivery 24-34 weeks</a:t>
            </a:r>
            <a:endParaRPr lang="en-US" sz="1600" dirty="0"/>
          </a:p>
        </p:txBody>
      </p:sp>
      <p:sp>
        <p:nvSpPr>
          <p:cNvPr id="7" name="Text 4"/>
          <p:cNvSpPr/>
          <p:nvPr/>
        </p:nvSpPr>
        <p:spPr>
          <a:xfrm>
            <a:off x="821531" y="4958001"/>
            <a:ext cx="4110038" cy="846177"/>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Magnesium sulfate for neuroprotection when delivery imminent before 32 weeks</a:t>
            </a:r>
            <a:endParaRPr lang="en-US" sz="1600" dirty="0"/>
          </a:p>
        </p:txBody>
      </p:sp>
      <p:sp>
        <p:nvSpPr>
          <p:cNvPr id="8" name="Text 5"/>
          <p:cNvSpPr/>
          <p:nvPr/>
        </p:nvSpPr>
        <p:spPr>
          <a:xfrm>
            <a:off x="821531" y="5783885"/>
            <a:ext cx="4110038" cy="398197"/>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Maternal transfer to tertiary center with level III/IV NICU</a:t>
            </a:r>
            <a:endParaRPr lang="en-US" sz="1600" dirty="0"/>
          </a:p>
        </p:txBody>
      </p:sp>
      <p:sp>
        <p:nvSpPr>
          <p:cNvPr id="9" name="Text 6"/>
          <p:cNvSpPr/>
          <p:nvPr/>
        </p:nvSpPr>
        <p:spPr>
          <a:xfrm>
            <a:off x="821531" y="6367172"/>
            <a:ext cx="4110038" cy="661086"/>
          </a:xfrm>
          <a:prstGeom prst="rect">
            <a:avLst/>
          </a:prstGeom>
          <a:noFill/>
          <a:ln/>
        </p:spPr>
        <p:txBody>
          <a:bodyPr wrap="non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Antibiotic treatment of chorioamnionitis</a:t>
            </a:r>
            <a:endParaRPr lang="en-US" sz="1600" dirty="0"/>
          </a:p>
        </p:txBody>
      </p:sp>
      <p:pic>
        <p:nvPicPr>
          <p:cNvPr id="10" name="Image 1" descr="preencoded.png"/>
          <p:cNvPicPr>
            <a:picLocks noChangeAspect="1"/>
          </p:cNvPicPr>
          <p:nvPr/>
        </p:nvPicPr>
        <p:blipFill>
          <a:blip r:embed="rId4"/>
          <a:stretch>
            <a:fillRect/>
          </a:stretch>
        </p:blipFill>
        <p:spPr>
          <a:xfrm>
            <a:off x="5095875" y="2816522"/>
            <a:ext cx="4438650" cy="657225"/>
          </a:xfrm>
          <a:prstGeom prst="rect">
            <a:avLst/>
          </a:prstGeom>
        </p:spPr>
      </p:pic>
      <p:sp>
        <p:nvSpPr>
          <p:cNvPr id="11" name="Text 7"/>
          <p:cNvSpPr/>
          <p:nvPr/>
        </p:nvSpPr>
        <p:spPr>
          <a:xfrm>
            <a:off x="5260181" y="3676413"/>
            <a:ext cx="2161937" cy="657224"/>
          </a:xfrm>
          <a:prstGeom prst="rect">
            <a:avLst/>
          </a:prstGeom>
          <a:noFill/>
          <a:ln/>
        </p:spPr>
        <p:txBody>
          <a:bodyPr wrap="none" lIns="0" tIns="0" rIns="0" bIns="0" rtlCol="0" anchor="t"/>
          <a:lstStyle/>
          <a:p>
            <a:pPr marL="0" indent="0" algn="l">
              <a:lnSpc>
                <a:spcPts val="2100"/>
              </a:lnSpc>
              <a:buNone/>
            </a:pPr>
            <a:r>
              <a:rPr lang="en-US" sz="2400" b="1" dirty="0">
                <a:solidFill>
                  <a:srgbClr val="384653"/>
                </a:solidFill>
                <a:latin typeface="Barlow Bold" pitchFamily="34" charset="0"/>
                <a:ea typeface="Barlow Bold" pitchFamily="34" charset="-122"/>
                <a:cs typeface="Barlow Bold" pitchFamily="34" charset="-120"/>
              </a:rPr>
              <a:t>Optimal Perinatal Care</a:t>
            </a:r>
            <a:endParaRPr lang="en-US" sz="2400" dirty="0"/>
          </a:p>
        </p:txBody>
      </p:sp>
      <p:sp>
        <p:nvSpPr>
          <p:cNvPr id="12" name="Text 8"/>
          <p:cNvSpPr/>
          <p:nvPr/>
        </p:nvSpPr>
        <p:spPr>
          <a:xfrm>
            <a:off x="5260181" y="4095391"/>
            <a:ext cx="4110038" cy="657224"/>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Delayed cord clamping (30-60 seconds) when feasible</a:t>
            </a:r>
            <a:endParaRPr lang="en-US" sz="1600" dirty="0"/>
          </a:p>
        </p:txBody>
      </p:sp>
      <p:sp>
        <p:nvSpPr>
          <p:cNvPr id="13" name="Text 9"/>
          <p:cNvSpPr/>
          <p:nvPr/>
        </p:nvSpPr>
        <p:spPr>
          <a:xfrm>
            <a:off x="5260181" y="4884065"/>
            <a:ext cx="4110038" cy="657223"/>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Gentle resuscitation avoiding excessive positive pressure</a:t>
            </a:r>
            <a:endParaRPr lang="en-US" sz="1600" dirty="0"/>
          </a:p>
        </p:txBody>
      </p:sp>
      <p:sp>
        <p:nvSpPr>
          <p:cNvPr id="14" name="Text 10"/>
          <p:cNvSpPr/>
          <p:nvPr/>
        </p:nvSpPr>
        <p:spPr>
          <a:xfrm>
            <a:off x="5260181" y="5598795"/>
            <a:ext cx="4110038" cy="525780"/>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Early surfactant administration for respiratory distress</a:t>
            </a:r>
            <a:endParaRPr lang="en-US" sz="1600" dirty="0"/>
          </a:p>
        </p:txBody>
      </p:sp>
      <p:sp>
        <p:nvSpPr>
          <p:cNvPr id="15" name="Text 11"/>
          <p:cNvSpPr/>
          <p:nvPr/>
        </p:nvSpPr>
        <p:spPr>
          <a:xfrm>
            <a:off x="5260181" y="6367172"/>
            <a:ext cx="4110038" cy="340688"/>
          </a:xfrm>
          <a:prstGeom prst="rect">
            <a:avLst/>
          </a:prstGeom>
          <a:noFill/>
          <a:ln/>
        </p:spPr>
        <p:txBody>
          <a:bodyPr wrap="non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Avoid rapid fluid boluses or medication pushes</a:t>
            </a:r>
            <a:endParaRPr lang="en-US" sz="1600" dirty="0"/>
          </a:p>
        </p:txBody>
      </p:sp>
      <p:pic>
        <p:nvPicPr>
          <p:cNvPr id="16" name="Image 2" descr="preencoded.png"/>
          <p:cNvPicPr>
            <a:picLocks noChangeAspect="1"/>
          </p:cNvPicPr>
          <p:nvPr/>
        </p:nvPicPr>
        <p:blipFill>
          <a:blip r:embed="rId5"/>
          <a:stretch>
            <a:fillRect/>
          </a:stretch>
        </p:blipFill>
        <p:spPr>
          <a:xfrm>
            <a:off x="9534525" y="2816522"/>
            <a:ext cx="4438650" cy="657225"/>
          </a:xfrm>
          <a:prstGeom prst="rect">
            <a:avLst/>
          </a:prstGeom>
        </p:spPr>
      </p:pic>
      <p:sp>
        <p:nvSpPr>
          <p:cNvPr id="17" name="Text 12"/>
          <p:cNvSpPr/>
          <p:nvPr/>
        </p:nvSpPr>
        <p:spPr>
          <a:xfrm>
            <a:off x="9698831" y="3676412"/>
            <a:ext cx="2161937" cy="657225"/>
          </a:xfrm>
          <a:prstGeom prst="rect">
            <a:avLst/>
          </a:prstGeom>
          <a:noFill/>
          <a:ln/>
        </p:spPr>
        <p:txBody>
          <a:bodyPr wrap="none" lIns="0" tIns="0" rIns="0" bIns="0" rtlCol="0" anchor="t"/>
          <a:lstStyle/>
          <a:p>
            <a:pPr marL="0" indent="0" algn="l">
              <a:lnSpc>
                <a:spcPts val="2100"/>
              </a:lnSpc>
              <a:buNone/>
            </a:pPr>
            <a:r>
              <a:rPr lang="en-US" sz="2400" b="1" dirty="0">
                <a:solidFill>
                  <a:srgbClr val="384653"/>
                </a:solidFill>
                <a:latin typeface="Barlow Bold" pitchFamily="34" charset="0"/>
                <a:ea typeface="Barlow Bold" pitchFamily="34" charset="-122"/>
                <a:cs typeface="Barlow Bold" pitchFamily="34" charset="-120"/>
              </a:rPr>
              <a:t>Neonatal NICU Care</a:t>
            </a:r>
            <a:endParaRPr lang="en-US" sz="2400" dirty="0"/>
          </a:p>
        </p:txBody>
      </p:sp>
      <p:sp>
        <p:nvSpPr>
          <p:cNvPr id="18" name="Text 13"/>
          <p:cNvSpPr/>
          <p:nvPr/>
        </p:nvSpPr>
        <p:spPr>
          <a:xfrm>
            <a:off x="9534525" y="4095391"/>
            <a:ext cx="4274344" cy="862610"/>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Midline head positioning (avoid head turning, maintain neutral)</a:t>
            </a:r>
            <a:endParaRPr lang="en-US" sz="1600" dirty="0"/>
          </a:p>
        </p:txBody>
      </p:sp>
      <p:sp>
        <p:nvSpPr>
          <p:cNvPr id="19" name="Text 14"/>
          <p:cNvSpPr/>
          <p:nvPr/>
        </p:nvSpPr>
        <p:spPr>
          <a:xfrm>
            <a:off x="9534525" y="4884065"/>
            <a:ext cx="4274344" cy="394333"/>
          </a:xfrm>
          <a:prstGeom prst="rect">
            <a:avLst/>
          </a:prstGeom>
          <a:noFill/>
          <a:ln/>
        </p:spPr>
        <p:txBody>
          <a:bodyPr wrap="non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Minimal handling protocols and clustered care</a:t>
            </a:r>
            <a:endParaRPr lang="en-US" sz="1600" dirty="0"/>
          </a:p>
        </p:txBody>
      </p:sp>
      <p:sp>
        <p:nvSpPr>
          <p:cNvPr id="20" name="Text 15"/>
          <p:cNvSpPr/>
          <p:nvPr/>
        </p:nvSpPr>
        <p:spPr>
          <a:xfrm>
            <a:off x="9534525" y="5122311"/>
            <a:ext cx="4274344" cy="525780"/>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Avoid sudden physiologic fluctuations (BP, CO2, O2)</a:t>
            </a:r>
            <a:endParaRPr lang="en-US" sz="1600" dirty="0"/>
          </a:p>
        </p:txBody>
      </p:sp>
      <p:sp>
        <p:nvSpPr>
          <p:cNvPr id="21" name="Text 16"/>
          <p:cNvSpPr/>
          <p:nvPr/>
        </p:nvSpPr>
        <p:spPr>
          <a:xfrm>
            <a:off x="9534525" y="5705599"/>
            <a:ext cx="4274344" cy="661086"/>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Gentle ventilation strategies, avoid hyperventilation</a:t>
            </a:r>
            <a:endParaRPr lang="en-US" sz="1600" dirty="0"/>
          </a:p>
        </p:txBody>
      </p:sp>
      <p:sp>
        <p:nvSpPr>
          <p:cNvPr id="22" name="Text 17"/>
          <p:cNvSpPr/>
          <p:nvPr/>
        </p:nvSpPr>
        <p:spPr>
          <a:xfrm>
            <a:off x="9534525" y="6707860"/>
            <a:ext cx="4110038" cy="340688"/>
          </a:xfrm>
          <a:prstGeom prst="rect">
            <a:avLst/>
          </a:prstGeom>
          <a:noFill/>
          <a:ln/>
        </p:spPr>
        <p:txBody>
          <a:bodyPr wrap="squar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Judicious volume administration, slow medication infusions</a:t>
            </a:r>
            <a:endParaRPr lang="en-US" sz="1600" dirty="0"/>
          </a:p>
        </p:txBody>
      </p:sp>
      <p:sp>
        <p:nvSpPr>
          <p:cNvPr id="23" name="Text 18"/>
          <p:cNvSpPr/>
          <p:nvPr/>
        </p:nvSpPr>
        <p:spPr>
          <a:xfrm>
            <a:off x="9534525" y="7270788"/>
            <a:ext cx="4274344" cy="356645"/>
          </a:xfrm>
          <a:prstGeom prst="rect">
            <a:avLst/>
          </a:prstGeom>
          <a:noFill/>
          <a:ln/>
        </p:spPr>
        <p:txBody>
          <a:bodyPr wrap="none" lIns="0" tIns="0" rIns="0" bIns="0" rtlCol="0" anchor="t"/>
          <a:lstStyle/>
          <a:p>
            <a:pPr marL="342900" indent="-342900" algn="l">
              <a:lnSpc>
                <a:spcPts val="2050"/>
              </a:lnSpc>
              <a:buSzPct val="100000"/>
              <a:buChar char="•"/>
            </a:pPr>
            <a:r>
              <a:rPr lang="en-US" sz="1600" dirty="0">
                <a:solidFill>
                  <a:srgbClr val="384653"/>
                </a:solidFill>
                <a:latin typeface="Montserrat" pitchFamily="34" charset="0"/>
                <a:ea typeface="Montserrat" pitchFamily="34" charset="-122"/>
                <a:cs typeface="Montserrat" pitchFamily="34" charset="-120"/>
              </a:rPr>
              <a:t>Maintain normothermia and normal glucose</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58309" y="296108"/>
            <a:ext cx="7418784" cy="685199"/>
          </a:xfrm>
          <a:prstGeom prst="rect">
            <a:avLst/>
          </a:prstGeom>
          <a:noFill/>
          <a:ln/>
        </p:spPr>
        <p:txBody>
          <a:bodyPr wrap="none" lIns="0" tIns="0" rIns="0" bIns="0" rtlCol="0" anchor="t"/>
          <a:lstStyle/>
          <a:p>
            <a:pPr marL="0" indent="0" algn="l">
              <a:lnSpc>
                <a:spcPts val="4900"/>
              </a:lnSpc>
              <a:buNone/>
            </a:pPr>
            <a:r>
              <a:rPr lang="en-US" sz="4800" b="1" dirty="0">
                <a:solidFill>
                  <a:srgbClr val="2E3C4E"/>
                </a:solidFill>
                <a:latin typeface="Barlow Bold" pitchFamily="34" charset="0"/>
                <a:ea typeface="Barlow Bold" pitchFamily="34" charset="-122"/>
                <a:cs typeface="Barlow Bold" pitchFamily="34" charset="-120"/>
              </a:rPr>
              <a:t>Mortality and Morbidity Outcomes</a:t>
            </a:r>
            <a:endParaRPr lang="en-US" sz="4800" dirty="0"/>
          </a:p>
        </p:txBody>
      </p:sp>
      <p:sp>
        <p:nvSpPr>
          <p:cNvPr id="3" name="Text 1"/>
          <p:cNvSpPr/>
          <p:nvPr/>
        </p:nvSpPr>
        <p:spPr>
          <a:xfrm>
            <a:off x="0" y="1218242"/>
            <a:ext cx="14630400" cy="425410"/>
          </a:xfrm>
          <a:prstGeom prst="rect">
            <a:avLst/>
          </a:prstGeom>
          <a:noFill/>
          <a:ln/>
        </p:spPr>
        <p:txBody>
          <a:bodyPr wrap="none" lIns="0" tIns="0" rIns="0" bIns="0" rtlCol="0" anchor="t"/>
          <a:lstStyle/>
          <a:p>
            <a:pPr marL="0" indent="0" algn="l">
              <a:lnSpc>
                <a:spcPts val="2350"/>
              </a:lnSpc>
              <a:buNone/>
            </a:pPr>
            <a:r>
              <a:rPr lang="en-US" b="1" dirty="0">
                <a:solidFill>
                  <a:srgbClr val="FF0000"/>
                </a:solidFill>
                <a:latin typeface="Montserrat" pitchFamily="34" charset="0"/>
                <a:ea typeface="Montserrat" pitchFamily="34" charset="-122"/>
                <a:cs typeface="Montserrat" pitchFamily="34" charset="-120"/>
              </a:rPr>
              <a:t>Long-term outcomes following IVH correlate strongly with hemorrhage severity and presence of associated brain injuries</a:t>
            </a:r>
            <a:endParaRPr lang="en-US" b="1" dirty="0">
              <a:solidFill>
                <a:srgbClr val="FF0000"/>
              </a:solidFill>
            </a:endParaRPr>
          </a:p>
        </p:txBody>
      </p:sp>
      <p:sp>
        <p:nvSpPr>
          <p:cNvPr id="4" name="Text 2"/>
          <p:cNvSpPr/>
          <p:nvPr/>
        </p:nvSpPr>
        <p:spPr>
          <a:xfrm>
            <a:off x="758309" y="1643652"/>
            <a:ext cx="3100745" cy="720407"/>
          </a:xfrm>
          <a:prstGeom prst="rect">
            <a:avLst/>
          </a:prstGeom>
          <a:noFill/>
          <a:ln/>
        </p:spPr>
        <p:txBody>
          <a:bodyPr wrap="none" lIns="0" tIns="0" rIns="0" bIns="0" rtlCol="0" anchor="t"/>
          <a:lstStyle/>
          <a:p>
            <a:pPr marL="0" indent="0" algn="ctr">
              <a:lnSpc>
                <a:spcPts val="4900"/>
              </a:lnSpc>
              <a:buNone/>
            </a:pPr>
            <a:r>
              <a:rPr lang="en-US" sz="4900" b="1" dirty="0">
                <a:solidFill>
                  <a:srgbClr val="384653"/>
                </a:solidFill>
                <a:latin typeface="Barlow Bold" pitchFamily="34" charset="0"/>
                <a:ea typeface="Barlow Bold" pitchFamily="34" charset="-122"/>
                <a:cs typeface="Barlow Bold" pitchFamily="34" charset="-120"/>
              </a:rPr>
              <a:t>40-50%</a:t>
            </a:r>
            <a:endParaRPr lang="en-US" sz="4900" dirty="0"/>
          </a:p>
        </p:txBody>
      </p:sp>
      <p:sp>
        <p:nvSpPr>
          <p:cNvPr id="5" name="Text 3"/>
          <p:cNvSpPr/>
          <p:nvPr/>
        </p:nvSpPr>
        <p:spPr>
          <a:xfrm>
            <a:off x="1061442" y="2364059"/>
            <a:ext cx="2494359" cy="516493"/>
          </a:xfrm>
          <a:prstGeom prst="rect">
            <a:avLst/>
          </a:prstGeom>
          <a:noFill/>
          <a:ln/>
        </p:spPr>
        <p:txBody>
          <a:bodyPr wrap="none" lIns="0" tIns="0" rIns="0" bIns="0" rtlCol="0" anchor="t"/>
          <a:lstStyle/>
          <a:p>
            <a:pPr marL="0" indent="0" algn="ctr">
              <a:lnSpc>
                <a:spcPts val="2450"/>
              </a:lnSpc>
              <a:buNone/>
            </a:pPr>
            <a:r>
              <a:rPr lang="en-US" sz="2400" b="1" dirty="0">
                <a:solidFill>
                  <a:srgbClr val="384653"/>
                </a:solidFill>
                <a:latin typeface="Barlow Bold" pitchFamily="34" charset="0"/>
                <a:ea typeface="Barlow Bold" pitchFamily="34" charset="-122"/>
                <a:cs typeface="Barlow Bold" pitchFamily="34" charset="-120"/>
              </a:rPr>
              <a:t>Mortality in PVHI</a:t>
            </a:r>
            <a:endParaRPr lang="en-US" sz="2400" dirty="0"/>
          </a:p>
        </p:txBody>
      </p:sp>
      <p:sp>
        <p:nvSpPr>
          <p:cNvPr id="6" name="Text 4"/>
          <p:cNvSpPr/>
          <p:nvPr/>
        </p:nvSpPr>
        <p:spPr>
          <a:xfrm>
            <a:off x="758309" y="2880552"/>
            <a:ext cx="3100745" cy="3639906"/>
          </a:xfrm>
          <a:prstGeom prst="rect">
            <a:avLst/>
          </a:prstGeom>
          <a:noFill/>
          <a:ln/>
        </p:spPr>
        <p:txBody>
          <a:bodyPr wrap="square" lIns="0" tIns="0" rIns="0" bIns="0" rtlCol="0" anchor="t"/>
          <a:lstStyle/>
          <a:p>
            <a:pPr marL="0" indent="0" algn="ctr">
              <a:lnSpc>
                <a:spcPts val="2350"/>
              </a:lnSpc>
              <a:buNone/>
            </a:pPr>
            <a:r>
              <a:rPr lang="en-US" dirty="0">
                <a:solidFill>
                  <a:srgbClr val="384653"/>
                </a:solidFill>
                <a:latin typeface="Montserrat" pitchFamily="34" charset="0"/>
                <a:ea typeface="Montserrat" pitchFamily="34" charset="-122"/>
                <a:cs typeface="Montserrat" pitchFamily="34" charset="-120"/>
              </a:rPr>
              <a:t>Grade IV hemorrhage (periventricular hemorrhagic infarction) carries the highest mortality risk. Death typically occurs in the acute neonatal period from multisystem organ failure, severe neurological injury, or complications of prematurity</a:t>
            </a:r>
            <a:r>
              <a:rPr lang="en-US" sz="1450" dirty="0">
                <a:solidFill>
                  <a:srgbClr val="384653"/>
                </a:solidFill>
                <a:latin typeface="Montserrat" pitchFamily="34" charset="0"/>
                <a:ea typeface="Montserrat" pitchFamily="34" charset="-122"/>
                <a:cs typeface="Montserrat" pitchFamily="34" charset="-120"/>
              </a:rPr>
              <a:t>.</a:t>
            </a:r>
            <a:endParaRPr lang="en-US" sz="1450" dirty="0"/>
          </a:p>
        </p:txBody>
      </p:sp>
      <p:sp>
        <p:nvSpPr>
          <p:cNvPr id="7" name="Text 5"/>
          <p:cNvSpPr/>
          <p:nvPr/>
        </p:nvSpPr>
        <p:spPr>
          <a:xfrm>
            <a:off x="4095988" y="1643652"/>
            <a:ext cx="3100745" cy="720407"/>
          </a:xfrm>
          <a:prstGeom prst="rect">
            <a:avLst/>
          </a:prstGeom>
          <a:noFill/>
          <a:ln/>
        </p:spPr>
        <p:txBody>
          <a:bodyPr wrap="none" lIns="0" tIns="0" rIns="0" bIns="0" rtlCol="0" anchor="t"/>
          <a:lstStyle/>
          <a:p>
            <a:pPr marL="0" indent="0" algn="ctr">
              <a:lnSpc>
                <a:spcPts val="4900"/>
              </a:lnSpc>
              <a:buNone/>
            </a:pPr>
            <a:r>
              <a:rPr lang="en-US" sz="4900" b="1" dirty="0">
                <a:solidFill>
                  <a:srgbClr val="384653"/>
                </a:solidFill>
                <a:latin typeface="Barlow Bold" pitchFamily="34" charset="0"/>
                <a:ea typeface="Barlow Bold" pitchFamily="34" charset="-122"/>
                <a:cs typeface="Barlow Bold" pitchFamily="34" charset="-120"/>
              </a:rPr>
              <a:t>15-20%</a:t>
            </a:r>
            <a:endParaRPr lang="en-US" sz="4900" dirty="0"/>
          </a:p>
        </p:txBody>
      </p:sp>
      <p:sp>
        <p:nvSpPr>
          <p:cNvPr id="8" name="Text 6"/>
          <p:cNvSpPr/>
          <p:nvPr/>
        </p:nvSpPr>
        <p:spPr>
          <a:xfrm>
            <a:off x="4399121" y="2364060"/>
            <a:ext cx="2494359" cy="425410"/>
          </a:xfrm>
          <a:prstGeom prst="rect">
            <a:avLst/>
          </a:prstGeom>
          <a:noFill/>
          <a:ln/>
        </p:spPr>
        <p:txBody>
          <a:bodyPr wrap="none" lIns="0" tIns="0" rIns="0" bIns="0" rtlCol="0" anchor="t"/>
          <a:lstStyle/>
          <a:p>
            <a:pPr marL="0" indent="0" algn="ctr">
              <a:lnSpc>
                <a:spcPts val="2450"/>
              </a:lnSpc>
              <a:buNone/>
            </a:pPr>
            <a:r>
              <a:rPr lang="en-US" sz="2400" b="1" dirty="0">
                <a:solidFill>
                  <a:srgbClr val="384653"/>
                </a:solidFill>
                <a:latin typeface="Barlow Bold" pitchFamily="34" charset="0"/>
                <a:ea typeface="Barlow Bold" pitchFamily="34" charset="-122"/>
                <a:cs typeface="Barlow Bold" pitchFamily="34" charset="-120"/>
              </a:rPr>
              <a:t>Mortality Grade III</a:t>
            </a:r>
            <a:endParaRPr lang="en-US" sz="2400" dirty="0"/>
          </a:p>
        </p:txBody>
      </p:sp>
      <p:sp>
        <p:nvSpPr>
          <p:cNvPr id="9" name="Text 7"/>
          <p:cNvSpPr/>
          <p:nvPr/>
        </p:nvSpPr>
        <p:spPr>
          <a:xfrm>
            <a:off x="4095988" y="2880552"/>
            <a:ext cx="3100745" cy="2984990"/>
          </a:xfrm>
          <a:prstGeom prst="rect">
            <a:avLst/>
          </a:prstGeom>
          <a:noFill/>
          <a:ln/>
        </p:spPr>
        <p:txBody>
          <a:bodyPr wrap="square" lIns="0" tIns="0" rIns="0" bIns="0" rtlCol="0" anchor="t"/>
          <a:lstStyle/>
          <a:p>
            <a:pPr marL="0" indent="0" algn="ctr">
              <a:lnSpc>
                <a:spcPts val="2350"/>
              </a:lnSpc>
              <a:buNone/>
            </a:pPr>
            <a:r>
              <a:rPr lang="en-US" dirty="0">
                <a:solidFill>
                  <a:srgbClr val="384653"/>
                </a:solidFill>
                <a:latin typeface="Montserrat" pitchFamily="34" charset="0"/>
                <a:ea typeface="Montserrat" pitchFamily="34" charset="-122"/>
                <a:cs typeface="Montserrat" pitchFamily="34" charset="-120"/>
              </a:rPr>
              <a:t>Severe intraventricular hemorrhage with ventricular dilatation shows intermediate mortality. Many deaths attributable to complications of extreme prematurity rather than hemorrhage alone</a:t>
            </a:r>
            <a:r>
              <a:rPr lang="en-US" sz="1450" dirty="0">
                <a:solidFill>
                  <a:srgbClr val="384653"/>
                </a:solidFill>
                <a:latin typeface="Montserrat" pitchFamily="34" charset="0"/>
                <a:ea typeface="Montserrat" pitchFamily="34" charset="-122"/>
                <a:cs typeface="Montserrat" pitchFamily="34" charset="-120"/>
              </a:rPr>
              <a:t>.</a:t>
            </a:r>
            <a:endParaRPr lang="en-US" sz="1450" dirty="0"/>
          </a:p>
        </p:txBody>
      </p:sp>
      <p:sp>
        <p:nvSpPr>
          <p:cNvPr id="10" name="Text 8"/>
          <p:cNvSpPr/>
          <p:nvPr/>
        </p:nvSpPr>
        <p:spPr>
          <a:xfrm>
            <a:off x="7433667" y="1643652"/>
            <a:ext cx="3100745" cy="720407"/>
          </a:xfrm>
          <a:prstGeom prst="rect">
            <a:avLst/>
          </a:prstGeom>
          <a:noFill/>
          <a:ln/>
        </p:spPr>
        <p:txBody>
          <a:bodyPr wrap="none" lIns="0" tIns="0" rIns="0" bIns="0" rtlCol="0" anchor="t"/>
          <a:lstStyle/>
          <a:p>
            <a:pPr marL="0" indent="0" algn="ctr">
              <a:lnSpc>
                <a:spcPts val="4900"/>
              </a:lnSpc>
              <a:buNone/>
            </a:pPr>
            <a:r>
              <a:rPr lang="en-US" sz="4900" b="1" dirty="0">
                <a:solidFill>
                  <a:srgbClr val="384653"/>
                </a:solidFill>
                <a:latin typeface="Barlow Bold" pitchFamily="34" charset="0"/>
                <a:ea typeface="Barlow Bold" pitchFamily="34" charset="-122"/>
                <a:cs typeface="Barlow Bold" pitchFamily="34" charset="-120"/>
              </a:rPr>
              <a:t>20-50%</a:t>
            </a:r>
            <a:endParaRPr lang="en-US" sz="4900" dirty="0"/>
          </a:p>
        </p:txBody>
      </p:sp>
      <p:sp>
        <p:nvSpPr>
          <p:cNvPr id="11" name="Text 9"/>
          <p:cNvSpPr/>
          <p:nvPr/>
        </p:nvSpPr>
        <p:spPr>
          <a:xfrm>
            <a:off x="7736800" y="2364060"/>
            <a:ext cx="2494359" cy="425410"/>
          </a:xfrm>
          <a:prstGeom prst="rect">
            <a:avLst/>
          </a:prstGeom>
          <a:noFill/>
          <a:ln/>
        </p:spPr>
        <p:txBody>
          <a:bodyPr wrap="none" lIns="0" tIns="0" rIns="0" bIns="0" rtlCol="0" anchor="t"/>
          <a:lstStyle/>
          <a:p>
            <a:pPr marL="0" indent="0" algn="ctr">
              <a:lnSpc>
                <a:spcPts val="2450"/>
              </a:lnSpc>
              <a:buNone/>
            </a:pPr>
            <a:r>
              <a:rPr lang="en-US" sz="2400" b="1" dirty="0">
                <a:solidFill>
                  <a:srgbClr val="384653"/>
                </a:solidFill>
                <a:latin typeface="Barlow Bold" pitchFamily="34" charset="0"/>
                <a:ea typeface="Barlow Bold" pitchFamily="34" charset="-122"/>
                <a:cs typeface="Barlow Bold" pitchFamily="34" charset="-120"/>
              </a:rPr>
              <a:t>Cerebral Palsy Risk</a:t>
            </a:r>
            <a:endParaRPr lang="en-US" sz="2400" dirty="0"/>
          </a:p>
        </p:txBody>
      </p:sp>
      <p:sp>
        <p:nvSpPr>
          <p:cNvPr id="12" name="Text 10"/>
          <p:cNvSpPr/>
          <p:nvPr/>
        </p:nvSpPr>
        <p:spPr>
          <a:xfrm>
            <a:off x="7433667" y="2880552"/>
            <a:ext cx="3100745" cy="3336654"/>
          </a:xfrm>
          <a:prstGeom prst="rect">
            <a:avLst/>
          </a:prstGeom>
          <a:noFill/>
          <a:ln/>
        </p:spPr>
        <p:txBody>
          <a:bodyPr wrap="square" lIns="0" tIns="0" rIns="0" bIns="0" rtlCol="0" anchor="t"/>
          <a:lstStyle/>
          <a:p>
            <a:pPr marL="0" indent="0" algn="ctr">
              <a:lnSpc>
                <a:spcPts val="2350"/>
              </a:lnSpc>
              <a:buNone/>
            </a:pPr>
            <a:r>
              <a:rPr lang="en-US" dirty="0">
                <a:solidFill>
                  <a:srgbClr val="384653"/>
                </a:solidFill>
                <a:latin typeface="Montserrat" pitchFamily="34" charset="0"/>
                <a:ea typeface="Montserrat" pitchFamily="34" charset="-122"/>
                <a:cs typeface="Montserrat" pitchFamily="34" charset="-120"/>
              </a:rPr>
              <a:t>Survivors of severe IVH face substantially elevated risk of cerebral palsy, </a:t>
            </a:r>
            <a:r>
              <a:rPr lang="en-US" b="1" dirty="0">
                <a:solidFill>
                  <a:srgbClr val="0070C0"/>
                </a:solidFill>
                <a:latin typeface="Montserrat" pitchFamily="34" charset="0"/>
                <a:ea typeface="Montserrat" pitchFamily="34" charset="-122"/>
                <a:cs typeface="Montserrat" pitchFamily="34" charset="-120"/>
              </a:rPr>
              <a:t>particularly spastic diplegia or hemiplegia</a:t>
            </a:r>
            <a:r>
              <a:rPr lang="en-US" dirty="0">
                <a:solidFill>
                  <a:srgbClr val="384653"/>
                </a:solidFill>
                <a:latin typeface="Montserrat" pitchFamily="34" charset="0"/>
                <a:ea typeface="Montserrat" pitchFamily="34" charset="-122"/>
                <a:cs typeface="Montserrat" pitchFamily="34" charset="-120"/>
              </a:rPr>
              <a:t>. Risk highest with PVHI and extensive white matter injury. Accounts for significant long-term disability burden.</a:t>
            </a:r>
            <a:endParaRPr lang="en-US" dirty="0"/>
          </a:p>
        </p:txBody>
      </p:sp>
      <p:sp>
        <p:nvSpPr>
          <p:cNvPr id="13" name="Text 11"/>
          <p:cNvSpPr/>
          <p:nvPr/>
        </p:nvSpPr>
        <p:spPr>
          <a:xfrm>
            <a:off x="10771346" y="1643652"/>
            <a:ext cx="3100745" cy="720407"/>
          </a:xfrm>
          <a:prstGeom prst="rect">
            <a:avLst/>
          </a:prstGeom>
          <a:noFill/>
          <a:ln/>
        </p:spPr>
        <p:txBody>
          <a:bodyPr wrap="none" lIns="0" tIns="0" rIns="0" bIns="0" rtlCol="0" anchor="t"/>
          <a:lstStyle/>
          <a:p>
            <a:pPr marL="0" indent="0" algn="ctr">
              <a:lnSpc>
                <a:spcPts val="4900"/>
              </a:lnSpc>
              <a:buNone/>
            </a:pPr>
            <a:r>
              <a:rPr lang="en-US" sz="4900" b="1" dirty="0">
                <a:solidFill>
                  <a:srgbClr val="384653"/>
                </a:solidFill>
                <a:latin typeface="Barlow Bold" pitchFamily="34" charset="0"/>
                <a:ea typeface="Barlow Bold" pitchFamily="34" charset="-122"/>
                <a:cs typeface="Barlow Bold" pitchFamily="34" charset="-120"/>
              </a:rPr>
              <a:t>25-30%</a:t>
            </a:r>
            <a:endParaRPr lang="en-US" sz="4900" dirty="0"/>
          </a:p>
        </p:txBody>
      </p:sp>
      <p:sp>
        <p:nvSpPr>
          <p:cNvPr id="14" name="Text 12"/>
          <p:cNvSpPr/>
          <p:nvPr/>
        </p:nvSpPr>
        <p:spPr>
          <a:xfrm>
            <a:off x="11074479" y="2364060"/>
            <a:ext cx="2494359" cy="425410"/>
          </a:xfrm>
          <a:prstGeom prst="rect">
            <a:avLst/>
          </a:prstGeom>
          <a:noFill/>
          <a:ln/>
        </p:spPr>
        <p:txBody>
          <a:bodyPr wrap="none" lIns="0" tIns="0" rIns="0" bIns="0" rtlCol="0" anchor="t"/>
          <a:lstStyle/>
          <a:p>
            <a:pPr marL="0" indent="0" algn="ctr">
              <a:lnSpc>
                <a:spcPts val="2450"/>
              </a:lnSpc>
              <a:buNone/>
            </a:pPr>
            <a:r>
              <a:rPr lang="en-US" sz="2400" b="1" dirty="0">
                <a:solidFill>
                  <a:srgbClr val="384653"/>
                </a:solidFill>
                <a:latin typeface="Barlow Bold" pitchFamily="34" charset="0"/>
                <a:ea typeface="Barlow Bold" pitchFamily="34" charset="-122"/>
                <a:cs typeface="Barlow Bold" pitchFamily="34" charset="-120"/>
              </a:rPr>
              <a:t>Cognitive Impairment</a:t>
            </a:r>
            <a:endParaRPr lang="en-US" sz="2400" dirty="0"/>
          </a:p>
        </p:txBody>
      </p:sp>
      <p:sp>
        <p:nvSpPr>
          <p:cNvPr id="15" name="Text 13"/>
          <p:cNvSpPr/>
          <p:nvPr/>
        </p:nvSpPr>
        <p:spPr>
          <a:xfrm>
            <a:off x="10771346" y="2880552"/>
            <a:ext cx="3100745" cy="3336654"/>
          </a:xfrm>
          <a:prstGeom prst="rect">
            <a:avLst/>
          </a:prstGeom>
          <a:noFill/>
          <a:ln/>
        </p:spPr>
        <p:txBody>
          <a:bodyPr wrap="square" lIns="0" tIns="0" rIns="0" bIns="0" rtlCol="0" anchor="t"/>
          <a:lstStyle/>
          <a:p>
            <a:pPr marL="0" indent="0" algn="ctr">
              <a:lnSpc>
                <a:spcPts val="2350"/>
              </a:lnSpc>
              <a:buNone/>
            </a:pPr>
            <a:r>
              <a:rPr lang="en-US" dirty="0">
                <a:solidFill>
                  <a:srgbClr val="384653"/>
                </a:solidFill>
                <a:latin typeface="Montserrat" pitchFamily="34" charset="0"/>
                <a:ea typeface="Montserrat" pitchFamily="34" charset="-122"/>
                <a:cs typeface="Montserrat" pitchFamily="34" charset="-120"/>
              </a:rPr>
              <a:t>Moderate to severe cognitive impairment occurs in one-quarter to one-third of severe IVH survivors. Manifests as learning disabilities, executive function deficits, and reduced IQ scores compared to gestational age-matched controls.</a:t>
            </a:r>
            <a:endParaRPr lang="en-US" dirty="0"/>
          </a:p>
        </p:txBody>
      </p:sp>
      <p:sp>
        <p:nvSpPr>
          <p:cNvPr id="16" name="Text 14"/>
          <p:cNvSpPr/>
          <p:nvPr/>
        </p:nvSpPr>
        <p:spPr>
          <a:xfrm>
            <a:off x="758309" y="6308288"/>
            <a:ext cx="13113782" cy="1031915"/>
          </a:xfrm>
          <a:prstGeom prst="rect">
            <a:avLst/>
          </a:prstGeom>
          <a:noFill/>
          <a:ln/>
        </p:spPr>
        <p:txBody>
          <a:bodyPr wrap="square" lIns="0" tIns="0" rIns="0" bIns="0" rtlCol="0" anchor="t"/>
          <a:lstStyle/>
          <a:p>
            <a:pPr marL="0" indent="0" algn="l">
              <a:lnSpc>
                <a:spcPts val="2350"/>
              </a:lnSpc>
              <a:buNone/>
            </a:pPr>
            <a:r>
              <a:rPr lang="en-US" sz="2400" dirty="0">
                <a:solidFill>
                  <a:srgbClr val="384653"/>
                </a:solidFill>
                <a:latin typeface="Montserrat" pitchFamily="34" charset="0"/>
                <a:ea typeface="Montserrat" pitchFamily="34" charset="-122"/>
                <a:cs typeface="Montserrat" pitchFamily="34" charset="-120"/>
              </a:rPr>
              <a:t>Additional morbidities include </a:t>
            </a:r>
            <a:r>
              <a:rPr lang="en-US" sz="2400" b="1" u="sng" dirty="0">
                <a:solidFill>
                  <a:srgbClr val="384653"/>
                </a:solidFill>
                <a:latin typeface="Montserrat" pitchFamily="34" charset="0"/>
                <a:ea typeface="Montserrat" pitchFamily="34" charset="-122"/>
                <a:cs typeface="Montserrat" pitchFamily="34" charset="-120"/>
              </a:rPr>
              <a:t>epilepsy</a:t>
            </a:r>
            <a:r>
              <a:rPr lang="en-US" sz="2400" dirty="0">
                <a:solidFill>
                  <a:srgbClr val="384653"/>
                </a:solidFill>
                <a:latin typeface="Montserrat" pitchFamily="34" charset="0"/>
                <a:ea typeface="Montserrat" pitchFamily="34" charset="-122"/>
                <a:cs typeface="Montserrat" pitchFamily="34" charset="-120"/>
              </a:rPr>
              <a:t> (10-15% of severe IVH), </a:t>
            </a:r>
            <a:r>
              <a:rPr lang="en-US" sz="2400" b="1" u="sng" dirty="0">
                <a:solidFill>
                  <a:srgbClr val="384653"/>
                </a:solidFill>
                <a:latin typeface="Montserrat" pitchFamily="34" charset="0"/>
                <a:ea typeface="Montserrat" pitchFamily="34" charset="-122"/>
                <a:cs typeface="Montserrat" pitchFamily="34" charset="-120"/>
              </a:rPr>
              <a:t>visual impairment</a:t>
            </a:r>
            <a:r>
              <a:rPr lang="en-US" sz="2400" dirty="0">
                <a:solidFill>
                  <a:srgbClr val="384653"/>
                </a:solidFill>
                <a:latin typeface="Montserrat" pitchFamily="34" charset="0"/>
                <a:ea typeface="Montserrat" pitchFamily="34" charset="-122"/>
                <a:cs typeface="Montserrat" pitchFamily="34" charset="-120"/>
              </a:rPr>
              <a:t>, </a:t>
            </a:r>
            <a:r>
              <a:rPr lang="en-US" sz="2400" b="1" u="sng" dirty="0">
                <a:solidFill>
                  <a:srgbClr val="384653"/>
                </a:solidFill>
                <a:latin typeface="Montserrat" pitchFamily="34" charset="0"/>
                <a:ea typeface="Montserrat" pitchFamily="34" charset="-122"/>
                <a:cs typeface="Montserrat" pitchFamily="34" charset="-120"/>
              </a:rPr>
              <a:t>hearing loss</a:t>
            </a:r>
            <a:r>
              <a:rPr lang="en-US" sz="2400" dirty="0">
                <a:solidFill>
                  <a:srgbClr val="384653"/>
                </a:solidFill>
                <a:latin typeface="Montserrat" pitchFamily="34" charset="0"/>
                <a:ea typeface="Montserrat" pitchFamily="34" charset="-122"/>
                <a:cs typeface="Montserrat" pitchFamily="34" charset="-120"/>
              </a:rPr>
              <a:t>, and </a:t>
            </a:r>
            <a:r>
              <a:rPr lang="en-US" sz="2400" b="1" u="sng" dirty="0">
                <a:solidFill>
                  <a:srgbClr val="384653"/>
                </a:solidFill>
                <a:latin typeface="Montserrat" pitchFamily="34" charset="0"/>
                <a:ea typeface="Montserrat" pitchFamily="34" charset="-122"/>
                <a:cs typeface="Montserrat" pitchFamily="34" charset="-120"/>
              </a:rPr>
              <a:t>behavioral disorders</a:t>
            </a:r>
            <a:r>
              <a:rPr lang="en-US" sz="2400" dirty="0">
                <a:solidFill>
                  <a:srgbClr val="384653"/>
                </a:solidFill>
                <a:latin typeface="Montserrat" pitchFamily="34" charset="0"/>
                <a:ea typeface="Montserrat" pitchFamily="34" charset="-122"/>
                <a:cs typeface="Montserrat" pitchFamily="34" charset="-120"/>
              </a:rPr>
              <a:t>. Comprehensive neurodevelopmental follow-up essential for early intervention services.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58309" y="78573"/>
            <a:ext cx="12377828" cy="968710"/>
          </a:xfrm>
          <a:prstGeom prst="rect">
            <a:avLst/>
          </a:prstGeom>
          <a:noFill/>
          <a:ln/>
        </p:spPr>
        <p:txBody>
          <a:bodyPr wrap="none" lIns="0" tIns="0" rIns="0" bIns="0" rtlCol="0" anchor="t"/>
          <a:lstStyle/>
          <a:p>
            <a:pPr marL="0" indent="0" algn="l">
              <a:lnSpc>
                <a:spcPts val="4900"/>
              </a:lnSpc>
              <a:buNone/>
            </a:pPr>
            <a:r>
              <a:rPr lang="en-US" sz="4800" b="1" dirty="0">
                <a:solidFill>
                  <a:srgbClr val="2E3C4E"/>
                </a:solidFill>
                <a:latin typeface="Barlow Bold" pitchFamily="34" charset="0"/>
                <a:ea typeface="Barlow Bold" pitchFamily="34" charset="-122"/>
                <a:cs typeface="Barlow Bold" pitchFamily="34" charset="-120"/>
              </a:rPr>
              <a:t>Neurodevelopmental Outcomes by IVH Grade</a:t>
            </a:r>
            <a:endParaRPr lang="en-US" sz="4800" dirty="0"/>
          </a:p>
        </p:txBody>
      </p:sp>
      <p:sp>
        <p:nvSpPr>
          <p:cNvPr id="3" name="Text 1"/>
          <p:cNvSpPr/>
          <p:nvPr/>
        </p:nvSpPr>
        <p:spPr>
          <a:xfrm>
            <a:off x="758309" y="741998"/>
            <a:ext cx="2996327" cy="475901"/>
          </a:xfrm>
          <a:prstGeom prst="rect">
            <a:avLst/>
          </a:prstGeom>
          <a:noFill/>
          <a:ln/>
        </p:spPr>
        <p:txBody>
          <a:bodyPr wrap="none" lIns="0" tIns="0" rIns="0" bIns="0" rtlCol="0" anchor="t"/>
          <a:lstStyle/>
          <a:p>
            <a:pPr marL="0" indent="0" algn="l">
              <a:lnSpc>
                <a:spcPts val="2450"/>
              </a:lnSpc>
              <a:buNone/>
            </a:pPr>
            <a:r>
              <a:rPr lang="en-US" sz="2400" b="1" dirty="0">
                <a:solidFill>
                  <a:srgbClr val="2E3C4E"/>
                </a:solidFill>
                <a:latin typeface="Barlow Bold" pitchFamily="34" charset="0"/>
                <a:ea typeface="Barlow Bold" pitchFamily="34" charset="-122"/>
                <a:cs typeface="Barlow Bold" pitchFamily="34" charset="-120"/>
              </a:rPr>
              <a:t>Low-Grade IVH (Grades I-II</a:t>
            </a:r>
            <a:r>
              <a:rPr lang="en-US" sz="1950" b="1" dirty="0">
                <a:solidFill>
                  <a:srgbClr val="2E3C4E"/>
                </a:solidFill>
                <a:latin typeface="Barlow Bold" pitchFamily="34" charset="0"/>
                <a:ea typeface="Barlow Bold" pitchFamily="34" charset="-122"/>
                <a:cs typeface="Barlow Bold" pitchFamily="34" charset="-120"/>
              </a:rPr>
              <a:t>)</a:t>
            </a:r>
            <a:endParaRPr lang="en-US" sz="1950" dirty="0"/>
          </a:p>
        </p:txBody>
      </p:sp>
      <p:sp>
        <p:nvSpPr>
          <p:cNvPr id="4" name="Text 2"/>
          <p:cNvSpPr/>
          <p:nvPr/>
        </p:nvSpPr>
        <p:spPr>
          <a:xfrm>
            <a:off x="750689" y="1284218"/>
            <a:ext cx="6325672" cy="1516262"/>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The majority of infants with mild hemorrhage demonstrate favorable neurodevelopmental outcomes, though modest increases in certain impairments exist compared to preterm controls without IVH:</a:t>
            </a:r>
            <a:endParaRPr lang="en-US" sz="2000" dirty="0"/>
          </a:p>
        </p:txBody>
      </p:sp>
      <p:sp>
        <p:nvSpPr>
          <p:cNvPr id="5" name="Text 3"/>
          <p:cNvSpPr/>
          <p:nvPr/>
        </p:nvSpPr>
        <p:spPr>
          <a:xfrm>
            <a:off x="758309" y="2862721"/>
            <a:ext cx="6325672" cy="968710"/>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Cerebral palsy: 5-10% (versus 3-5% in controls)</a:t>
            </a:r>
            <a:endParaRPr lang="en-US" dirty="0"/>
          </a:p>
        </p:txBody>
      </p:sp>
      <p:sp>
        <p:nvSpPr>
          <p:cNvPr id="6" name="Text 4"/>
          <p:cNvSpPr/>
          <p:nvPr/>
        </p:nvSpPr>
        <p:spPr>
          <a:xfrm>
            <a:off x="758309" y="3288634"/>
            <a:ext cx="6325672" cy="912367"/>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Cognitive delay: 15-20% (versus 10-15% in controls)</a:t>
            </a:r>
            <a:endParaRPr lang="en-US" dirty="0"/>
          </a:p>
        </p:txBody>
      </p:sp>
      <p:sp>
        <p:nvSpPr>
          <p:cNvPr id="7" name="Text 5"/>
          <p:cNvSpPr/>
          <p:nvPr/>
        </p:nvSpPr>
        <p:spPr>
          <a:xfrm>
            <a:off x="758308" y="3658204"/>
            <a:ext cx="6445379" cy="912367"/>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Normal school performance: 70-80%</a:t>
            </a:r>
            <a:endParaRPr lang="en-US" dirty="0"/>
          </a:p>
        </p:txBody>
      </p:sp>
      <p:sp>
        <p:nvSpPr>
          <p:cNvPr id="8" name="Text 6"/>
          <p:cNvSpPr/>
          <p:nvPr/>
        </p:nvSpPr>
        <p:spPr>
          <a:xfrm>
            <a:off x="758309" y="4114800"/>
            <a:ext cx="6325672" cy="825341"/>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Behavioral/attention difficulties: Slightly elevated risk</a:t>
            </a:r>
            <a:endParaRPr lang="en-US" dirty="0"/>
          </a:p>
        </p:txBody>
      </p:sp>
      <p:sp>
        <p:nvSpPr>
          <p:cNvPr id="9" name="Text 7"/>
          <p:cNvSpPr/>
          <p:nvPr/>
        </p:nvSpPr>
        <p:spPr>
          <a:xfrm>
            <a:off x="758309" y="4584858"/>
            <a:ext cx="6325672" cy="2042161"/>
          </a:xfrm>
          <a:prstGeom prst="rect">
            <a:avLst/>
          </a:prstGeom>
          <a:noFill/>
          <a:ln/>
        </p:spPr>
        <p:txBody>
          <a:bodyPr wrap="square" lIns="0" tIns="0" rIns="0" bIns="0" rtlCol="0" anchor="t"/>
          <a:lstStyle/>
          <a:p>
            <a:pPr marL="0" indent="0">
              <a:lnSpc>
                <a:spcPts val="2350"/>
              </a:lnSpc>
              <a:buNone/>
            </a:pPr>
            <a:r>
              <a:rPr lang="en-US" sz="2000" dirty="0">
                <a:solidFill>
                  <a:srgbClr val="384653"/>
                </a:solidFill>
                <a:latin typeface="Montserrat" pitchFamily="34" charset="0"/>
                <a:ea typeface="Montserrat" pitchFamily="34" charset="-122"/>
                <a:cs typeface="Montserrat" pitchFamily="34" charset="-120"/>
              </a:rPr>
              <a:t>Outcomes in low-grade IVH correlate more strongly with degree of prematurity and associated complications (bronchopulmonary dysplasia, necrotizing enterocolitis) than hemorrhage itself. Most achieve age-appropriate milestones with early intervention support.</a:t>
            </a:r>
            <a:endParaRPr lang="en-US" sz="2000" dirty="0"/>
          </a:p>
        </p:txBody>
      </p:sp>
      <p:sp>
        <p:nvSpPr>
          <p:cNvPr id="10" name="Text 8"/>
          <p:cNvSpPr/>
          <p:nvPr/>
        </p:nvSpPr>
        <p:spPr>
          <a:xfrm>
            <a:off x="7554039" y="741998"/>
            <a:ext cx="3249930" cy="475901"/>
          </a:xfrm>
          <a:prstGeom prst="rect">
            <a:avLst/>
          </a:prstGeom>
          <a:noFill/>
          <a:ln/>
        </p:spPr>
        <p:txBody>
          <a:bodyPr wrap="none" lIns="0" tIns="0" rIns="0" bIns="0" rtlCol="0" anchor="t"/>
          <a:lstStyle/>
          <a:p>
            <a:pPr marL="0" indent="0" algn="l">
              <a:lnSpc>
                <a:spcPts val="2450"/>
              </a:lnSpc>
              <a:buNone/>
            </a:pPr>
            <a:r>
              <a:rPr lang="en-US" sz="2400" b="1" dirty="0">
                <a:solidFill>
                  <a:srgbClr val="2E3C4E"/>
                </a:solidFill>
                <a:latin typeface="Barlow Bold" pitchFamily="34" charset="0"/>
                <a:ea typeface="Barlow Bold" pitchFamily="34" charset="-122"/>
                <a:cs typeface="Barlow Bold" pitchFamily="34" charset="-120"/>
              </a:rPr>
              <a:t>High-Grade IVH (Grades III-IV)</a:t>
            </a:r>
            <a:endParaRPr lang="en-US" sz="2400" dirty="0"/>
          </a:p>
        </p:txBody>
      </p:sp>
      <p:sp>
        <p:nvSpPr>
          <p:cNvPr id="11" name="Text 9"/>
          <p:cNvSpPr/>
          <p:nvPr/>
        </p:nvSpPr>
        <p:spPr>
          <a:xfrm>
            <a:off x="7554039" y="1284218"/>
            <a:ext cx="6325672" cy="968710"/>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Severe hemorrhage portends significantly worse prognosis with high rates of major neurodevelopmental impairment:</a:t>
            </a:r>
            <a:endParaRPr lang="en-US" sz="2000" dirty="0"/>
          </a:p>
        </p:txBody>
      </p:sp>
      <p:sp>
        <p:nvSpPr>
          <p:cNvPr id="12" name="Text 10"/>
          <p:cNvSpPr/>
          <p:nvPr/>
        </p:nvSpPr>
        <p:spPr>
          <a:xfrm>
            <a:off x="7554039" y="2703103"/>
            <a:ext cx="6886790" cy="469557"/>
          </a:xfrm>
          <a:prstGeom prst="rect">
            <a:avLst/>
          </a:prstGeom>
          <a:noFill/>
          <a:ln/>
        </p:spPr>
        <p:txBody>
          <a:bodyPr wrap="squar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Cerebral palsy: 20-50% depending on white matter injury extent</a:t>
            </a:r>
            <a:endParaRPr lang="en-US" dirty="0"/>
          </a:p>
        </p:txBody>
      </p:sp>
      <p:sp>
        <p:nvSpPr>
          <p:cNvPr id="13" name="Text 11"/>
          <p:cNvSpPr/>
          <p:nvPr/>
        </p:nvSpPr>
        <p:spPr>
          <a:xfrm>
            <a:off x="7554039" y="3268751"/>
            <a:ext cx="6325672" cy="628998"/>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Cognitive impairment (IQ less than 70): 25-30%</a:t>
            </a:r>
            <a:endParaRPr lang="en-US" dirty="0"/>
          </a:p>
        </p:txBody>
      </p:sp>
      <p:sp>
        <p:nvSpPr>
          <p:cNvPr id="14" name="Text 12"/>
          <p:cNvSpPr/>
          <p:nvPr/>
        </p:nvSpPr>
        <p:spPr>
          <a:xfrm>
            <a:off x="7554039" y="3658204"/>
            <a:ext cx="6325672" cy="609115"/>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Epilepsy: 10-15% of survivors</a:t>
            </a:r>
            <a:endParaRPr lang="en-US" dirty="0"/>
          </a:p>
        </p:txBody>
      </p:sp>
      <p:sp>
        <p:nvSpPr>
          <p:cNvPr id="15" name="Text 13"/>
          <p:cNvSpPr/>
          <p:nvPr/>
        </p:nvSpPr>
        <p:spPr>
          <a:xfrm>
            <a:off x="7554039" y="4114800"/>
            <a:ext cx="6325672" cy="522089"/>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Special education needs: 50-60%</a:t>
            </a:r>
            <a:endParaRPr lang="en-US" dirty="0"/>
          </a:p>
        </p:txBody>
      </p:sp>
      <p:sp>
        <p:nvSpPr>
          <p:cNvPr id="16" name="Text 14"/>
          <p:cNvSpPr/>
          <p:nvPr/>
        </p:nvSpPr>
        <p:spPr>
          <a:xfrm>
            <a:off x="7554039" y="4484370"/>
            <a:ext cx="6325672" cy="522089"/>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Multiple disabilities: 15-25%</a:t>
            </a:r>
            <a:endParaRPr lang="en-US" dirty="0"/>
          </a:p>
        </p:txBody>
      </p:sp>
      <p:sp>
        <p:nvSpPr>
          <p:cNvPr id="17" name="Text 15"/>
          <p:cNvSpPr/>
          <p:nvPr/>
        </p:nvSpPr>
        <p:spPr>
          <a:xfrm>
            <a:off x="7641133" y="4873822"/>
            <a:ext cx="6325672" cy="1900119"/>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PVHI (Grade IV) shows poorest outcomes, particularly with extensive bilateral involvement. Unilateral PVHI may demonstrate remarkable plasticity with intensive early intervention. Shunt-dependent hydrocephalus adds additional risk for cognitive impairment.</a:t>
            </a:r>
            <a:endParaRPr lang="en-US" sz="2000" dirty="0"/>
          </a:p>
        </p:txBody>
      </p:sp>
      <p:sp>
        <p:nvSpPr>
          <p:cNvPr id="18" name="Text 16"/>
          <p:cNvSpPr/>
          <p:nvPr/>
        </p:nvSpPr>
        <p:spPr>
          <a:xfrm>
            <a:off x="758309" y="6858357"/>
            <a:ext cx="13113782" cy="825341"/>
          </a:xfrm>
          <a:prstGeom prst="rect">
            <a:avLst/>
          </a:prstGeom>
          <a:noFill/>
          <a:ln/>
        </p:spPr>
        <p:txBody>
          <a:bodyPr wrap="square" lIns="0" tIns="0" rIns="0" bIns="0" rtlCol="0" anchor="t"/>
          <a:lstStyle/>
          <a:p>
            <a:pPr marL="0" indent="0" algn="l">
              <a:lnSpc>
                <a:spcPts val="2350"/>
              </a:lnSpc>
              <a:buNone/>
            </a:pPr>
            <a:r>
              <a:rPr lang="en-US" sz="2000" dirty="0">
                <a:solidFill>
                  <a:srgbClr val="FF0000"/>
                </a:solidFill>
                <a:latin typeface="Montserrat" pitchFamily="34" charset="0"/>
                <a:ea typeface="Montserrat" pitchFamily="34" charset="-122"/>
                <a:cs typeface="Montserrat" pitchFamily="34" charset="-120"/>
              </a:rPr>
              <a:t>All IVH survivors warrant enrollment in high-risk infant follow-up programs with serial developmental assessments, early intervention referrals, and family support services to optimize long-term potential.</a:t>
            </a:r>
            <a:endParaRPr lang="en-US" sz="20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602574"/>
            <a:ext cx="10638237" cy="947446"/>
          </a:xfrm>
          <a:prstGeom prst="rect">
            <a:avLst/>
          </a:prstGeom>
          <a:noFill/>
          <a:ln/>
        </p:spPr>
        <p:txBody>
          <a:bodyPr wrap="none" lIns="0" tIns="0" rIns="0" bIns="0" rtlCol="0" anchor="t"/>
          <a:lstStyle/>
          <a:p>
            <a:pPr marL="0" indent="0" algn="l">
              <a:lnSpc>
                <a:spcPts val="4900"/>
              </a:lnSpc>
              <a:buNone/>
            </a:pPr>
            <a:r>
              <a:rPr lang="en-US" sz="4800" b="1" dirty="0">
                <a:solidFill>
                  <a:srgbClr val="2E3C4E"/>
                </a:solidFill>
                <a:latin typeface="Barlow Bold" pitchFamily="34" charset="0"/>
                <a:ea typeface="Barlow Bold" pitchFamily="34" charset="-122"/>
                <a:cs typeface="Barlow Bold" pitchFamily="34" charset="-120"/>
              </a:rPr>
              <a:t>IVH: A Critical Challenge in Neonatal Care</a:t>
            </a:r>
            <a:endParaRPr lang="en-US" sz="4800" dirty="0"/>
          </a:p>
        </p:txBody>
      </p:sp>
      <p:sp>
        <p:nvSpPr>
          <p:cNvPr id="3" name="Text 1"/>
          <p:cNvSpPr/>
          <p:nvPr/>
        </p:nvSpPr>
        <p:spPr>
          <a:xfrm>
            <a:off x="758309" y="1550020"/>
            <a:ext cx="7683222" cy="2352907"/>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Intraventricular hemorrhage represents one of the most significant causes of </a:t>
            </a:r>
            <a:r>
              <a:rPr lang="en-US" sz="2000" b="1" dirty="0">
                <a:solidFill>
                  <a:srgbClr val="FF0000"/>
                </a:solidFill>
                <a:latin typeface="Montserrat" pitchFamily="34" charset="0"/>
                <a:ea typeface="Montserrat" pitchFamily="34" charset="-122"/>
                <a:cs typeface="Montserrat" pitchFamily="34" charset="-120"/>
              </a:rPr>
              <a:t>acute brain injury </a:t>
            </a:r>
            <a:r>
              <a:rPr lang="en-US" sz="2000" dirty="0">
                <a:solidFill>
                  <a:srgbClr val="384653"/>
                </a:solidFill>
                <a:latin typeface="Montserrat" pitchFamily="34" charset="0"/>
                <a:ea typeface="Montserrat" pitchFamily="34" charset="-122"/>
                <a:cs typeface="Montserrat" pitchFamily="34" charset="-120"/>
              </a:rPr>
              <a:t>and long-term neurological morbidity in preterm neonates. The condition disproportionately affects infants born before 32 weeks gestational age, with vulnerability directly related to developmental immaturity of cerebrovascular structures</a:t>
            </a:r>
            <a:r>
              <a:rPr lang="en-US" dirty="0">
                <a:solidFill>
                  <a:srgbClr val="384653"/>
                </a:solidFill>
                <a:latin typeface="Montserrat" pitchFamily="34" charset="0"/>
                <a:ea typeface="Montserrat" pitchFamily="34" charset="-122"/>
                <a:cs typeface="Montserrat" pitchFamily="34" charset="-120"/>
              </a:rPr>
              <a:t>.</a:t>
            </a:r>
            <a:endParaRPr lang="en-US" dirty="0"/>
          </a:p>
        </p:txBody>
      </p:sp>
      <p:sp>
        <p:nvSpPr>
          <p:cNvPr id="4" name="Text 2"/>
          <p:cNvSpPr/>
          <p:nvPr/>
        </p:nvSpPr>
        <p:spPr>
          <a:xfrm>
            <a:off x="758309" y="3902927"/>
            <a:ext cx="7683222" cy="3122340"/>
          </a:xfrm>
          <a:prstGeom prst="rect">
            <a:avLst/>
          </a:prstGeom>
          <a:noFill/>
          <a:ln/>
        </p:spPr>
        <p:txBody>
          <a:bodyPr wrap="square" lIns="0" tIns="0" rIns="0" bIns="0" rtlCol="0" anchor="t"/>
          <a:lstStyle/>
          <a:p>
            <a:pPr marL="0" indent="0" algn="l">
              <a:lnSpc>
                <a:spcPts val="2350"/>
              </a:lnSpc>
              <a:buNone/>
            </a:pPr>
            <a:r>
              <a:rPr lang="en-US" sz="2000" b="1" dirty="0">
                <a:solidFill>
                  <a:srgbClr val="FF0000"/>
                </a:solidFill>
                <a:latin typeface="Montserrat" pitchFamily="34" charset="0"/>
                <a:ea typeface="Montserrat" pitchFamily="34" charset="-122"/>
                <a:cs typeface="Montserrat" pitchFamily="34" charset="-120"/>
              </a:rPr>
              <a:t>The immature germinal matrix</a:t>
            </a:r>
            <a:r>
              <a:rPr lang="en-US" sz="2000" dirty="0">
                <a:solidFill>
                  <a:srgbClr val="384653"/>
                </a:solidFill>
                <a:latin typeface="Montserrat" pitchFamily="34" charset="0"/>
                <a:ea typeface="Montserrat" pitchFamily="34" charset="-122"/>
                <a:cs typeface="Montserrat" pitchFamily="34" charset="-120"/>
              </a:rPr>
              <a:t>—a highly vascularized region of developing brain tissue—serves as the primary site of hemorrhage origin in this population. Understanding the </a:t>
            </a:r>
            <a:r>
              <a:rPr lang="en-US" sz="2000" b="1" u="sng" dirty="0">
                <a:solidFill>
                  <a:srgbClr val="384653"/>
                </a:solidFill>
                <a:latin typeface="Montserrat" pitchFamily="34" charset="0"/>
                <a:ea typeface="Montserrat" pitchFamily="34" charset="-122"/>
                <a:cs typeface="Montserrat" pitchFamily="34" charset="-120"/>
              </a:rPr>
              <a:t>multifactorial pathogenesis </a:t>
            </a:r>
            <a:r>
              <a:rPr lang="en-US" sz="2000" dirty="0">
                <a:solidFill>
                  <a:srgbClr val="384653"/>
                </a:solidFill>
                <a:latin typeface="Montserrat" pitchFamily="34" charset="0"/>
                <a:ea typeface="Montserrat" pitchFamily="34" charset="-122"/>
                <a:cs typeface="Montserrat" pitchFamily="34" charset="-120"/>
              </a:rPr>
              <a:t>of IVH is essential for implementing evidence-based preventive strategies and optimizing acute management protocols.</a:t>
            </a:r>
            <a:endParaRPr lang="en-US" sz="2000" dirty="0"/>
          </a:p>
        </p:txBody>
      </p:sp>
      <p:sp>
        <p:nvSpPr>
          <p:cNvPr id="5" name="Shape 3"/>
          <p:cNvSpPr/>
          <p:nvPr/>
        </p:nvSpPr>
        <p:spPr>
          <a:xfrm>
            <a:off x="8911590" y="2832411"/>
            <a:ext cx="4968002" cy="2598233"/>
          </a:xfrm>
          <a:prstGeom prst="roundRect">
            <a:avLst>
              <a:gd name="adj" fmla="val 12829"/>
            </a:avLst>
          </a:prstGeom>
          <a:solidFill>
            <a:srgbClr val="BEDFF3"/>
          </a:solidFill>
          <a:ln/>
        </p:spPr>
      </p:sp>
      <p:pic>
        <p:nvPicPr>
          <p:cNvPr id="6" name="Image 0" descr="preencoded.png"/>
          <p:cNvPicPr>
            <a:picLocks noChangeAspect="1"/>
          </p:cNvPicPr>
          <p:nvPr/>
        </p:nvPicPr>
        <p:blipFill>
          <a:blip r:embed="rId3"/>
          <a:stretch>
            <a:fillRect/>
          </a:stretch>
        </p:blipFill>
        <p:spPr>
          <a:xfrm>
            <a:off x="8999563" y="1941779"/>
            <a:ext cx="311706" cy="249436"/>
          </a:xfrm>
          <a:prstGeom prst="rect">
            <a:avLst/>
          </a:prstGeom>
        </p:spPr>
      </p:pic>
      <p:sp>
        <p:nvSpPr>
          <p:cNvPr id="7" name="Text 4"/>
          <p:cNvSpPr/>
          <p:nvPr/>
        </p:nvSpPr>
        <p:spPr>
          <a:xfrm>
            <a:off x="9602391" y="1941779"/>
            <a:ext cx="3979794" cy="790269"/>
          </a:xfrm>
          <a:prstGeom prst="rect">
            <a:avLst/>
          </a:prstGeom>
          <a:noFill/>
          <a:ln/>
        </p:spPr>
        <p:txBody>
          <a:bodyPr wrap="none" lIns="0" tIns="0" rIns="0" bIns="0" rtlCol="0" anchor="t"/>
          <a:lstStyle/>
          <a:p>
            <a:pPr marL="0" indent="0" algn="l">
              <a:lnSpc>
                <a:spcPts val="2450"/>
              </a:lnSpc>
              <a:buNone/>
            </a:pPr>
            <a:r>
              <a:rPr lang="en-US" sz="3200" b="1" dirty="0">
                <a:solidFill>
                  <a:srgbClr val="000000"/>
                </a:solidFill>
                <a:latin typeface="Barlow Bold" pitchFamily="34" charset="0"/>
                <a:ea typeface="Barlow Bold" pitchFamily="34" charset="-122"/>
                <a:cs typeface="Barlow Bold" pitchFamily="34" charset="-120"/>
              </a:rPr>
              <a:t>Clinical Significance</a:t>
            </a:r>
            <a:endParaRPr lang="en-US" sz="3200" dirty="0"/>
          </a:p>
        </p:txBody>
      </p:sp>
      <p:sp>
        <p:nvSpPr>
          <p:cNvPr id="8" name="Text 5"/>
          <p:cNvSpPr/>
          <p:nvPr/>
        </p:nvSpPr>
        <p:spPr>
          <a:xfrm>
            <a:off x="9277815" y="2899318"/>
            <a:ext cx="4412230" cy="2631688"/>
          </a:xfrm>
          <a:prstGeom prst="rect">
            <a:avLst/>
          </a:prstGeom>
          <a:noFill/>
          <a:ln/>
        </p:spPr>
        <p:txBody>
          <a:bodyPr wrap="square" lIns="0" tIns="0" rIns="0" bIns="0" rtlCol="0" anchor="t"/>
          <a:lstStyle/>
          <a:p>
            <a:pPr marL="0" indent="0" algn="l">
              <a:lnSpc>
                <a:spcPts val="2350"/>
              </a:lnSpc>
              <a:buNone/>
            </a:pPr>
            <a:r>
              <a:rPr lang="en-US" sz="2400" dirty="0">
                <a:solidFill>
                  <a:srgbClr val="000000"/>
                </a:solidFill>
                <a:latin typeface="Montserrat" pitchFamily="34" charset="0"/>
                <a:ea typeface="Montserrat" pitchFamily="34" charset="-122"/>
                <a:cs typeface="Montserrat" pitchFamily="34" charset="-120"/>
              </a:rPr>
              <a:t>IVH remains a leading cause of neurodevelopmental impairment in extremely preterm infants despite advances in neonatal intensive care.</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45808" y="211874"/>
            <a:ext cx="4907042" cy="843497"/>
          </a:xfrm>
          <a:prstGeom prst="rect">
            <a:avLst/>
          </a:prstGeom>
          <a:noFill/>
          <a:ln/>
        </p:spPr>
        <p:txBody>
          <a:bodyPr wrap="none" lIns="0" tIns="0" rIns="0" bIns="0" rtlCol="0" anchor="t"/>
          <a:lstStyle/>
          <a:p>
            <a:pPr marL="0" indent="0" algn="l">
              <a:lnSpc>
                <a:spcPts val="4800"/>
              </a:lnSpc>
              <a:buNone/>
            </a:pPr>
            <a:r>
              <a:rPr lang="en-US" sz="6000" b="1" dirty="0">
                <a:solidFill>
                  <a:srgbClr val="2E3C4E"/>
                </a:solidFill>
                <a:latin typeface="Barlow Bold" pitchFamily="34" charset="0"/>
                <a:ea typeface="Barlow Bold" pitchFamily="34" charset="-122"/>
                <a:cs typeface="Barlow Bold" pitchFamily="34" charset="-120"/>
              </a:rPr>
              <a:t>Key Clinical Messages</a:t>
            </a:r>
            <a:endParaRPr lang="en-US" sz="6000" dirty="0"/>
          </a:p>
        </p:txBody>
      </p:sp>
      <p:sp>
        <p:nvSpPr>
          <p:cNvPr id="3" name="Shape 1"/>
          <p:cNvSpPr/>
          <p:nvPr/>
        </p:nvSpPr>
        <p:spPr>
          <a:xfrm>
            <a:off x="745808" y="1075197"/>
            <a:ext cx="419457" cy="419457"/>
          </a:xfrm>
          <a:prstGeom prst="roundRect">
            <a:avLst>
              <a:gd name="adj" fmla="val 66683"/>
            </a:avLst>
          </a:prstGeom>
          <a:solidFill>
            <a:srgbClr val="D4E9F7"/>
          </a:solidFill>
          <a:ln w="7620">
            <a:solidFill>
              <a:srgbClr val="BACFDD"/>
            </a:solidFill>
            <a:prstDash val="solid"/>
          </a:ln>
        </p:spPr>
      </p:sp>
      <p:sp>
        <p:nvSpPr>
          <p:cNvPr id="4" name="Text 2"/>
          <p:cNvSpPr/>
          <p:nvPr/>
        </p:nvSpPr>
        <p:spPr>
          <a:xfrm>
            <a:off x="1351717" y="1026501"/>
            <a:ext cx="3469600" cy="843496"/>
          </a:xfrm>
          <a:prstGeom prst="rect">
            <a:avLst/>
          </a:prstGeom>
          <a:noFill/>
          <a:ln/>
        </p:spPr>
        <p:txBody>
          <a:bodyPr wrap="none" lIns="0" tIns="0" rIns="0" bIns="0" rtlCol="0" anchor="t"/>
          <a:lstStyle/>
          <a:p>
            <a:pPr marL="0" indent="0" algn="l">
              <a:lnSpc>
                <a:spcPts val="2400"/>
              </a:lnSpc>
              <a:buNone/>
            </a:pPr>
            <a:r>
              <a:rPr lang="en-US" sz="2400" b="1" dirty="0">
                <a:solidFill>
                  <a:srgbClr val="384653"/>
                </a:solidFill>
                <a:latin typeface="Barlow Bold" pitchFamily="34" charset="0"/>
                <a:ea typeface="Barlow Bold" pitchFamily="34" charset="-122"/>
                <a:cs typeface="Barlow Bold" pitchFamily="34" charset="-120"/>
              </a:rPr>
              <a:t>Early identification saves brains</a:t>
            </a:r>
            <a:endParaRPr lang="en-US" sz="2400" dirty="0"/>
          </a:p>
        </p:txBody>
      </p:sp>
      <p:sp>
        <p:nvSpPr>
          <p:cNvPr id="5" name="Text 3"/>
          <p:cNvSpPr/>
          <p:nvPr/>
        </p:nvSpPr>
        <p:spPr>
          <a:xfrm>
            <a:off x="1165265" y="1563291"/>
            <a:ext cx="6033373" cy="2137053"/>
          </a:xfrm>
          <a:prstGeom prst="rect">
            <a:avLst/>
          </a:prstGeom>
          <a:noFill/>
          <a:ln/>
        </p:spPr>
        <p:txBody>
          <a:bodyPr wrap="square" lIns="0" tIns="0" rIns="0" bIns="0" rtlCol="0" anchor="t"/>
          <a:lstStyle/>
          <a:p>
            <a:pPr marL="0" indent="0" algn="l">
              <a:lnSpc>
                <a:spcPts val="2300"/>
              </a:lnSpc>
              <a:buNone/>
            </a:pPr>
            <a:r>
              <a:rPr lang="en-US" dirty="0">
                <a:solidFill>
                  <a:srgbClr val="384653"/>
                </a:solidFill>
                <a:latin typeface="Montserrat" pitchFamily="34" charset="0"/>
                <a:ea typeface="Montserrat" pitchFamily="34" charset="-122"/>
                <a:cs typeface="Montserrat" pitchFamily="34" charset="-120"/>
              </a:rPr>
              <a:t>Systematic cranial ultrasound screening of all infants born before 32 weeks gestational age enables early hemorrhage detection, risk stratification, and timely intervention for complications. Screening protocols should be rigorously implemented in all neonatal intensive care units as a core quality metric.</a:t>
            </a:r>
            <a:endParaRPr lang="en-US" dirty="0"/>
          </a:p>
        </p:txBody>
      </p:sp>
      <p:sp>
        <p:nvSpPr>
          <p:cNvPr id="6" name="Shape 4"/>
          <p:cNvSpPr/>
          <p:nvPr/>
        </p:nvSpPr>
        <p:spPr>
          <a:xfrm>
            <a:off x="7431643" y="1075197"/>
            <a:ext cx="419457" cy="419457"/>
          </a:xfrm>
          <a:prstGeom prst="roundRect">
            <a:avLst>
              <a:gd name="adj" fmla="val 66683"/>
            </a:avLst>
          </a:prstGeom>
          <a:solidFill>
            <a:srgbClr val="D4E9F7"/>
          </a:solidFill>
          <a:ln w="7620">
            <a:solidFill>
              <a:srgbClr val="BACFDD"/>
            </a:solidFill>
            <a:prstDash val="solid"/>
          </a:ln>
        </p:spPr>
      </p:sp>
      <p:sp>
        <p:nvSpPr>
          <p:cNvPr id="7" name="Text 5"/>
          <p:cNvSpPr/>
          <p:nvPr/>
        </p:nvSpPr>
        <p:spPr>
          <a:xfrm>
            <a:off x="8037552" y="1026499"/>
            <a:ext cx="2654618" cy="843497"/>
          </a:xfrm>
          <a:prstGeom prst="rect">
            <a:avLst/>
          </a:prstGeom>
          <a:noFill/>
          <a:ln/>
        </p:spPr>
        <p:txBody>
          <a:bodyPr wrap="none" lIns="0" tIns="0" rIns="0" bIns="0" rtlCol="0" anchor="t"/>
          <a:lstStyle/>
          <a:p>
            <a:pPr marL="0" indent="0" algn="l">
              <a:lnSpc>
                <a:spcPts val="2400"/>
              </a:lnSpc>
              <a:buNone/>
            </a:pPr>
            <a:r>
              <a:rPr lang="en-US" sz="2400" b="1" dirty="0">
                <a:solidFill>
                  <a:srgbClr val="384653"/>
                </a:solidFill>
                <a:latin typeface="Barlow Bold" pitchFamily="34" charset="0"/>
                <a:ea typeface="Barlow Bold" pitchFamily="34" charset="-122"/>
                <a:cs typeface="Barlow Bold" pitchFamily="34" charset="-120"/>
              </a:rPr>
              <a:t>Prevention is paramount</a:t>
            </a:r>
            <a:endParaRPr lang="en-US" sz="2400" dirty="0"/>
          </a:p>
        </p:txBody>
      </p:sp>
      <p:sp>
        <p:nvSpPr>
          <p:cNvPr id="8" name="Text 6"/>
          <p:cNvSpPr/>
          <p:nvPr/>
        </p:nvSpPr>
        <p:spPr>
          <a:xfrm>
            <a:off x="8037551" y="1494654"/>
            <a:ext cx="6033373" cy="1978399"/>
          </a:xfrm>
          <a:prstGeom prst="rect">
            <a:avLst/>
          </a:prstGeom>
          <a:noFill/>
          <a:ln/>
        </p:spPr>
        <p:txBody>
          <a:bodyPr wrap="square" lIns="0" tIns="0" rIns="0" bIns="0" rtlCol="0" anchor="t"/>
          <a:lstStyle/>
          <a:p>
            <a:pPr marL="0" indent="0" algn="l">
              <a:lnSpc>
                <a:spcPts val="2300"/>
              </a:lnSpc>
              <a:buNone/>
            </a:pPr>
            <a:r>
              <a:rPr lang="en-US" dirty="0">
                <a:solidFill>
                  <a:srgbClr val="384653"/>
                </a:solidFill>
                <a:latin typeface="Montserrat" pitchFamily="34" charset="0"/>
                <a:ea typeface="Montserrat" pitchFamily="34" charset="-122"/>
                <a:cs typeface="Montserrat" pitchFamily="34" charset="-120"/>
              </a:rPr>
              <a:t>Antenatal corticosteroids, optimized delivery room care, and meticulous "gentle care" protocols in the NICU represent evidence-based strategies to reduce IVH incidence and severity. </a:t>
            </a:r>
            <a:endParaRPr lang="en-US" dirty="0"/>
          </a:p>
        </p:txBody>
      </p:sp>
      <p:sp>
        <p:nvSpPr>
          <p:cNvPr id="9" name="Shape 7"/>
          <p:cNvSpPr/>
          <p:nvPr/>
        </p:nvSpPr>
        <p:spPr>
          <a:xfrm>
            <a:off x="745808" y="3768983"/>
            <a:ext cx="419457" cy="439282"/>
          </a:xfrm>
          <a:prstGeom prst="roundRect">
            <a:avLst>
              <a:gd name="adj" fmla="val 66683"/>
            </a:avLst>
          </a:prstGeom>
          <a:solidFill>
            <a:srgbClr val="D4E9F7"/>
          </a:solidFill>
          <a:ln w="7620">
            <a:solidFill>
              <a:srgbClr val="BACFDD"/>
            </a:solidFill>
            <a:prstDash val="solid"/>
          </a:ln>
        </p:spPr>
      </p:sp>
      <p:sp>
        <p:nvSpPr>
          <p:cNvPr id="10" name="Text 8"/>
          <p:cNvSpPr/>
          <p:nvPr/>
        </p:nvSpPr>
        <p:spPr>
          <a:xfrm>
            <a:off x="1351717" y="3768982"/>
            <a:ext cx="2888099" cy="419457"/>
          </a:xfrm>
          <a:prstGeom prst="rect">
            <a:avLst/>
          </a:prstGeom>
          <a:noFill/>
          <a:ln/>
        </p:spPr>
        <p:txBody>
          <a:bodyPr wrap="none" lIns="0" tIns="0" rIns="0" bIns="0" rtlCol="0" anchor="t"/>
          <a:lstStyle/>
          <a:p>
            <a:pPr marL="0" indent="0" algn="l">
              <a:lnSpc>
                <a:spcPts val="2400"/>
              </a:lnSpc>
              <a:buNone/>
            </a:pPr>
            <a:r>
              <a:rPr lang="en-US" sz="2400" b="1" dirty="0">
                <a:solidFill>
                  <a:srgbClr val="384653"/>
                </a:solidFill>
                <a:latin typeface="Barlow Bold" pitchFamily="34" charset="0"/>
                <a:ea typeface="Barlow Bold" pitchFamily="34" charset="-122"/>
                <a:cs typeface="Barlow Bold" pitchFamily="34" charset="-120"/>
              </a:rPr>
              <a:t>Monitor vigilantly for PHVD</a:t>
            </a:r>
            <a:endParaRPr lang="en-US" sz="2400" dirty="0"/>
          </a:p>
        </p:txBody>
      </p:sp>
      <p:sp>
        <p:nvSpPr>
          <p:cNvPr id="11" name="Text 9"/>
          <p:cNvSpPr/>
          <p:nvPr/>
        </p:nvSpPr>
        <p:spPr>
          <a:xfrm>
            <a:off x="1165265" y="4307505"/>
            <a:ext cx="6033373" cy="1860950"/>
          </a:xfrm>
          <a:prstGeom prst="rect">
            <a:avLst/>
          </a:prstGeom>
          <a:noFill/>
          <a:ln/>
        </p:spPr>
        <p:txBody>
          <a:bodyPr wrap="square" lIns="0" tIns="0" rIns="0" bIns="0" rtlCol="0" anchor="t"/>
          <a:lstStyle/>
          <a:p>
            <a:pPr marL="0" indent="0" algn="l">
              <a:lnSpc>
                <a:spcPts val="2300"/>
              </a:lnSpc>
              <a:buNone/>
            </a:pPr>
            <a:r>
              <a:rPr lang="en-US" dirty="0">
                <a:solidFill>
                  <a:srgbClr val="384653"/>
                </a:solidFill>
                <a:latin typeface="Montserrat" pitchFamily="34" charset="0"/>
                <a:ea typeface="Montserrat" pitchFamily="34" charset="-122"/>
                <a:cs typeface="Montserrat" pitchFamily="34" charset="-120"/>
              </a:rPr>
              <a:t>Posthemorrhagic ventricular dilatation develops in one-quarter of severe IVH cases and requires systematic surveillance with serial imaging and clinical assessment. Early recognition and staged intervention can minimize secondary white matter injury and improve outcomes.</a:t>
            </a:r>
            <a:endParaRPr lang="en-US" dirty="0"/>
          </a:p>
        </p:txBody>
      </p:sp>
      <p:sp>
        <p:nvSpPr>
          <p:cNvPr id="12" name="Shape 10"/>
          <p:cNvSpPr/>
          <p:nvPr/>
        </p:nvSpPr>
        <p:spPr>
          <a:xfrm>
            <a:off x="7431643" y="3768984"/>
            <a:ext cx="419457" cy="439281"/>
          </a:xfrm>
          <a:prstGeom prst="roundRect">
            <a:avLst>
              <a:gd name="adj" fmla="val 66683"/>
            </a:avLst>
          </a:prstGeom>
          <a:solidFill>
            <a:srgbClr val="D4E9F7"/>
          </a:solidFill>
          <a:ln w="7620">
            <a:solidFill>
              <a:srgbClr val="BACFDD"/>
            </a:solidFill>
            <a:prstDash val="solid"/>
          </a:ln>
        </p:spPr>
      </p:sp>
      <p:sp>
        <p:nvSpPr>
          <p:cNvPr id="13" name="Text 11"/>
          <p:cNvSpPr/>
          <p:nvPr/>
        </p:nvSpPr>
        <p:spPr>
          <a:xfrm>
            <a:off x="8037552" y="3768984"/>
            <a:ext cx="4727377" cy="419455"/>
          </a:xfrm>
          <a:prstGeom prst="rect">
            <a:avLst/>
          </a:prstGeom>
          <a:noFill/>
          <a:ln/>
        </p:spPr>
        <p:txBody>
          <a:bodyPr wrap="none" lIns="0" tIns="0" rIns="0" bIns="0" rtlCol="0" anchor="t"/>
          <a:lstStyle/>
          <a:p>
            <a:pPr marL="0" indent="0" algn="l">
              <a:lnSpc>
                <a:spcPts val="2400"/>
              </a:lnSpc>
              <a:buNone/>
            </a:pPr>
            <a:r>
              <a:rPr lang="en-US" sz="2400" b="1" dirty="0">
                <a:solidFill>
                  <a:srgbClr val="384653"/>
                </a:solidFill>
                <a:latin typeface="Barlow Bold" pitchFamily="34" charset="0"/>
                <a:ea typeface="Barlow Bold" pitchFamily="34" charset="-122"/>
                <a:cs typeface="Barlow Bold" pitchFamily="34" charset="-120"/>
              </a:rPr>
              <a:t>Individualize neurodevelopmental follow-up</a:t>
            </a:r>
            <a:endParaRPr lang="en-US" sz="2400" dirty="0"/>
          </a:p>
        </p:txBody>
      </p:sp>
      <p:sp>
        <p:nvSpPr>
          <p:cNvPr id="14" name="Text 12"/>
          <p:cNvSpPr/>
          <p:nvPr/>
        </p:nvSpPr>
        <p:spPr>
          <a:xfrm>
            <a:off x="8037552" y="4188439"/>
            <a:ext cx="5847040" cy="2227839"/>
          </a:xfrm>
          <a:prstGeom prst="rect">
            <a:avLst/>
          </a:prstGeom>
          <a:noFill/>
          <a:ln/>
        </p:spPr>
        <p:txBody>
          <a:bodyPr wrap="square" lIns="0" tIns="0" rIns="0" bIns="0" rtlCol="0" anchor="t"/>
          <a:lstStyle/>
          <a:p>
            <a:pPr marL="0" indent="0" algn="l">
              <a:lnSpc>
                <a:spcPts val="2300"/>
              </a:lnSpc>
              <a:buNone/>
            </a:pPr>
            <a:r>
              <a:rPr lang="en-US" dirty="0">
                <a:solidFill>
                  <a:schemeClr val="tx1">
                    <a:lumMod val="95000"/>
                    <a:lumOff val="5000"/>
                  </a:schemeClr>
                </a:solidFill>
                <a:latin typeface="Montserrat" pitchFamily="34" charset="0"/>
                <a:ea typeface="Montserrat" pitchFamily="34" charset="-122"/>
                <a:cs typeface="Montserrat" pitchFamily="34" charset="-120"/>
              </a:rPr>
              <a:t>Long-term prognosis correlates with hemorrhage grade, white matter injury extent, and need for permanent CSF diversion. All survivors require comprehensive neurodevelopmental surveillance and early intervention services tailored to their risk profile. Family education and support remain critical throughout the continuum of care.</a:t>
            </a:r>
            <a:endParaRPr lang="en-US" dirty="0">
              <a:solidFill>
                <a:schemeClr val="tx1">
                  <a:lumMod val="95000"/>
                  <a:lumOff val="5000"/>
                </a:schemeClr>
              </a:solidFill>
            </a:endParaRPr>
          </a:p>
        </p:txBody>
      </p:sp>
      <p:sp>
        <p:nvSpPr>
          <p:cNvPr id="15" name="Shape 13"/>
          <p:cNvSpPr/>
          <p:nvPr/>
        </p:nvSpPr>
        <p:spPr>
          <a:xfrm>
            <a:off x="745808" y="6625947"/>
            <a:ext cx="13138785" cy="1090493"/>
          </a:xfrm>
          <a:prstGeom prst="roundRect">
            <a:avLst>
              <a:gd name="adj" fmla="val 25650"/>
            </a:avLst>
          </a:prstGeom>
          <a:solidFill>
            <a:srgbClr val="BEDFF3"/>
          </a:solidFill>
          <a:ln/>
        </p:spPr>
      </p:sp>
      <p:pic>
        <p:nvPicPr>
          <p:cNvPr id="16" name="Image 0" descr="preencoded.png"/>
          <p:cNvPicPr>
            <a:picLocks noChangeAspect="1"/>
          </p:cNvPicPr>
          <p:nvPr/>
        </p:nvPicPr>
        <p:blipFill>
          <a:blip r:embed="rId3"/>
          <a:stretch>
            <a:fillRect/>
          </a:stretch>
        </p:blipFill>
        <p:spPr>
          <a:xfrm>
            <a:off x="932259" y="6909078"/>
            <a:ext cx="233005" cy="186452"/>
          </a:xfrm>
          <a:prstGeom prst="rect">
            <a:avLst/>
          </a:prstGeom>
        </p:spPr>
      </p:pic>
      <p:sp>
        <p:nvSpPr>
          <p:cNvPr id="17" name="Text 14"/>
          <p:cNvSpPr/>
          <p:nvPr/>
        </p:nvSpPr>
        <p:spPr>
          <a:xfrm>
            <a:off x="1351717" y="6606121"/>
            <a:ext cx="12346424" cy="849335"/>
          </a:xfrm>
          <a:prstGeom prst="rect">
            <a:avLst/>
          </a:prstGeom>
          <a:noFill/>
          <a:ln/>
        </p:spPr>
        <p:txBody>
          <a:bodyPr wrap="square" lIns="0" tIns="0" rIns="0" bIns="0" rtlCol="0" anchor="t"/>
          <a:lstStyle/>
          <a:p>
            <a:pPr marL="0" indent="0" algn="l">
              <a:lnSpc>
                <a:spcPts val="2300"/>
              </a:lnSpc>
              <a:buNone/>
            </a:pPr>
            <a:r>
              <a:rPr lang="en-US" sz="2400" b="1" dirty="0">
                <a:solidFill>
                  <a:schemeClr val="tx1">
                    <a:lumMod val="95000"/>
                    <a:lumOff val="5000"/>
                  </a:schemeClr>
                </a:solidFill>
                <a:latin typeface="Montserrat" pitchFamily="34" charset="0"/>
                <a:ea typeface="Montserrat" pitchFamily="34" charset="-122"/>
                <a:cs typeface="Montserrat" pitchFamily="34" charset="-120"/>
              </a:rPr>
              <a:t>Future directions:</a:t>
            </a:r>
            <a:r>
              <a:rPr lang="en-US" sz="2400" dirty="0">
                <a:solidFill>
                  <a:schemeClr val="tx1">
                    <a:lumMod val="95000"/>
                    <a:lumOff val="5000"/>
                  </a:schemeClr>
                </a:solidFill>
                <a:latin typeface="Montserrat" pitchFamily="34" charset="0"/>
                <a:ea typeface="Montserrat" pitchFamily="34" charset="-122"/>
                <a:cs typeface="Montserrat" pitchFamily="34" charset="-120"/>
              </a:rPr>
              <a:t> </a:t>
            </a:r>
            <a:r>
              <a:rPr lang="en-US" sz="2000" dirty="0">
                <a:solidFill>
                  <a:schemeClr val="tx1">
                    <a:lumMod val="95000"/>
                    <a:lumOff val="5000"/>
                  </a:schemeClr>
                </a:solidFill>
                <a:latin typeface="Montserrat" pitchFamily="34" charset="0"/>
                <a:ea typeface="Montserrat" pitchFamily="34" charset="-122"/>
                <a:cs typeface="Montserrat" pitchFamily="34" charset="-120"/>
              </a:rPr>
              <a:t>Ongoing research investigates novel neuroprotective strategies including </a:t>
            </a:r>
            <a:r>
              <a:rPr lang="en-US" sz="2000" b="1" dirty="0">
                <a:solidFill>
                  <a:srgbClr val="C00000"/>
                </a:solidFill>
                <a:latin typeface="Montserrat" pitchFamily="34" charset="0"/>
                <a:ea typeface="Montserrat" pitchFamily="34" charset="-122"/>
                <a:cs typeface="Montserrat" pitchFamily="34" charset="-120"/>
              </a:rPr>
              <a:t>stem cell therapies</a:t>
            </a:r>
            <a:r>
              <a:rPr lang="en-US" sz="2000" dirty="0">
                <a:solidFill>
                  <a:schemeClr val="tx1">
                    <a:lumMod val="95000"/>
                    <a:lumOff val="5000"/>
                  </a:schemeClr>
                </a:solidFill>
                <a:latin typeface="Montserrat" pitchFamily="34" charset="0"/>
                <a:ea typeface="Montserrat" pitchFamily="34" charset="-122"/>
                <a:cs typeface="Montserrat" pitchFamily="34" charset="-120"/>
              </a:rPr>
              <a:t>, </a:t>
            </a:r>
            <a:r>
              <a:rPr lang="en-US" sz="2000" b="1" dirty="0">
                <a:solidFill>
                  <a:srgbClr val="0070C0"/>
                </a:solidFill>
                <a:latin typeface="Montserrat" pitchFamily="34" charset="0"/>
                <a:ea typeface="Montserrat" pitchFamily="34" charset="-122"/>
                <a:cs typeface="Montserrat" pitchFamily="34" charset="-120"/>
              </a:rPr>
              <a:t>anti-inflammatory agents</a:t>
            </a:r>
            <a:r>
              <a:rPr lang="en-US" sz="2000" dirty="0">
                <a:solidFill>
                  <a:schemeClr val="tx1">
                    <a:lumMod val="95000"/>
                    <a:lumOff val="5000"/>
                  </a:schemeClr>
                </a:solidFill>
                <a:latin typeface="Montserrat" pitchFamily="34" charset="0"/>
                <a:ea typeface="Montserrat" pitchFamily="34" charset="-122"/>
                <a:cs typeface="Montserrat" pitchFamily="34" charset="-120"/>
              </a:rPr>
              <a:t>, and </a:t>
            </a:r>
            <a:r>
              <a:rPr lang="en-US" sz="2000" b="1" dirty="0">
                <a:solidFill>
                  <a:srgbClr val="FF0000"/>
                </a:solidFill>
                <a:latin typeface="Montserrat" pitchFamily="34" charset="0"/>
                <a:ea typeface="Montserrat" pitchFamily="34" charset="-122"/>
                <a:cs typeface="Montserrat" pitchFamily="34" charset="-120"/>
              </a:rPr>
              <a:t>enhanced CSF clearance techniques </a:t>
            </a:r>
            <a:r>
              <a:rPr lang="en-US" sz="2000" dirty="0">
                <a:solidFill>
                  <a:schemeClr val="tx1">
                    <a:lumMod val="95000"/>
                    <a:lumOff val="5000"/>
                  </a:schemeClr>
                </a:solidFill>
                <a:latin typeface="Montserrat" pitchFamily="34" charset="0"/>
                <a:ea typeface="Montserrat" pitchFamily="34" charset="-122"/>
                <a:cs typeface="Montserrat" pitchFamily="34" charset="-120"/>
              </a:rPr>
              <a:t>to further improve outcomes after IVH.</a:t>
            </a:r>
            <a:endParaRPr lang="en-US" dirty="0">
              <a:solidFill>
                <a:schemeClr val="tx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271239" y="781207"/>
            <a:ext cx="12143678" cy="791115"/>
          </a:xfrm>
          <a:prstGeom prst="rect">
            <a:avLst/>
          </a:prstGeom>
          <a:noFill/>
          <a:ln/>
        </p:spPr>
        <p:txBody>
          <a:bodyPr wrap="none" lIns="0" tIns="0" rIns="0" bIns="0" rtlCol="0" anchor="t"/>
          <a:lstStyle/>
          <a:p>
            <a:pPr marL="0" indent="0" algn="l">
              <a:lnSpc>
                <a:spcPts val="4900"/>
              </a:lnSpc>
              <a:buNone/>
            </a:pPr>
            <a:r>
              <a:rPr lang="en-US" sz="5400" b="1" dirty="0">
                <a:solidFill>
                  <a:srgbClr val="2E3C4E"/>
                </a:solidFill>
                <a:latin typeface="Barlow Bold" pitchFamily="34" charset="0"/>
                <a:ea typeface="Barlow Bold" pitchFamily="34" charset="-122"/>
                <a:cs typeface="Barlow Bold" pitchFamily="34" charset="-120"/>
              </a:rPr>
              <a:t>Defining Intraventricular Hemorrhage</a:t>
            </a:r>
            <a:endParaRPr lang="en-US" sz="5400" dirty="0"/>
          </a:p>
        </p:txBody>
      </p:sp>
      <p:sp>
        <p:nvSpPr>
          <p:cNvPr id="3" name="Shape 1"/>
          <p:cNvSpPr/>
          <p:nvPr/>
        </p:nvSpPr>
        <p:spPr>
          <a:xfrm>
            <a:off x="758309" y="1975367"/>
            <a:ext cx="4244816" cy="4278866"/>
          </a:xfrm>
          <a:prstGeom prst="roundRect">
            <a:avLst>
              <a:gd name="adj" fmla="val 3349"/>
            </a:avLst>
          </a:prstGeom>
          <a:solidFill>
            <a:srgbClr val="FFFFFF"/>
          </a:solidFill>
          <a:ln w="22860">
            <a:solidFill>
              <a:srgbClr val="BACFDD"/>
            </a:solidFill>
            <a:prstDash val="solid"/>
          </a:ln>
        </p:spPr>
      </p:sp>
      <p:pic>
        <p:nvPicPr>
          <p:cNvPr id="4" name="Image 0" descr="preencoded.png"/>
          <p:cNvPicPr>
            <a:picLocks noChangeAspect="1"/>
          </p:cNvPicPr>
          <p:nvPr/>
        </p:nvPicPr>
        <p:blipFill>
          <a:blip r:embed="rId3"/>
          <a:stretch>
            <a:fillRect/>
          </a:stretch>
        </p:blipFill>
        <p:spPr>
          <a:xfrm>
            <a:off x="735449" y="2977991"/>
            <a:ext cx="91440" cy="3276243"/>
          </a:xfrm>
          <a:prstGeom prst="rect">
            <a:avLst/>
          </a:prstGeom>
        </p:spPr>
      </p:pic>
      <p:sp>
        <p:nvSpPr>
          <p:cNvPr id="5" name="Text 2"/>
          <p:cNvSpPr/>
          <p:nvPr/>
        </p:nvSpPr>
        <p:spPr>
          <a:xfrm>
            <a:off x="1060318" y="2408663"/>
            <a:ext cx="3567437" cy="423747"/>
          </a:xfrm>
          <a:prstGeom prst="rect">
            <a:avLst/>
          </a:prstGeom>
          <a:noFill/>
          <a:ln/>
        </p:spPr>
        <p:txBody>
          <a:bodyPr wrap="none" lIns="0" tIns="0" rIns="0" bIns="0" rtlCol="0" anchor="t"/>
          <a:lstStyle/>
          <a:p>
            <a:pPr marL="0" indent="0" algn="l">
              <a:lnSpc>
                <a:spcPts val="2450"/>
              </a:lnSpc>
              <a:buNone/>
            </a:pPr>
            <a:r>
              <a:rPr lang="en-US" sz="3200" b="1" dirty="0">
                <a:solidFill>
                  <a:srgbClr val="384653"/>
                </a:solidFill>
                <a:latin typeface="Barlow Bold" pitchFamily="34" charset="0"/>
                <a:ea typeface="Barlow Bold" pitchFamily="34" charset="-122"/>
                <a:cs typeface="Barlow Bold" pitchFamily="34" charset="-120"/>
              </a:rPr>
              <a:t>Anatomic Location</a:t>
            </a:r>
            <a:endParaRPr lang="en-US" sz="3200" dirty="0"/>
          </a:p>
        </p:txBody>
      </p:sp>
      <p:sp>
        <p:nvSpPr>
          <p:cNvPr id="6" name="Text 3"/>
          <p:cNvSpPr/>
          <p:nvPr/>
        </p:nvSpPr>
        <p:spPr>
          <a:xfrm>
            <a:off x="1039297" y="3401123"/>
            <a:ext cx="3751421" cy="2386360"/>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IVH refers to bleeding into the ventricular system of the brain, </a:t>
            </a:r>
            <a:r>
              <a:rPr lang="en-US" sz="2000" dirty="0">
                <a:solidFill>
                  <a:srgbClr val="00B050"/>
                </a:solidFill>
                <a:latin typeface="Montserrat" pitchFamily="34" charset="0"/>
                <a:ea typeface="Montserrat" pitchFamily="34" charset="-122"/>
                <a:cs typeface="Montserrat" pitchFamily="34" charset="-120"/>
              </a:rPr>
              <a:t>specifically involving the lateral ventricles </a:t>
            </a:r>
            <a:r>
              <a:rPr lang="en-US" sz="2000" dirty="0">
                <a:solidFill>
                  <a:srgbClr val="384653"/>
                </a:solidFill>
                <a:latin typeface="Montserrat" pitchFamily="34" charset="0"/>
                <a:ea typeface="Montserrat" pitchFamily="34" charset="-122"/>
                <a:cs typeface="Montserrat" pitchFamily="34" charset="-120"/>
              </a:rPr>
              <a:t>and potentially extending into the third and fourth ventricles in severe cases.</a:t>
            </a:r>
            <a:endParaRPr lang="en-US" sz="2000" dirty="0"/>
          </a:p>
        </p:txBody>
      </p:sp>
      <p:sp>
        <p:nvSpPr>
          <p:cNvPr id="7" name="Shape 4"/>
          <p:cNvSpPr/>
          <p:nvPr/>
        </p:nvSpPr>
        <p:spPr>
          <a:xfrm>
            <a:off x="5192673" y="1975367"/>
            <a:ext cx="4244935" cy="4278867"/>
          </a:xfrm>
          <a:prstGeom prst="roundRect">
            <a:avLst>
              <a:gd name="adj" fmla="val 3349"/>
            </a:avLst>
          </a:prstGeom>
          <a:solidFill>
            <a:srgbClr val="FFFFFF"/>
          </a:solidFill>
          <a:ln w="22860">
            <a:solidFill>
              <a:srgbClr val="BACFDD"/>
            </a:solidFill>
            <a:prstDash val="solid"/>
          </a:ln>
        </p:spPr>
      </p:sp>
      <p:pic>
        <p:nvPicPr>
          <p:cNvPr id="8" name="Image 1" descr="preencoded.png"/>
          <p:cNvPicPr>
            <a:picLocks noChangeAspect="1"/>
          </p:cNvPicPr>
          <p:nvPr/>
        </p:nvPicPr>
        <p:blipFill>
          <a:blip r:embed="rId3"/>
          <a:stretch>
            <a:fillRect/>
          </a:stretch>
        </p:blipFill>
        <p:spPr>
          <a:xfrm>
            <a:off x="5169813" y="2977991"/>
            <a:ext cx="91440" cy="3276243"/>
          </a:xfrm>
          <a:prstGeom prst="rect">
            <a:avLst/>
          </a:prstGeom>
        </p:spPr>
      </p:pic>
      <p:sp>
        <p:nvSpPr>
          <p:cNvPr id="9" name="Text 5"/>
          <p:cNvSpPr/>
          <p:nvPr/>
        </p:nvSpPr>
        <p:spPr>
          <a:xfrm>
            <a:off x="5284113" y="2408663"/>
            <a:ext cx="4107776" cy="423747"/>
          </a:xfrm>
          <a:prstGeom prst="rect">
            <a:avLst/>
          </a:prstGeom>
          <a:noFill/>
          <a:ln/>
        </p:spPr>
        <p:txBody>
          <a:bodyPr wrap="none" lIns="0" tIns="0" rIns="0" bIns="0" rtlCol="0" anchor="t"/>
          <a:lstStyle/>
          <a:p>
            <a:pPr marL="0" indent="0" algn="l">
              <a:lnSpc>
                <a:spcPts val="2450"/>
              </a:lnSpc>
              <a:buNone/>
            </a:pPr>
            <a:r>
              <a:rPr lang="en-US" sz="2800" b="1" dirty="0">
                <a:solidFill>
                  <a:srgbClr val="384653"/>
                </a:solidFill>
                <a:latin typeface="Barlow Bold" pitchFamily="34" charset="0"/>
                <a:ea typeface="Barlow Bold" pitchFamily="34" charset="-122"/>
                <a:cs typeface="Barlow Bold" pitchFamily="34" charset="-120"/>
              </a:rPr>
              <a:t>Origin: The Germinal Matrix</a:t>
            </a:r>
            <a:endParaRPr lang="en-US" sz="2800" dirty="0"/>
          </a:p>
        </p:txBody>
      </p:sp>
      <p:sp>
        <p:nvSpPr>
          <p:cNvPr id="10" name="Text 6"/>
          <p:cNvSpPr/>
          <p:nvPr/>
        </p:nvSpPr>
        <p:spPr>
          <a:xfrm>
            <a:off x="5284113" y="2977992"/>
            <a:ext cx="4107776" cy="3276242"/>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In preterm infants, hemorrhage typically originates from the germinal matrix—a transient, highly cellular, and richly vascularized structure located in </a:t>
            </a:r>
            <a:r>
              <a:rPr lang="en-US" sz="2000" u="sng" dirty="0">
                <a:solidFill>
                  <a:srgbClr val="00B050"/>
                </a:solidFill>
                <a:latin typeface="Montserrat" pitchFamily="34" charset="0"/>
                <a:ea typeface="Montserrat" pitchFamily="34" charset="-122"/>
                <a:cs typeface="Montserrat" pitchFamily="34" charset="-120"/>
              </a:rPr>
              <a:t>the subependymal region </a:t>
            </a:r>
            <a:r>
              <a:rPr lang="en-US" sz="2000" dirty="0">
                <a:solidFill>
                  <a:srgbClr val="384653"/>
                </a:solidFill>
                <a:latin typeface="Montserrat" pitchFamily="34" charset="0"/>
                <a:ea typeface="Montserrat" pitchFamily="34" charset="-122"/>
                <a:cs typeface="Montserrat" pitchFamily="34" charset="-120"/>
              </a:rPr>
              <a:t>adjacent to the lateral ventricles. This structure is particularly fragile and prone to rupture</a:t>
            </a:r>
            <a:r>
              <a:rPr lang="en-US" dirty="0">
                <a:solidFill>
                  <a:srgbClr val="384653"/>
                </a:solidFill>
                <a:latin typeface="Montserrat" pitchFamily="34" charset="0"/>
                <a:ea typeface="Montserrat" pitchFamily="34" charset="-122"/>
                <a:cs typeface="Montserrat" pitchFamily="34" charset="-120"/>
              </a:rPr>
              <a:t>.</a:t>
            </a:r>
            <a:endParaRPr lang="en-US" dirty="0"/>
          </a:p>
        </p:txBody>
      </p:sp>
      <p:sp>
        <p:nvSpPr>
          <p:cNvPr id="11" name="Shape 7"/>
          <p:cNvSpPr/>
          <p:nvPr/>
        </p:nvSpPr>
        <p:spPr>
          <a:xfrm>
            <a:off x="9627156" y="1975367"/>
            <a:ext cx="4244816" cy="4278867"/>
          </a:xfrm>
          <a:prstGeom prst="roundRect">
            <a:avLst>
              <a:gd name="adj" fmla="val 3349"/>
            </a:avLst>
          </a:prstGeom>
          <a:solidFill>
            <a:srgbClr val="FFFFFF"/>
          </a:solidFill>
          <a:ln w="22860">
            <a:solidFill>
              <a:srgbClr val="BACFDD"/>
            </a:solidFill>
            <a:prstDash val="solid"/>
          </a:ln>
        </p:spPr>
      </p:sp>
      <p:pic>
        <p:nvPicPr>
          <p:cNvPr id="12" name="Image 2" descr="preencoded.png"/>
          <p:cNvPicPr>
            <a:picLocks noChangeAspect="1"/>
          </p:cNvPicPr>
          <p:nvPr/>
        </p:nvPicPr>
        <p:blipFill>
          <a:blip r:embed="rId3"/>
          <a:stretch>
            <a:fillRect/>
          </a:stretch>
        </p:blipFill>
        <p:spPr>
          <a:xfrm>
            <a:off x="9604296" y="2977991"/>
            <a:ext cx="91440" cy="3276243"/>
          </a:xfrm>
          <a:prstGeom prst="rect">
            <a:avLst/>
          </a:prstGeom>
        </p:spPr>
      </p:pic>
      <p:sp>
        <p:nvSpPr>
          <p:cNvPr id="13" name="Text 8"/>
          <p:cNvSpPr/>
          <p:nvPr/>
        </p:nvSpPr>
        <p:spPr>
          <a:xfrm>
            <a:off x="9908143" y="2408663"/>
            <a:ext cx="3874764" cy="423747"/>
          </a:xfrm>
          <a:prstGeom prst="rect">
            <a:avLst/>
          </a:prstGeom>
          <a:noFill/>
          <a:ln/>
        </p:spPr>
        <p:txBody>
          <a:bodyPr wrap="none" lIns="0" tIns="0" rIns="0" bIns="0" rtlCol="0" anchor="t"/>
          <a:lstStyle/>
          <a:p>
            <a:pPr marL="0" indent="0" algn="l">
              <a:lnSpc>
                <a:spcPts val="2450"/>
              </a:lnSpc>
              <a:buNone/>
            </a:pPr>
            <a:r>
              <a:rPr lang="en-US" sz="2800" b="1" dirty="0">
                <a:solidFill>
                  <a:srgbClr val="384653"/>
                </a:solidFill>
                <a:latin typeface="Barlow Bold" pitchFamily="34" charset="0"/>
                <a:ea typeface="Barlow Bold" pitchFamily="34" charset="-122"/>
                <a:cs typeface="Barlow Bold" pitchFamily="34" charset="-120"/>
              </a:rPr>
              <a:t>Developmental Context</a:t>
            </a:r>
            <a:endParaRPr lang="en-US" sz="2800" dirty="0"/>
          </a:p>
        </p:txBody>
      </p:sp>
      <p:sp>
        <p:nvSpPr>
          <p:cNvPr id="14" name="Text 9"/>
          <p:cNvSpPr/>
          <p:nvPr/>
        </p:nvSpPr>
        <p:spPr>
          <a:xfrm>
            <a:off x="9908143" y="3077737"/>
            <a:ext cx="3751421" cy="2709746"/>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The germinal matrix is most prominent between 24-32 weeks gestation and undergoes involution by 36 weeks, explaining the gestational age-dependent vulnerability to this form of intracranial hemorrhage.</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8309" y="434898"/>
            <a:ext cx="12768120" cy="788431"/>
          </a:xfrm>
          <a:prstGeom prst="rect">
            <a:avLst/>
          </a:prstGeom>
          <a:noFill/>
          <a:ln/>
        </p:spPr>
        <p:txBody>
          <a:bodyPr wrap="none" lIns="0" tIns="0" rIns="0" bIns="0" rtlCol="0" anchor="t"/>
          <a:lstStyle/>
          <a:p>
            <a:pPr marL="0" indent="0" algn="l">
              <a:lnSpc>
                <a:spcPts val="4900"/>
              </a:lnSpc>
              <a:buNone/>
            </a:pPr>
            <a:r>
              <a:rPr lang="en-US" sz="4800" b="1" dirty="0">
                <a:solidFill>
                  <a:srgbClr val="2E3C4E"/>
                </a:solidFill>
                <a:latin typeface="Barlow Bold" pitchFamily="34" charset="0"/>
                <a:ea typeface="Barlow Bold" pitchFamily="34" charset="-122"/>
                <a:cs typeface="Barlow Bold" pitchFamily="34" charset="-120"/>
              </a:rPr>
              <a:t>		Pathophysiological Mechanisms</a:t>
            </a:r>
            <a:endParaRPr lang="en-US" sz="4800" dirty="0"/>
          </a:p>
        </p:txBody>
      </p:sp>
      <p:sp>
        <p:nvSpPr>
          <p:cNvPr id="3" name="Text 1"/>
          <p:cNvSpPr/>
          <p:nvPr/>
        </p:nvSpPr>
        <p:spPr>
          <a:xfrm>
            <a:off x="167268" y="1223329"/>
            <a:ext cx="14463131" cy="957461"/>
          </a:xfrm>
          <a:prstGeom prst="rect">
            <a:avLst/>
          </a:prstGeom>
          <a:noFill/>
          <a:ln/>
        </p:spPr>
        <p:txBody>
          <a:bodyPr wrap="square" lIns="0" tIns="0" rIns="0" bIns="0" rtlCol="0" anchor="t"/>
          <a:lstStyle/>
          <a:p>
            <a:pPr marL="0" indent="0" algn="l">
              <a:lnSpc>
                <a:spcPts val="2350"/>
              </a:lnSpc>
              <a:buNone/>
            </a:pPr>
            <a:r>
              <a:rPr lang="en-US" sz="2400" dirty="0">
                <a:solidFill>
                  <a:srgbClr val="FF0000"/>
                </a:solidFill>
                <a:latin typeface="Montserrat" pitchFamily="34" charset="0"/>
                <a:ea typeface="Montserrat" pitchFamily="34" charset="-122"/>
                <a:cs typeface="Montserrat" pitchFamily="34" charset="-120"/>
              </a:rPr>
              <a:t>The development of IVH in preterm infants results from a convergence of </a:t>
            </a:r>
            <a:r>
              <a:rPr lang="en-US" sz="2400" u="sng" dirty="0">
                <a:solidFill>
                  <a:srgbClr val="FF0000"/>
                </a:solidFill>
                <a:latin typeface="Montserrat" pitchFamily="34" charset="0"/>
                <a:ea typeface="Montserrat" pitchFamily="34" charset="-122"/>
                <a:cs typeface="Montserrat" pitchFamily="34" charset="-120"/>
              </a:rPr>
              <a:t>anatomic vulnerability </a:t>
            </a:r>
            <a:r>
              <a:rPr lang="en-US" sz="2400" dirty="0">
                <a:solidFill>
                  <a:srgbClr val="FF0000"/>
                </a:solidFill>
                <a:latin typeface="Montserrat" pitchFamily="34" charset="0"/>
                <a:ea typeface="Montserrat" pitchFamily="34" charset="-122"/>
                <a:cs typeface="Montserrat" pitchFamily="34" charset="-120"/>
              </a:rPr>
              <a:t>and </a:t>
            </a:r>
            <a:r>
              <a:rPr lang="en-US" sz="2400" u="sng" dirty="0">
                <a:solidFill>
                  <a:srgbClr val="FF0000"/>
                </a:solidFill>
                <a:latin typeface="Montserrat" pitchFamily="34" charset="0"/>
                <a:ea typeface="Montserrat" pitchFamily="34" charset="-122"/>
                <a:cs typeface="Montserrat" pitchFamily="34" charset="-120"/>
              </a:rPr>
              <a:t>physiologic instability</a:t>
            </a:r>
            <a:r>
              <a:rPr lang="en-US" sz="2400" dirty="0">
                <a:solidFill>
                  <a:srgbClr val="FF0000"/>
                </a:solidFill>
                <a:latin typeface="Montserrat" pitchFamily="34" charset="0"/>
                <a:ea typeface="Montserrat" pitchFamily="34" charset="-122"/>
                <a:cs typeface="Montserrat" pitchFamily="34" charset="-120"/>
              </a:rPr>
              <a:t>. Three interconnected pathophysiologic factors create conditions favorable for hemorrhage:</a:t>
            </a:r>
            <a:endParaRPr lang="en-US" sz="2400" dirty="0">
              <a:solidFill>
                <a:srgbClr val="FF0000"/>
              </a:solidFill>
            </a:endParaRPr>
          </a:p>
        </p:txBody>
      </p:sp>
      <p:sp>
        <p:nvSpPr>
          <p:cNvPr id="4" name="Shape 2"/>
          <p:cNvSpPr/>
          <p:nvPr/>
        </p:nvSpPr>
        <p:spPr>
          <a:xfrm>
            <a:off x="758309" y="2297152"/>
            <a:ext cx="4244816" cy="4654908"/>
          </a:xfrm>
          <a:prstGeom prst="roundRect">
            <a:avLst>
              <a:gd name="adj" fmla="val 7382"/>
            </a:avLst>
          </a:prstGeom>
          <a:solidFill>
            <a:srgbClr val="E5E5E0"/>
          </a:solidFill>
          <a:ln w="7620">
            <a:solidFill>
              <a:srgbClr val="CBCBC6"/>
            </a:solidFill>
            <a:prstDash val="solid"/>
          </a:ln>
        </p:spPr>
      </p:sp>
      <p:sp>
        <p:nvSpPr>
          <p:cNvPr id="5" name="Text 3"/>
          <p:cNvSpPr/>
          <p:nvPr/>
        </p:nvSpPr>
        <p:spPr>
          <a:xfrm>
            <a:off x="955477" y="2497874"/>
            <a:ext cx="3415801" cy="624468"/>
          </a:xfrm>
          <a:prstGeom prst="rect">
            <a:avLst/>
          </a:prstGeom>
          <a:noFill/>
          <a:ln/>
        </p:spPr>
        <p:txBody>
          <a:bodyPr wrap="none" lIns="0" tIns="0" rIns="0" bIns="0" rtlCol="0" anchor="t"/>
          <a:lstStyle/>
          <a:p>
            <a:pPr marL="0" indent="0" algn="l">
              <a:lnSpc>
                <a:spcPts val="2450"/>
              </a:lnSpc>
              <a:buNone/>
            </a:pPr>
            <a:r>
              <a:rPr lang="en-US" sz="2800" b="1" dirty="0">
                <a:solidFill>
                  <a:srgbClr val="000000"/>
                </a:solidFill>
                <a:latin typeface="Barlow Bold" pitchFamily="34" charset="0"/>
                <a:ea typeface="Barlow Bold" pitchFamily="34" charset="-122"/>
                <a:cs typeface="Barlow Bold" pitchFamily="34" charset="-120"/>
              </a:rPr>
              <a:t>Vascular Immaturity</a:t>
            </a:r>
            <a:endParaRPr lang="en-US" sz="2800" dirty="0"/>
          </a:p>
        </p:txBody>
      </p:sp>
      <p:sp>
        <p:nvSpPr>
          <p:cNvPr id="6" name="Text 4"/>
          <p:cNvSpPr/>
          <p:nvPr/>
        </p:nvSpPr>
        <p:spPr>
          <a:xfrm>
            <a:off x="758309" y="2988527"/>
            <a:ext cx="4237196" cy="3766365"/>
          </a:xfrm>
          <a:prstGeom prst="rect">
            <a:avLst/>
          </a:prstGeom>
          <a:noFill/>
          <a:ln/>
        </p:spPr>
        <p:txBody>
          <a:bodyPr wrap="square" lIns="0" tIns="0" rIns="0" bIns="0" rtlCol="0" anchor="t"/>
          <a:lstStyle/>
          <a:p>
            <a:pPr marL="0" indent="0">
              <a:lnSpc>
                <a:spcPts val="2350"/>
              </a:lnSpc>
              <a:buNone/>
            </a:pPr>
            <a:r>
              <a:rPr lang="en-US" sz="2000" dirty="0">
                <a:solidFill>
                  <a:srgbClr val="000000"/>
                </a:solidFill>
                <a:latin typeface="Montserrat" pitchFamily="34" charset="0"/>
                <a:ea typeface="Montserrat" pitchFamily="34" charset="-122"/>
                <a:cs typeface="Montserrat" pitchFamily="34" charset="-120"/>
              </a:rPr>
              <a:t>The germinal matrix contains a fragile capillary network with inadequate structural support. Vessels lack smooth muscle and glial fiber investment, have thin basement membranes, and demonstrate poor integrity under stress That  predisposes  it to rupture.</a:t>
            </a:r>
            <a:endParaRPr lang="en-US" sz="2000" dirty="0"/>
          </a:p>
        </p:txBody>
      </p:sp>
      <p:sp>
        <p:nvSpPr>
          <p:cNvPr id="7" name="Shape 5"/>
          <p:cNvSpPr/>
          <p:nvPr/>
        </p:nvSpPr>
        <p:spPr>
          <a:xfrm>
            <a:off x="5192673" y="2297152"/>
            <a:ext cx="4244935" cy="4654907"/>
          </a:xfrm>
          <a:prstGeom prst="roundRect">
            <a:avLst>
              <a:gd name="adj" fmla="val 7382"/>
            </a:avLst>
          </a:prstGeom>
          <a:solidFill>
            <a:srgbClr val="E5E5E0"/>
          </a:solidFill>
          <a:ln w="7620">
            <a:solidFill>
              <a:srgbClr val="CBCBC6"/>
            </a:solidFill>
            <a:prstDash val="solid"/>
          </a:ln>
        </p:spPr>
      </p:sp>
      <p:sp>
        <p:nvSpPr>
          <p:cNvPr id="8" name="Text 6"/>
          <p:cNvSpPr/>
          <p:nvPr/>
        </p:nvSpPr>
        <p:spPr>
          <a:xfrm>
            <a:off x="5285678" y="2497874"/>
            <a:ext cx="4144310" cy="490653"/>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Barlow Bold" pitchFamily="34" charset="0"/>
                <a:ea typeface="Barlow Bold" pitchFamily="34" charset="-122"/>
                <a:cs typeface="Barlow Bold" pitchFamily="34" charset="-120"/>
              </a:rPr>
              <a:t>Cerebral Blood Flow Instability</a:t>
            </a:r>
            <a:endParaRPr lang="en-US" sz="2400" dirty="0"/>
          </a:p>
        </p:txBody>
      </p:sp>
      <p:sp>
        <p:nvSpPr>
          <p:cNvPr id="9" name="Text 7"/>
          <p:cNvSpPr/>
          <p:nvPr/>
        </p:nvSpPr>
        <p:spPr>
          <a:xfrm>
            <a:off x="5389840" y="2988527"/>
            <a:ext cx="4040148" cy="3847171"/>
          </a:xfrm>
          <a:prstGeom prst="rect">
            <a:avLst/>
          </a:prstGeom>
          <a:noFill/>
          <a:ln/>
        </p:spPr>
        <p:txBody>
          <a:bodyPr wrap="square" lIns="0" tIns="0" rIns="0" bIns="0" rtlCol="0" anchor="t"/>
          <a:lstStyle/>
          <a:p>
            <a:pPr marL="0" indent="0" algn="l">
              <a:lnSpc>
                <a:spcPts val="2350"/>
              </a:lnSpc>
              <a:buNone/>
            </a:pPr>
            <a:r>
              <a:rPr lang="en-US" sz="2000" dirty="0">
                <a:solidFill>
                  <a:srgbClr val="000000"/>
                </a:solidFill>
                <a:latin typeface="Montserrat" pitchFamily="34" charset="0"/>
                <a:ea typeface="Montserrat" pitchFamily="34" charset="-122"/>
                <a:cs typeface="Montserrat" pitchFamily="34" charset="-120"/>
              </a:rPr>
              <a:t>Preterm infants experience marked fluctuations in cerebral perfusion due to systemic hypotension, rapid volume shifts, respiratory distress, and interventions such as mechanical ventilation. These hemodynamic perturbations subject fragile vessels to alternating episodes of hypoperfusion and reperfusion injury</a:t>
            </a:r>
            <a:r>
              <a:rPr lang="en-US" dirty="0">
                <a:solidFill>
                  <a:srgbClr val="000000"/>
                </a:solidFill>
                <a:latin typeface="Montserrat" pitchFamily="34" charset="0"/>
                <a:ea typeface="Montserrat" pitchFamily="34" charset="-122"/>
                <a:cs typeface="Montserrat" pitchFamily="34" charset="-120"/>
              </a:rPr>
              <a:t>.</a:t>
            </a:r>
            <a:endParaRPr lang="en-US" dirty="0"/>
          </a:p>
        </p:txBody>
      </p:sp>
      <p:sp>
        <p:nvSpPr>
          <p:cNvPr id="10" name="Shape 8"/>
          <p:cNvSpPr/>
          <p:nvPr/>
        </p:nvSpPr>
        <p:spPr>
          <a:xfrm>
            <a:off x="9634775" y="2297152"/>
            <a:ext cx="4244816" cy="4654907"/>
          </a:xfrm>
          <a:prstGeom prst="roundRect">
            <a:avLst>
              <a:gd name="adj" fmla="val 7382"/>
            </a:avLst>
          </a:prstGeom>
          <a:solidFill>
            <a:srgbClr val="E5E5E0"/>
          </a:solidFill>
          <a:ln w="7620">
            <a:solidFill>
              <a:srgbClr val="CBCBC6"/>
            </a:solidFill>
            <a:prstDash val="solid"/>
          </a:ln>
        </p:spPr>
      </p:sp>
      <p:sp>
        <p:nvSpPr>
          <p:cNvPr id="11" name="Text 9"/>
          <p:cNvSpPr/>
          <p:nvPr/>
        </p:nvSpPr>
        <p:spPr>
          <a:xfrm>
            <a:off x="9824323" y="2497874"/>
            <a:ext cx="3958584" cy="490653"/>
          </a:xfrm>
          <a:prstGeom prst="rect">
            <a:avLst/>
          </a:prstGeom>
          <a:noFill/>
          <a:ln/>
        </p:spPr>
        <p:txBody>
          <a:bodyPr wrap="none" lIns="0" tIns="0" rIns="0" bIns="0" rtlCol="0" anchor="t"/>
          <a:lstStyle/>
          <a:p>
            <a:pPr marL="0" indent="0" algn="l">
              <a:lnSpc>
                <a:spcPts val="2450"/>
              </a:lnSpc>
              <a:buNone/>
            </a:pPr>
            <a:r>
              <a:rPr lang="en-US" sz="2800" b="1" dirty="0">
                <a:solidFill>
                  <a:srgbClr val="000000"/>
                </a:solidFill>
                <a:latin typeface="Barlow Bold" pitchFamily="34" charset="0"/>
                <a:ea typeface="Barlow Bold" pitchFamily="34" charset="-122"/>
                <a:cs typeface="Barlow Bold" pitchFamily="34" charset="-120"/>
              </a:rPr>
              <a:t>Impaired Autoregulation</a:t>
            </a:r>
            <a:endParaRPr lang="en-US" sz="2800" dirty="0"/>
          </a:p>
        </p:txBody>
      </p:sp>
      <p:sp>
        <p:nvSpPr>
          <p:cNvPr id="12" name="Text 10"/>
          <p:cNvSpPr/>
          <p:nvPr/>
        </p:nvSpPr>
        <p:spPr>
          <a:xfrm>
            <a:off x="9824323" y="2988527"/>
            <a:ext cx="4047648" cy="3963531"/>
          </a:xfrm>
          <a:prstGeom prst="rect">
            <a:avLst/>
          </a:prstGeom>
          <a:noFill/>
          <a:ln/>
        </p:spPr>
        <p:txBody>
          <a:bodyPr wrap="square" lIns="0" tIns="0" rIns="0" bIns="0" rtlCol="0" anchor="t"/>
          <a:lstStyle/>
          <a:p>
            <a:pPr marL="0" indent="0" algn="l">
              <a:lnSpc>
                <a:spcPts val="2350"/>
              </a:lnSpc>
              <a:buNone/>
            </a:pPr>
            <a:r>
              <a:rPr lang="en-US" sz="2000" dirty="0">
                <a:solidFill>
                  <a:srgbClr val="000000"/>
                </a:solidFill>
                <a:latin typeface="Montserrat" pitchFamily="34" charset="0"/>
                <a:ea typeface="Montserrat" pitchFamily="34" charset="-122"/>
                <a:cs typeface="Montserrat" pitchFamily="34" charset="-120"/>
              </a:rPr>
              <a:t>The premature brain demonstrates limited capacity for cerebrovascular autoregulation. Under normal conditions, cerebral blood flow remains constant despite fluctuations in systemic blood pressure. In preterms, this protective mechanism is absent or ineffective.</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5093" y="283132"/>
            <a:ext cx="12931141" cy="842010"/>
          </a:xfrm>
          <a:prstGeom prst="rect">
            <a:avLst/>
          </a:prstGeom>
          <a:noFill/>
          <a:ln/>
        </p:spPr>
        <p:txBody>
          <a:bodyPr wrap="none" lIns="0" tIns="0" rIns="0" bIns="0" rtlCol="0" anchor="t"/>
          <a:lstStyle/>
          <a:p>
            <a:pPr marL="0" indent="0" algn="l">
              <a:lnSpc>
                <a:spcPts val="4800"/>
              </a:lnSpc>
              <a:buNone/>
            </a:pPr>
            <a:r>
              <a:rPr lang="en-US" sz="5400" b="1" dirty="0">
                <a:solidFill>
                  <a:srgbClr val="2E3C4E"/>
                </a:solidFill>
                <a:latin typeface="Barlow Bold" pitchFamily="34" charset="0"/>
                <a:ea typeface="Barlow Bold" pitchFamily="34" charset="-122"/>
                <a:cs typeface="Barlow Bold" pitchFamily="34" charset="-120"/>
              </a:rPr>
              <a:t>Grading Classification: Papile/Volpe System</a:t>
            </a:r>
            <a:endParaRPr lang="en-US" sz="5400" dirty="0"/>
          </a:p>
        </p:txBody>
      </p:sp>
      <p:sp>
        <p:nvSpPr>
          <p:cNvPr id="3" name="Text 1"/>
          <p:cNvSpPr/>
          <p:nvPr/>
        </p:nvSpPr>
        <p:spPr>
          <a:xfrm>
            <a:off x="78059" y="1100644"/>
            <a:ext cx="14552341" cy="993308"/>
          </a:xfrm>
          <a:prstGeom prst="rect">
            <a:avLst/>
          </a:prstGeom>
          <a:noFill/>
          <a:ln/>
        </p:spPr>
        <p:txBody>
          <a:bodyPr wrap="square" lIns="0" tIns="0" rIns="0" bIns="0" rtlCol="0" anchor="t"/>
          <a:lstStyle/>
          <a:p>
            <a:pPr marL="0" indent="0" algn="l">
              <a:lnSpc>
                <a:spcPts val="2300"/>
              </a:lnSpc>
              <a:buNone/>
            </a:pPr>
            <a:r>
              <a:rPr lang="en-US" sz="2400" dirty="0">
                <a:solidFill>
                  <a:srgbClr val="384653"/>
                </a:solidFill>
                <a:latin typeface="Montserrat" pitchFamily="34" charset="0"/>
                <a:ea typeface="Montserrat" pitchFamily="34" charset="-122"/>
                <a:cs typeface="Montserrat" pitchFamily="34" charset="-120"/>
              </a:rPr>
              <a:t>The widely adopted classification system stratifies IVH by </a:t>
            </a:r>
            <a:r>
              <a:rPr lang="en-US" sz="2400" u="sng" dirty="0">
                <a:solidFill>
                  <a:srgbClr val="384653"/>
                </a:solidFill>
                <a:latin typeface="Montserrat" pitchFamily="34" charset="0"/>
                <a:ea typeface="Montserrat" pitchFamily="34" charset="-122"/>
                <a:cs typeface="Montserrat" pitchFamily="34" charset="-120"/>
              </a:rPr>
              <a:t>anatomic extent </a:t>
            </a:r>
            <a:r>
              <a:rPr lang="en-US" sz="2400" dirty="0">
                <a:solidFill>
                  <a:srgbClr val="384653"/>
                </a:solidFill>
                <a:latin typeface="Montserrat" pitchFamily="34" charset="0"/>
                <a:ea typeface="Montserrat" pitchFamily="34" charset="-122"/>
                <a:cs typeface="Montserrat" pitchFamily="34" charset="-120"/>
              </a:rPr>
              <a:t>and presence of </a:t>
            </a:r>
            <a:r>
              <a:rPr lang="en-US" sz="2400" u="sng" dirty="0">
                <a:solidFill>
                  <a:srgbClr val="384653"/>
                </a:solidFill>
                <a:latin typeface="Montserrat" pitchFamily="34" charset="0"/>
                <a:ea typeface="Montserrat" pitchFamily="34" charset="-122"/>
                <a:cs typeface="Montserrat" pitchFamily="34" charset="-120"/>
              </a:rPr>
              <a:t>ventricular dilatation</a:t>
            </a:r>
            <a:r>
              <a:rPr lang="en-US" sz="2400" dirty="0">
                <a:solidFill>
                  <a:srgbClr val="384653"/>
                </a:solidFill>
                <a:latin typeface="Montserrat" pitchFamily="34" charset="0"/>
                <a:ea typeface="Montserrat" pitchFamily="34" charset="-122"/>
                <a:cs typeface="Montserrat" pitchFamily="34" charset="-120"/>
              </a:rPr>
              <a:t>, providing prognostic information and guiding management decisions:</a:t>
            </a:r>
            <a:endParaRPr lang="en-US" sz="2400" dirty="0"/>
          </a:p>
        </p:txBody>
      </p:sp>
      <p:sp>
        <p:nvSpPr>
          <p:cNvPr id="4" name="Shape 2"/>
          <p:cNvSpPr/>
          <p:nvPr/>
        </p:nvSpPr>
        <p:spPr>
          <a:xfrm>
            <a:off x="767953" y="2555944"/>
            <a:ext cx="6477000" cy="2583180"/>
          </a:xfrm>
          <a:prstGeom prst="roundRect">
            <a:avLst>
              <a:gd name="adj" fmla="val 12011"/>
            </a:avLst>
          </a:prstGeom>
          <a:solidFill>
            <a:srgbClr val="FFFFFF"/>
          </a:solidFill>
          <a:ln w="22860">
            <a:solidFill>
              <a:srgbClr val="BACFDD"/>
            </a:solidFill>
            <a:prstDash val="solid"/>
          </a:ln>
        </p:spPr>
      </p:sp>
      <p:sp>
        <p:nvSpPr>
          <p:cNvPr id="5" name="Shape 3"/>
          <p:cNvSpPr/>
          <p:nvPr/>
        </p:nvSpPr>
        <p:spPr>
          <a:xfrm>
            <a:off x="767953" y="2276001"/>
            <a:ext cx="6431280" cy="283606"/>
          </a:xfrm>
          <a:prstGeom prst="roundRect">
            <a:avLst>
              <a:gd name="adj" fmla="val 135339"/>
            </a:avLst>
          </a:prstGeom>
          <a:solidFill>
            <a:srgbClr val="D4E9F7"/>
          </a:solidFill>
          <a:ln/>
        </p:spPr>
      </p:sp>
      <p:sp>
        <p:nvSpPr>
          <p:cNvPr id="6" name="Text 4"/>
          <p:cNvSpPr/>
          <p:nvPr/>
        </p:nvSpPr>
        <p:spPr>
          <a:xfrm>
            <a:off x="954167" y="2671286"/>
            <a:ext cx="2451259" cy="613291"/>
          </a:xfrm>
          <a:prstGeom prst="rect">
            <a:avLst/>
          </a:prstGeom>
          <a:noFill/>
          <a:ln/>
        </p:spPr>
        <p:txBody>
          <a:bodyPr wrap="none" lIns="0" tIns="0" rIns="0" bIns="0" rtlCol="0" anchor="t"/>
          <a:lstStyle/>
          <a:p>
            <a:pPr marL="0" indent="0" algn="l">
              <a:lnSpc>
                <a:spcPts val="2400"/>
              </a:lnSpc>
              <a:buNone/>
            </a:pPr>
            <a:r>
              <a:rPr lang="en-US" sz="2800" b="1" dirty="0">
                <a:solidFill>
                  <a:srgbClr val="384653"/>
                </a:solidFill>
                <a:latin typeface="Barlow Bold" pitchFamily="34" charset="0"/>
                <a:ea typeface="Barlow Bold" pitchFamily="34" charset="-122"/>
                <a:cs typeface="Barlow Bold" pitchFamily="34" charset="-120"/>
              </a:rPr>
              <a:t>Grade I</a:t>
            </a:r>
            <a:endParaRPr lang="en-US" sz="2800" dirty="0"/>
          </a:p>
        </p:txBody>
      </p:sp>
      <p:sp>
        <p:nvSpPr>
          <p:cNvPr id="7" name="Text 5"/>
          <p:cNvSpPr/>
          <p:nvPr/>
        </p:nvSpPr>
        <p:spPr>
          <a:xfrm>
            <a:off x="954166" y="2955191"/>
            <a:ext cx="6058854" cy="613291"/>
          </a:xfrm>
          <a:prstGeom prst="rect">
            <a:avLst/>
          </a:prstGeom>
          <a:noFill/>
          <a:ln/>
        </p:spPr>
        <p:txBody>
          <a:bodyPr wrap="none" lIns="0" tIns="0" rIns="0" bIns="0" rtlCol="0" anchor="t"/>
          <a:lstStyle/>
          <a:p>
            <a:pPr marL="0" indent="0" algn="l">
              <a:lnSpc>
                <a:spcPts val="2300"/>
              </a:lnSpc>
              <a:buNone/>
            </a:pPr>
            <a:r>
              <a:rPr lang="en-US" sz="2400" dirty="0">
                <a:solidFill>
                  <a:srgbClr val="FFC000"/>
                </a:solidFill>
                <a:latin typeface="Montserrat" pitchFamily="34" charset="0"/>
                <a:ea typeface="Montserrat" pitchFamily="34" charset="-122"/>
                <a:cs typeface="Montserrat" pitchFamily="34" charset="-120"/>
              </a:rPr>
              <a:t>Germinal matrix hemorrhage only</a:t>
            </a:r>
            <a:endParaRPr lang="en-US" sz="2400" dirty="0">
              <a:solidFill>
                <a:srgbClr val="FFC000"/>
              </a:solidFill>
            </a:endParaRPr>
          </a:p>
        </p:txBody>
      </p:sp>
      <p:sp>
        <p:nvSpPr>
          <p:cNvPr id="8" name="Text 6"/>
          <p:cNvSpPr/>
          <p:nvPr/>
        </p:nvSpPr>
        <p:spPr>
          <a:xfrm>
            <a:off x="954167" y="3516987"/>
            <a:ext cx="6058853" cy="1183482"/>
          </a:xfrm>
          <a:prstGeom prst="rect">
            <a:avLst/>
          </a:prstGeom>
          <a:noFill/>
          <a:ln/>
        </p:spPr>
        <p:txBody>
          <a:bodyPr wrap="square" lIns="0" tIns="0" rIns="0" bIns="0" rtlCol="0" anchor="t"/>
          <a:lstStyle/>
          <a:p>
            <a:pPr marL="0" indent="0" algn="l">
              <a:lnSpc>
                <a:spcPts val="2300"/>
              </a:lnSpc>
              <a:buNone/>
            </a:pPr>
            <a:r>
              <a:rPr lang="en-US" sz="2000" dirty="0">
                <a:solidFill>
                  <a:srgbClr val="384653"/>
                </a:solidFill>
                <a:latin typeface="Montserrat" pitchFamily="34" charset="0"/>
                <a:ea typeface="Montserrat" pitchFamily="34" charset="-122"/>
                <a:cs typeface="Montserrat" pitchFamily="34" charset="-120"/>
              </a:rPr>
              <a:t>Bleeding confined to the subependymal germinal matrix without extension into the ventricular system. Generally associated with favorable outcomes</a:t>
            </a:r>
            <a:r>
              <a:rPr lang="en-US" sz="1450" dirty="0">
                <a:solidFill>
                  <a:srgbClr val="384653"/>
                </a:solidFill>
                <a:latin typeface="Montserrat" pitchFamily="34" charset="0"/>
                <a:ea typeface="Montserrat" pitchFamily="34" charset="-122"/>
                <a:cs typeface="Montserrat" pitchFamily="34" charset="-120"/>
              </a:rPr>
              <a:t>.</a:t>
            </a:r>
            <a:endParaRPr lang="en-US" sz="1450" dirty="0"/>
          </a:p>
        </p:txBody>
      </p:sp>
      <p:sp>
        <p:nvSpPr>
          <p:cNvPr id="9" name="Shape 7"/>
          <p:cNvSpPr/>
          <p:nvPr/>
        </p:nvSpPr>
        <p:spPr>
          <a:xfrm>
            <a:off x="7408307" y="2326362"/>
            <a:ext cx="6753742" cy="2583180"/>
          </a:xfrm>
          <a:prstGeom prst="roundRect">
            <a:avLst>
              <a:gd name="adj" fmla="val 10723"/>
            </a:avLst>
          </a:prstGeom>
          <a:solidFill>
            <a:srgbClr val="FFFFFF"/>
          </a:solidFill>
          <a:ln w="22860">
            <a:solidFill>
              <a:srgbClr val="BACFDD"/>
            </a:solidFill>
            <a:prstDash val="solid"/>
          </a:ln>
        </p:spPr>
      </p:sp>
      <p:sp>
        <p:nvSpPr>
          <p:cNvPr id="10" name="Shape 8"/>
          <p:cNvSpPr/>
          <p:nvPr/>
        </p:nvSpPr>
        <p:spPr>
          <a:xfrm>
            <a:off x="7431167" y="2326362"/>
            <a:ext cx="6431280" cy="186214"/>
          </a:xfrm>
          <a:prstGeom prst="roundRect">
            <a:avLst>
              <a:gd name="adj" fmla="val 135339"/>
            </a:avLst>
          </a:prstGeom>
          <a:solidFill>
            <a:srgbClr val="D4E9F7"/>
          </a:solidFill>
          <a:ln/>
        </p:spPr>
      </p:sp>
      <p:sp>
        <p:nvSpPr>
          <p:cNvPr id="11" name="Text 9"/>
          <p:cNvSpPr/>
          <p:nvPr/>
        </p:nvSpPr>
        <p:spPr>
          <a:xfrm>
            <a:off x="7617381" y="2698790"/>
            <a:ext cx="2451259" cy="306348"/>
          </a:xfrm>
          <a:prstGeom prst="rect">
            <a:avLst/>
          </a:prstGeom>
          <a:noFill/>
          <a:ln/>
        </p:spPr>
        <p:txBody>
          <a:bodyPr wrap="none" lIns="0" tIns="0" rIns="0" bIns="0" rtlCol="0" anchor="t"/>
          <a:lstStyle/>
          <a:p>
            <a:pPr marL="0" indent="0" algn="l">
              <a:lnSpc>
                <a:spcPts val="2400"/>
              </a:lnSpc>
              <a:buNone/>
            </a:pPr>
            <a:r>
              <a:rPr lang="en-US" sz="2800" b="1" dirty="0">
                <a:solidFill>
                  <a:srgbClr val="384653"/>
                </a:solidFill>
                <a:latin typeface="Barlow Bold" pitchFamily="34" charset="0"/>
                <a:ea typeface="Barlow Bold" pitchFamily="34" charset="-122"/>
                <a:cs typeface="Barlow Bold" pitchFamily="34" charset="-120"/>
              </a:rPr>
              <a:t>Grade II</a:t>
            </a:r>
            <a:endParaRPr lang="en-US" sz="2800" dirty="0"/>
          </a:p>
        </p:txBody>
      </p:sp>
      <p:sp>
        <p:nvSpPr>
          <p:cNvPr id="12" name="Text 10"/>
          <p:cNvSpPr/>
          <p:nvPr/>
        </p:nvSpPr>
        <p:spPr>
          <a:xfrm>
            <a:off x="7408307" y="3005138"/>
            <a:ext cx="6454140" cy="409813"/>
          </a:xfrm>
          <a:prstGeom prst="rect">
            <a:avLst/>
          </a:prstGeom>
          <a:noFill/>
          <a:ln/>
        </p:spPr>
        <p:txBody>
          <a:bodyPr wrap="none" lIns="0" tIns="0" rIns="0" bIns="0" rtlCol="0" anchor="t"/>
          <a:lstStyle/>
          <a:p>
            <a:pPr marL="0" indent="0" algn="l">
              <a:lnSpc>
                <a:spcPts val="2300"/>
              </a:lnSpc>
              <a:buNone/>
            </a:pPr>
            <a:r>
              <a:rPr lang="en-US" dirty="0">
                <a:solidFill>
                  <a:srgbClr val="FFC000"/>
                </a:solidFill>
                <a:latin typeface="Montserrat" pitchFamily="34" charset="0"/>
                <a:ea typeface="Montserrat" pitchFamily="34" charset="-122"/>
                <a:cs typeface="Montserrat" pitchFamily="34" charset="-120"/>
              </a:rPr>
              <a:t>Intraventricular hemorrhage without ventricular dilatation</a:t>
            </a:r>
            <a:endParaRPr lang="en-US" dirty="0">
              <a:solidFill>
                <a:srgbClr val="FFC000"/>
              </a:solidFill>
            </a:endParaRPr>
          </a:p>
        </p:txBody>
      </p:sp>
      <p:sp>
        <p:nvSpPr>
          <p:cNvPr id="13" name="Text 11"/>
          <p:cNvSpPr/>
          <p:nvPr/>
        </p:nvSpPr>
        <p:spPr>
          <a:xfrm>
            <a:off x="7454027" y="3526631"/>
            <a:ext cx="6594634" cy="894398"/>
          </a:xfrm>
          <a:prstGeom prst="rect">
            <a:avLst/>
          </a:prstGeom>
          <a:noFill/>
          <a:ln/>
        </p:spPr>
        <p:txBody>
          <a:bodyPr wrap="square" lIns="0" tIns="0" rIns="0" bIns="0" rtlCol="0" anchor="t"/>
          <a:lstStyle/>
          <a:p>
            <a:pPr marL="0" indent="0" algn="l">
              <a:lnSpc>
                <a:spcPts val="2300"/>
              </a:lnSpc>
              <a:buNone/>
            </a:pPr>
            <a:r>
              <a:rPr lang="en-US" sz="2000" dirty="0">
                <a:solidFill>
                  <a:srgbClr val="384653"/>
                </a:solidFill>
                <a:latin typeface="Montserrat" pitchFamily="34" charset="0"/>
                <a:ea typeface="Montserrat" pitchFamily="34" charset="-122"/>
                <a:cs typeface="Montserrat" pitchFamily="34" charset="-120"/>
              </a:rPr>
              <a:t>Blood present within the lateral ventricles but occupying less than 50% of ventricular volume, without acute expansion of the ventricular system</a:t>
            </a:r>
            <a:r>
              <a:rPr lang="en-US" dirty="0">
                <a:solidFill>
                  <a:srgbClr val="384653"/>
                </a:solidFill>
                <a:latin typeface="Montserrat" pitchFamily="34" charset="0"/>
                <a:ea typeface="Montserrat" pitchFamily="34" charset="-122"/>
                <a:cs typeface="Montserrat" pitchFamily="34" charset="-120"/>
              </a:rPr>
              <a:t>.</a:t>
            </a:r>
            <a:endParaRPr lang="en-US" dirty="0"/>
          </a:p>
        </p:txBody>
      </p:sp>
      <p:sp>
        <p:nvSpPr>
          <p:cNvPr id="14" name="Shape 12"/>
          <p:cNvSpPr/>
          <p:nvPr/>
        </p:nvSpPr>
        <p:spPr>
          <a:xfrm>
            <a:off x="745093" y="5375196"/>
            <a:ext cx="6477000" cy="2345293"/>
          </a:xfrm>
          <a:prstGeom prst="roundRect">
            <a:avLst>
              <a:gd name="adj" fmla="val 11915"/>
            </a:avLst>
          </a:prstGeom>
          <a:solidFill>
            <a:srgbClr val="FFFFFF"/>
          </a:solidFill>
          <a:ln w="22860">
            <a:solidFill>
              <a:srgbClr val="BACFDD"/>
            </a:solidFill>
            <a:prstDash val="solid"/>
          </a:ln>
        </p:spPr>
      </p:sp>
      <p:sp>
        <p:nvSpPr>
          <p:cNvPr id="15" name="Shape 13"/>
          <p:cNvSpPr/>
          <p:nvPr/>
        </p:nvSpPr>
        <p:spPr>
          <a:xfrm>
            <a:off x="767953" y="5141953"/>
            <a:ext cx="6431280" cy="233244"/>
          </a:xfrm>
          <a:prstGeom prst="roundRect">
            <a:avLst>
              <a:gd name="adj" fmla="val 135339"/>
            </a:avLst>
          </a:prstGeom>
          <a:solidFill>
            <a:srgbClr val="D4E9F7"/>
          </a:solidFill>
          <a:ln/>
        </p:spPr>
      </p:sp>
      <p:sp>
        <p:nvSpPr>
          <p:cNvPr id="16" name="Text 14"/>
          <p:cNvSpPr/>
          <p:nvPr/>
        </p:nvSpPr>
        <p:spPr>
          <a:xfrm>
            <a:off x="954167" y="5419067"/>
            <a:ext cx="2451259" cy="657764"/>
          </a:xfrm>
          <a:prstGeom prst="rect">
            <a:avLst/>
          </a:prstGeom>
          <a:noFill/>
          <a:ln/>
        </p:spPr>
        <p:txBody>
          <a:bodyPr wrap="none" lIns="0" tIns="0" rIns="0" bIns="0" rtlCol="0" anchor="t"/>
          <a:lstStyle/>
          <a:p>
            <a:pPr marL="0" indent="0" algn="l">
              <a:lnSpc>
                <a:spcPts val="2400"/>
              </a:lnSpc>
              <a:buNone/>
            </a:pPr>
            <a:r>
              <a:rPr lang="en-US" sz="3200" b="1" dirty="0">
                <a:solidFill>
                  <a:srgbClr val="384653"/>
                </a:solidFill>
                <a:latin typeface="Barlow Bold" pitchFamily="34" charset="0"/>
                <a:ea typeface="Barlow Bold" pitchFamily="34" charset="-122"/>
                <a:cs typeface="Barlow Bold" pitchFamily="34" charset="-120"/>
              </a:rPr>
              <a:t>Grade III</a:t>
            </a:r>
            <a:endParaRPr lang="en-US" sz="3200" dirty="0"/>
          </a:p>
        </p:txBody>
      </p:sp>
      <p:sp>
        <p:nvSpPr>
          <p:cNvPr id="17" name="Text 15"/>
          <p:cNvSpPr/>
          <p:nvPr/>
        </p:nvSpPr>
        <p:spPr>
          <a:xfrm>
            <a:off x="954167" y="5797392"/>
            <a:ext cx="6058853" cy="409813"/>
          </a:xfrm>
          <a:prstGeom prst="rect">
            <a:avLst/>
          </a:prstGeom>
          <a:noFill/>
          <a:ln/>
        </p:spPr>
        <p:txBody>
          <a:bodyPr wrap="none" lIns="0" tIns="0" rIns="0" bIns="0" rtlCol="0" anchor="t"/>
          <a:lstStyle/>
          <a:p>
            <a:pPr marL="0" indent="0" algn="l">
              <a:lnSpc>
                <a:spcPts val="2300"/>
              </a:lnSpc>
              <a:buNone/>
            </a:pPr>
            <a:r>
              <a:rPr lang="en-US" sz="2400" dirty="0">
                <a:solidFill>
                  <a:srgbClr val="FFC000"/>
                </a:solidFill>
                <a:latin typeface="Montserrat" pitchFamily="34" charset="0"/>
                <a:ea typeface="Montserrat" pitchFamily="34" charset="-122"/>
                <a:cs typeface="Montserrat" pitchFamily="34" charset="-120"/>
              </a:rPr>
              <a:t>IVH with acute ventricular dilatation</a:t>
            </a:r>
            <a:endParaRPr lang="en-US" sz="2400" dirty="0">
              <a:solidFill>
                <a:srgbClr val="FFC000"/>
              </a:solidFill>
            </a:endParaRPr>
          </a:p>
        </p:txBody>
      </p:sp>
      <p:sp>
        <p:nvSpPr>
          <p:cNvPr id="18" name="Text 16"/>
          <p:cNvSpPr/>
          <p:nvPr/>
        </p:nvSpPr>
        <p:spPr>
          <a:xfrm>
            <a:off x="954167" y="6207205"/>
            <a:ext cx="6058853" cy="1285518"/>
          </a:xfrm>
          <a:prstGeom prst="rect">
            <a:avLst/>
          </a:prstGeom>
          <a:noFill/>
          <a:ln/>
        </p:spPr>
        <p:txBody>
          <a:bodyPr wrap="square" lIns="0" tIns="0" rIns="0" bIns="0" rtlCol="0" anchor="t"/>
          <a:lstStyle/>
          <a:p>
            <a:pPr marL="0" indent="0" algn="l">
              <a:lnSpc>
                <a:spcPts val="2300"/>
              </a:lnSpc>
              <a:buNone/>
            </a:pPr>
            <a:r>
              <a:rPr lang="en-US" sz="2000" dirty="0">
                <a:solidFill>
                  <a:srgbClr val="384653"/>
                </a:solidFill>
                <a:latin typeface="Montserrat" pitchFamily="34" charset="0"/>
                <a:ea typeface="Montserrat" pitchFamily="34" charset="-122"/>
                <a:cs typeface="Montserrat" pitchFamily="34" charset="-120"/>
              </a:rPr>
              <a:t>Hemorrhage fills more than 50% of ventricular volume and is accompanied by acute distention of the ventricular system. Higher risk for posthemorrhagic hydrocephalus</a:t>
            </a:r>
            <a:r>
              <a:rPr lang="en-US" dirty="0">
                <a:solidFill>
                  <a:srgbClr val="384653"/>
                </a:solidFill>
                <a:latin typeface="Montserrat" pitchFamily="34" charset="0"/>
                <a:ea typeface="Montserrat" pitchFamily="34" charset="-122"/>
                <a:cs typeface="Montserrat" pitchFamily="34" charset="-120"/>
              </a:rPr>
              <a:t>.</a:t>
            </a:r>
            <a:endParaRPr lang="en-US" dirty="0"/>
          </a:p>
        </p:txBody>
      </p:sp>
      <p:sp>
        <p:nvSpPr>
          <p:cNvPr id="19" name="Shape 17"/>
          <p:cNvSpPr/>
          <p:nvPr/>
        </p:nvSpPr>
        <p:spPr>
          <a:xfrm>
            <a:off x="7408307" y="5095756"/>
            <a:ext cx="6753742" cy="2624733"/>
          </a:xfrm>
          <a:prstGeom prst="roundRect">
            <a:avLst>
              <a:gd name="adj" fmla="val 10647"/>
            </a:avLst>
          </a:prstGeom>
          <a:solidFill>
            <a:srgbClr val="FFFFFF"/>
          </a:solidFill>
          <a:ln w="22860">
            <a:solidFill>
              <a:srgbClr val="BACFDD"/>
            </a:solidFill>
            <a:prstDash val="solid"/>
          </a:ln>
        </p:spPr>
      </p:sp>
      <p:sp>
        <p:nvSpPr>
          <p:cNvPr id="20" name="Shape 18"/>
          <p:cNvSpPr/>
          <p:nvPr/>
        </p:nvSpPr>
        <p:spPr>
          <a:xfrm>
            <a:off x="7431167" y="5118616"/>
            <a:ext cx="6431280" cy="186214"/>
          </a:xfrm>
          <a:prstGeom prst="roundRect">
            <a:avLst>
              <a:gd name="adj" fmla="val 135339"/>
            </a:avLst>
          </a:prstGeom>
          <a:solidFill>
            <a:srgbClr val="D4E9F7"/>
          </a:solidFill>
          <a:ln/>
        </p:spPr>
      </p:sp>
      <p:sp>
        <p:nvSpPr>
          <p:cNvPr id="21" name="Text 19"/>
          <p:cNvSpPr/>
          <p:nvPr/>
        </p:nvSpPr>
        <p:spPr>
          <a:xfrm>
            <a:off x="7617381" y="5491043"/>
            <a:ext cx="2451259" cy="306348"/>
          </a:xfrm>
          <a:prstGeom prst="rect">
            <a:avLst/>
          </a:prstGeom>
          <a:noFill/>
          <a:ln/>
        </p:spPr>
        <p:txBody>
          <a:bodyPr wrap="none" lIns="0" tIns="0" rIns="0" bIns="0" rtlCol="0" anchor="t"/>
          <a:lstStyle/>
          <a:p>
            <a:pPr marL="0" indent="0" algn="l">
              <a:lnSpc>
                <a:spcPts val="2400"/>
              </a:lnSpc>
              <a:buNone/>
            </a:pPr>
            <a:r>
              <a:rPr lang="en-US" sz="2800" b="1" dirty="0">
                <a:solidFill>
                  <a:srgbClr val="384653"/>
                </a:solidFill>
                <a:latin typeface="Barlow Bold" pitchFamily="34" charset="0"/>
                <a:ea typeface="Barlow Bold" pitchFamily="34" charset="-122"/>
                <a:cs typeface="Barlow Bold" pitchFamily="34" charset="-120"/>
              </a:rPr>
              <a:t>PVHI (Grade IV)</a:t>
            </a:r>
            <a:endParaRPr lang="en-US" sz="2800" dirty="0"/>
          </a:p>
        </p:txBody>
      </p:sp>
      <p:sp>
        <p:nvSpPr>
          <p:cNvPr id="22" name="Text 20"/>
          <p:cNvSpPr/>
          <p:nvPr/>
        </p:nvSpPr>
        <p:spPr>
          <a:xfrm>
            <a:off x="7527073" y="5770484"/>
            <a:ext cx="5999356" cy="306347"/>
          </a:xfrm>
          <a:prstGeom prst="rect">
            <a:avLst/>
          </a:prstGeom>
          <a:noFill/>
          <a:ln/>
        </p:spPr>
        <p:txBody>
          <a:bodyPr wrap="none" lIns="0" tIns="0" rIns="0" bIns="0" rtlCol="0" anchor="t"/>
          <a:lstStyle/>
          <a:p>
            <a:pPr marL="0" indent="0" algn="r">
              <a:lnSpc>
                <a:spcPts val="2300"/>
              </a:lnSpc>
              <a:buNone/>
            </a:pPr>
            <a:r>
              <a:rPr lang="en-US" sz="2400" dirty="0">
                <a:solidFill>
                  <a:srgbClr val="FFC000"/>
                </a:solidFill>
                <a:latin typeface="Montserrat" pitchFamily="34" charset="0"/>
                <a:ea typeface="Montserrat" pitchFamily="34" charset="-122"/>
                <a:cs typeface="Montserrat" pitchFamily="34" charset="-120"/>
              </a:rPr>
              <a:t>Periventricular hemorrhagic infarction</a:t>
            </a:r>
            <a:endParaRPr lang="en-US" sz="2400" dirty="0">
              <a:solidFill>
                <a:srgbClr val="FFC000"/>
              </a:solidFill>
            </a:endParaRPr>
          </a:p>
        </p:txBody>
      </p:sp>
      <p:sp>
        <p:nvSpPr>
          <p:cNvPr id="23" name="Text 21"/>
          <p:cNvSpPr/>
          <p:nvPr/>
        </p:nvSpPr>
        <p:spPr>
          <a:xfrm>
            <a:off x="7527073" y="6076831"/>
            <a:ext cx="6521588" cy="1643658"/>
          </a:xfrm>
          <a:prstGeom prst="rect">
            <a:avLst/>
          </a:prstGeom>
          <a:noFill/>
          <a:ln/>
        </p:spPr>
        <p:txBody>
          <a:bodyPr wrap="square" lIns="0" tIns="0" rIns="0" bIns="0" rtlCol="0" anchor="t"/>
          <a:lstStyle/>
          <a:p>
            <a:pPr marL="0" indent="0" algn="l">
              <a:lnSpc>
                <a:spcPts val="2300"/>
              </a:lnSpc>
              <a:buNone/>
            </a:pPr>
            <a:r>
              <a:rPr lang="en-US" sz="2000" dirty="0">
                <a:solidFill>
                  <a:srgbClr val="384653"/>
                </a:solidFill>
                <a:latin typeface="Montserrat" pitchFamily="34" charset="0"/>
                <a:ea typeface="Montserrat" pitchFamily="34" charset="-122"/>
                <a:cs typeface="Montserrat" pitchFamily="34" charset="-120"/>
              </a:rPr>
              <a:t>Hemorrhagic venous infarction of periventricular white matter, representing the most severe form. Associated with significant long-term neurological sequelae including cerebral palsy and cognitive </a:t>
            </a:r>
            <a:r>
              <a:rPr lang="en-US" dirty="0">
                <a:solidFill>
                  <a:srgbClr val="384653"/>
                </a:solidFill>
                <a:latin typeface="Montserrat" pitchFamily="34" charset="0"/>
                <a:ea typeface="Montserrat" pitchFamily="34" charset="-122"/>
                <a:cs typeface="Montserrat" pitchFamily="34" charset="-120"/>
              </a:rPr>
              <a:t>impairment</a:t>
            </a:r>
            <a:r>
              <a:rPr lang="en-US" sz="1600" dirty="0">
                <a:solidFill>
                  <a:srgbClr val="384653"/>
                </a:solidFill>
                <a:latin typeface="Montserrat" pitchFamily="34" charset="0"/>
                <a:ea typeface="Montserrat" pitchFamily="34" charset="-122"/>
                <a:cs typeface="Montserrat" pitchFamily="34" charset="-120"/>
              </a:rPr>
              <a:t>.</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8309" y="490654"/>
            <a:ext cx="12232862" cy="2125863"/>
          </a:xfrm>
          <a:prstGeom prst="rect">
            <a:avLst/>
          </a:prstGeom>
          <a:noFill/>
          <a:ln/>
        </p:spPr>
        <p:txBody>
          <a:bodyPr wrap="non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	</a:t>
            </a:r>
            <a:r>
              <a:rPr lang="en-US" sz="4800" b="1" dirty="0">
                <a:solidFill>
                  <a:srgbClr val="2E3C4E"/>
                </a:solidFill>
                <a:latin typeface="Barlow Bold" pitchFamily="34" charset="0"/>
                <a:ea typeface="Barlow Bold" pitchFamily="34" charset="-122"/>
                <a:cs typeface="Barlow Bold" pitchFamily="34" charset="-120"/>
              </a:rPr>
              <a:t>Epidemiology and Incidence Patterns</a:t>
            </a:r>
            <a:endParaRPr lang="en-US" sz="3900" dirty="0"/>
          </a:p>
        </p:txBody>
      </p:sp>
      <p:sp>
        <p:nvSpPr>
          <p:cNvPr id="3" name="Text 1"/>
          <p:cNvSpPr/>
          <p:nvPr/>
        </p:nvSpPr>
        <p:spPr>
          <a:xfrm>
            <a:off x="758308" y="1349297"/>
            <a:ext cx="6985279" cy="1717288"/>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The incidence of IVH demonstrates a strong inverse relationship with gestational age at birth. Contemporary data from high-resource neonatal intensive care units indicates:</a:t>
            </a:r>
            <a:endParaRPr lang="en-US" sz="2000" dirty="0"/>
          </a:p>
        </p:txBody>
      </p:sp>
      <p:sp>
        <p:nvSpPr>
          <p:cNvPr id="4" name="Text 2"/>
          <p:cNvSpPr/>
          <p:nvPr/>
        </p:nvSpPr>
        <p:spPr>
          <a:xfrm>
            <a:off x="758309" y="3197162"/>
            <a:ext cx="6325672" cy="1561170"/>
          </a:xfrm>
          <a:prstGeom prst="rect">
            <a:avLst/>
          </a:prstGeom>
          <a:noFill/>
          <a:ln/>
        </p:spPr>
        <p:txBody>
          <a:bodyPr wrap="square" lIns="0" tIns="0" rIns="0" bIns="0" rtlCol="0" anchor="t"/>
          <a:lstStyle/>
          <a:p>
            <a:pPr algn="l">
              <a:lnSpc>
                <a:spcPts val="2350"/>
              </a:lnSpc>
              <a:buSzPct val="100000"/>
            </a:pPr>
            <a:r>
              <a:rPr lang="en-US" sz="2000" dirty="0">
                <a:solidFill>
                  <a:srgbClr val="384653"/>
                </a:solidFill>
                <a:latin typeface="Montserrat" pitchFamily="34" charset="0"/>
                <a:ea typeface="Montserrat" pitchFamily="34" charset="-122"/>
                <a:cs typeface="Montserrat" pitchFamily="34" charset="-120"/>
              </a:rPr>
              <a:t>Overall IVH rates: 15-25% in infants born before 32 weeks gestation</a:t>
            </a:r>
            <a:endParaRPr lang="en-US" sz="2000" dirty="0"/>
          </a:p>
        </p:txBody>
      </p:sp>
      <p:sp>
        <p:nvSpPr>
          <p:cNvPr id="5" name="Text 3"/>
          <p:cNvSpPr/>
          <p:nvPr/>
        </p:nvSpPr>
        <p:spPr>
          <a:xfrm>
            <a:off x="401444" y="4069438"/>
            <a:ext cx="7653849" cy="1058465"/>
          </a:xfrm>
          <a:prstGeom prst="rect">
            <a:avLst/>
          </a:prstGeom>
          <a:noFill/>
          <a:ln/>
        </p:spPr>
        <p:txBody>
          <a:bodyPr wrap="none" lIns="0" tIns="0" rIns="0" bIns="0" rtlCol="0" anchor="t"/>
          <a:lstStyle/>
          <a:p>
            <a:pPr marL="342900" indent="-342900" algn="l">
              <a:lnSpc>
                <a:spcPts val="2350"/>
              </a:lnSpc>
              <a:buSzPct val="100000"/>
              <a:buChar char="•"/>
            </a:pPr>
            <a:r>
              <a:rPr lang="en-US" sz="2400" dirty="0">
                <a:solidFill>
                  <a:srgbClr val="FFC000"/>
                </a:solidFill>
                <a:latin typeface="Montserrat" pitchFamily="34" charset="0"/>
                <a:ea typeface="Montserrat" pitchFamily="34" charset="-122"/>
                <a:cs typeface="Montserrat" pitchFamily="34" charset="-120"/>
              </a:rPr>
              <a:t>Severe IVH (Grade III-IV): 5-10% of infants </a:t>
            </a:r>
          </a:p>
          <a:p>
            <a:pPr marL="342900" indent="-342900" algn="l">
              <a:lnSpc>
                <a:spcPts val="2350"/>
              </a:lnSpc>
              <a:buSzPct val="100000"/>
              <a:buChar char="•"/>
            </a:pPr>
            <a:r>
              <a:rPr lang="en-US" sz="2400" dirty="0">
                <a:solidFill>
                  <a:srgbClr val="FFC000"/>
                </a:solidFill>
                <a:latin typeface="Montserrat" pitchFamily="34" charset="0"/>
                <a:ea typeface="Montserrat" pitchFamily="34" charset="-122"/>
                <a:cs typeface="Montserrat" pitchFamily="34" charset="-120"/>
              </a:rPr>
              <a:t>less than 32 weeks GA</a:t>
            </a:r>
            <a:endParaRPr lang="en-US" sz="2400" dirty="0">
              <a:solidFill>
                <a:srgbClr val="FFC000"/>
              </a:solidFill>
            </a:endParaRPr>
          </a:p>
        </p:txBody>
      </p:sp>
      <p:sp>
        <p:nvSpPr>
          <p:cNvPr id="6" name="Text 4"/>
          <p:cNvSpPr/>
          <p:nvPr/>
        </p:nvSpPr>
        <p:spPr>
          <a:xfrm>
            <a:off x="758309" y="4888909"/>
            <a:ext cx="6325672" cy="1177354"/>
          </a:xfrm>
          <a:prstGeom prst="rect">
            <a:avLst/>
          </a:prstGeom>
          <a:noFill/>
          <a:ln/>
        </p:spPr>
        <p:txBody>
          <a:bodyPr wrap="square" lIns="0" tIns="0" rIns="0" bIns="0" rtlCol="0" anchor="t"/>
          <a:lstStyle/>
          <a:p>
            <a:pPr algn="l">
              <a:lnSpc>
                <a:spcPts val="2350"/>
              </a:lnSpc>
              <a:buSzPct val="100000"/>
            </a:pPr>
            <a:r>
              <a:rPr lang="en-US" sz="2000" dirty="0">
                <a:solidFill>
                  <a:srgbClr val="384653"/>
                </a:solidFill>
                <a:latin typeface="Montserrat" pitchFamily="34" charset="0"/>
                <a:ea typeface="Montserrat" pitchFamily="34" charset="-122"/>
                <a:cs typeface="Montserrat" pitchFamily="34" charset="-120"/>
              </a:rPr>
              <a:t>Highest risk group: Extremely preterm infants (23-26 weeks) with rates approaching 35-40%</a:t>
            </a:r>
            <a:endParaRPr lang="en-US" sz="2000" dirty="0"/>
          </a:p>
        </p:txBody>
      </p:sp>
      <p:sp>
        <p:nvSpPr>
          <p:cNvPr id="7" name="Text 5"/>
          <p:cNvSpPr/>
          <p:nvPr/>
        </p:nvSpPr>
        <p:spPr>
          <a:xfrm>
            <a:off x="758309" y="6000179"/>
            <a:ext cx="6325672" cy="1181206"/>
          </a:xfrm>
          <a:prstGeom prst="rect">
            <a:avLst/>
          </a:prstGeom>
          <a:noFill/>
          <a:ln/>
        </p:spPr>
        <p:txBody>
          <a:bodyPr wrap="none" lIns="0" tIns="0" rIns="0" bIns="0" rtlCol="0" anchor="t"/>
          <a:lstStyle/>
          <a:p>
            <a:pPr algn="l">
              <a:lnSpc>
                <a:spcPts val="2350"/>
              </a:lnSpc>
              <a:buSzPct val="100000"/>
            </a:pPr>
            <a:r>
              <a:rPr lang="en-US" sz="2000" dirty="0">
                <a:solidFill>
                  <a:srgbClr val="384653"/>
                </a:solidFill>
                <a:latin typeface="Montserrat" pitchFamily="34" charset="0"/>
                <a:ea typeface="Montserrat" pitchFamily="34" charset="-122"/>
                <a:cs typeface="Montserrat" pitchFamily="34" charset="-120"/>
              </a:rPr>
              <a:t>Most hemorrhages occur within </a:t>
            </a:r>
          </a:p>
          <a:p>
            <a:pPr algn="l">
              <a:lnSpc>
                <a:spcPts val="2350"/>
              </a:lnSpc>
              <a:buSzPct val="100000"/>
            </a:pPr>
            <a:r>
              <a:rPr lang="en-US" sz="2000" dirty="0">
                <a:solidFill>
                  <a:srgbClr val="384653"/>
                </a:solidFill>
                <a:latin typeface="Montserrat" pitchFamily="34" charset="0"/>
                <a:ea typeface="Montserrat" pitchFamily="34" charset="-122"/>
                <a:cs typeface="Montserrat" pitchFamily="34" charset="-120"/>
              </a:rPr>
              <a:t>the first 72 hours of life</a:t>
            </a:r>
            <a:endParaRPr lang="en-US" sz="2000" dirty="0"/>
          </a:p>
        </p:txBody>
      </p:sp>
      <p:sp>
        <p:nvSpPr>
          <p:cNvPr id="8" name="Shape 6"/>
          <p:cNvSpPr/>
          <p:nvPr/>
        </p:nvSpPr>
        <p:spPr>
          <a:xfrm>
            <a:off x="8055293" y="1349297"/>
            <a:ext cx="6474746" cy="4716965"/>
          </a:xfrm>
          <a:prstGeom prst="roundRect">
            <a:avLst>
              <a:gd name="adj" fmla="val 11285"/>
            </a:avLst>
          </a:prstGeom>
          <a:solidFill>
            <a:srgbClr val="BEDFF3"/>
          </a:solidFill>
          <a:ln/>
        </p:spPr>
      </p:sp>
      <p:pic>
        <p:nvPicPr>
          <p:cNvPr id="9" name="Image 0" descr="preencoded.png"/>
          <p:cNvPicPr>
            <a:picLocks noChangeAspect="1"/>
          </p:cNvPicPr>
          <p:nvPr/>
        </p:nvPicPr>
        <p:blipFill>
          <a:blip r:embed="rId3"/>
          <a:stretch>
            <a:fillRect/>
          </a:stretch>
        </p:blipFill>
        <p:spPr>
          <a:xfrm>
            <a:off x="7743587" y="3384113"/>
            <a:ext cx="311706" cy="249436"/>
          </a:xfrm>
          <a:prstGeom prst="rect">
            <a:avLst/>
          </a:prstGeom>
        </p:spPr>
      </p:pic>
      <p:sp>
        <p:nvSpPr>
          <p:cNvPr id="10" name="Text 7"/>
          <p:cNvSpPr/>
          <p:nvPr/>
        </p:nvSpPr>
        <p:spPr>
          <a:xfrm>
            <a:off x="8244840" y="3351014"/>
            <a:ext cx="2494359" cy="311706"/>
          </a:xfrm>
          <a:prstGeom prst="rect">
            <a:avLst/>
          </a:prstGeom>
          <a:noFill/>
          <a:ln/>
        </p:spPr>
        <p:txBody>
          <a:bodyPr wrap="none" lIns="0" tIns="0" rIns="0" bIns="0" rtlCol="0" anchor="t"/>
          <a:lstStyle/>
          <a:p>
            <a:pPr marL="0" indent="0" algn="l">
              <a:lnSpc>
                <a:spcPts val="2450"/>
              </a:lnSpc>
              <a:buNone/>
            </a:pPr>
            <a:r>
              <a:rPr lang="en-US" sz="3600" b="1" dirty="0">
                <a:solidFill>
                  <a:srgbClr val="000000"/>
                </a:solidFill>
                <a:latin typeface="Barlow Bold" pitchFamily="34" charset="0"/>
                <a:ea typeface="Barlow Bold" pitchFamily="34" charset="-122"/>
                <a:cs typeface="Barlow Bold" pitchFamily="34" charset="-120"/>
              </a:rPr>
              <a:t>Temporal Trends</a:t>
            </a:r>
            <a:endParaRPr lang="en-US" sz="3600" dirty="0"/>
          </a:p>
        </p:txBody>
      </p:sp>
      <p:sp>
        <p:nvSpPr>
          <p:cNvPr id="11" name="Text 8"/>
          <p:cNvSpPr/>
          <p:nvPr/>
        </p:nvSpPr>
        <p:spPr>
          <a:xfrm>
            <a:off x="8244840" y="3852267"/>
            <a:ext cx="6285199" cy="2213996"/>
          </a:xfrm>
          <a:prstGeom prst="rect">
            <a:avLst/>
          </a:prstGeom>
          <a:noFill/>
          <a:ln/>
        </p:spPr>
        <p:txBody>
          <a:bodyPr wrap="square" lIns="0" tIns="0" rIns="0" bIns="0" rtlCol="0" anchor="t"/>
          <a:lstStyle/>
          <a:p>
            <a:pPr marL="0" indent="0" algn="l">
              <a:lnSpc>
                <a:spcPts val="2350"/>
              </a:lnSpc>
              <a:buNone/>
            </a:pPr>
            <a:r>
              <a:rPr lang="en-US" sz="2400" dirty="0">
                <a:solidFill>
                  <a:srgbClr val="000000"/>
                </a:solidFill>
                <a:latin typeface="Montserrat" pitchFamily="34" charset="0"/>
                <a:ea typeface="Montserrat" pitchFamily="34" charset="-122"/>
                <a:cs typeface="Montserrat" pitchFamily="34" charset="-120"/>
              </a:rPr>
              <a:t>Despite improvements in perinatal care, IVH incidence has plateaued over recent decades, suggesting biological limits to current preventive strategies. Quality improvement initiatives focused on "gentle care" protocols show promise for further reduction</a:t>
            </a:r>
            <a:r>
              <a:rPr lang="en-US" sz="1600" dirty="0">
                <a:solidFill>
                  <a:srgbClr val="000000"/>
                </a:solidFill>
                <a:latin typeface="Montserrat" pitchFamily="34" charset="0"/>
                <a:ea typeface="Montserrat" pitchFamily="34" charset="-122"/>
                <a:cs typeface="Montserrat" pitchFamily="34" charset="-120"/>
              </a:rPr>
              <a:t>.</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54021" y="352782"/>
            <a:ext cx="12911019" cy="994529"/>
          </a:xfrm>
          <a:prstGeom prst="rect">
            <a:avLst/>
          </a:prstGeom>
          <a:noFill/>
          <a:ln/>
        </p:spPr>
        <p:txBody>
          <a:bodyPr wrap="none" lIns="0" tIns="0" rIns="0" bIns="0" rtlCol="0" anchor="t"/>
          <a:lstStyle/>
          <a:p>
            <a:pPr marL="0" indent="0" algn="l">
              <a:lnSpc>
                <a:spcPts val="4850"/>
              </a:lnSpc>
              <a:buNone/>
            </a:pPr>
            <a:r>
              <a:rPr lang="en-US" sz="5400" b="1" dirty="0">
                <a:solidFill>
                  <a:srgbClr val="2E3C4E"/>
                </a:solidFill>
                <a:latin typeface="Barlow Bold" pitchFamily="34" charset="0"/>
                <a:ea typeface="Barlow Bold" pitchFamily="34" charset="-122"/>
                <a:cs typeface="Barlow Bold" pitchFamily="34" charset="-120"/>
              </a:rPr>
              <a:t>			Prenatal Risk Factors</a:t>
            </a:r>
            <a:endParaRPr lang="en-US" sz="5400" dirty="0"/>
          </a:p>
        </p:txBody>
      </p:sp>
      <p:sp>
        <p:nvSpPr>
          <p:cNvPr id="3" name="Text 1"/>
          <p:cNvSpPr/>
          <p:nvPr/>
        </p:nvSpPr>
        <p:spPr>
          <a:xfrm>
            <a:off x="754023" y="1107172"/>
            <a:ext cx="13122354" cy="711388"/>
          </a:xfrm>
          <a:prstGeom prst="rect">
            <a:avLst/>
          </a:prstGeom>
          <a:noFill/>
          <a:ln/>
        </p:spPr>
        <p:txBody>
          <a:bodyPr wrap="none" lIns="0" tIns="0" rIns="0" bIns="0" rtlCol="0" anchor="t"/>
          <a:lstStyle/>
          <a:p>
            <a:pPr marL="0" indent="0" algn="l">
              <a:lnSpc>
                <a:spcPts val="2350"/>
              </a:lnSpc>
              <a:buNone/>
            </a:pPr>
            <a:r>
              <a:rPr lang="en-US" sz="2400" b="1" dirty="0">
                <a:solidFill>
                  <a:srgbClr val="FFC000"/>
                </a:solidFill>
                <a:latin typeface="Montserrat" pitchFamily="34" charset="0"/>
                <a:ea typeface="Montserrat" pitchFamily="34" charset="-122"/>
                <a:cs typeface="Montserrat" pitchFamily="34" charset="-120"/>
              </a:rPr>
              <a:t>Multiple maternal and fetal factors during pregnancy contribute to IVH susceptibility</a:t>
            </a:r>
            <a:r>
              <a:rPr lang="en-US" sz="2400" dirty="0">
                <a:solidFill>
                  <a:srgbClr val="FFC000"/>
                </a:solidFill>
                <a:latin typeface="Montserrat" pitchFamily="34" charset="0"/>
                <a:ea typeface="Montserrat" pitchFamily="34" charset="-122"/>
                <a:cs typeface="Montserrat" pitchFamily="34" charset="-120"/>
              </a:rPr>
              <a:t>:</a:t>
            </a:r>
            <a:endParaRPr lang="en-US" sz="2400" dirty="0">
              <a:solidFill>
                <a:srgbClr val="FFC000"/>
              </a:solidFill>
            </a:endParaRPr>
          </a:p>
        </p:txBody>
      </p:sp>
      <p:sp>
        <p:nvSpPr>
          <p:cNvPr id="4" name="Shape 2"/>
          <p:cNvSpPr/>
          <p:nvPr/>
        </p:nvSpPr>
        <p:spPr>
          <a:xfrm>
            <a:off x="731162" y="2366843"/>
            <a:ext cx="6466880" cy="2613184"/>
          </a:xfrm>
          <a:prstGeom prst="roundRect">
            <a:avLst>
              <a:gd name="adj" fmla="val 4199"/>
            </a:avLst>
          </a:prstGeom>
          <a:solidFill>
            <a:srgbClr val="FFFFFF"/>
          </a:solidFill>
          <a:ln/>
        </p:spPr>
      </p:sp>
      <p:pic>
        <p:nvPicPr>
          <p:cNvPr id="5" name="Image 0" descr="preencoded.png"/>
          <p:cNvPicPr>
            <a:picLocks noChangeAspect="1"/>
          </p:cNvPicPr>
          <p:nvPr/>
        </p:nvPicPr>
        <p:blipFill>
          <a:blip r:embed="rId3"/>
          <a:stretch>
            <a:fillRect/>
          </a:stretch>
        </p:blipFill>
        <p:spPr>
          <a:xfrm>
            <a:off x="893729" y="2000434"/>
            <a:ext cx="6466880" cy="91440"/>
          </a:xfrm>
          <a:prstGeom prst="rect">
            <a:avLst/>
          </a:prstGeom>
        </p:spPr>
      </p:pic>
      <p:pic>
        <p:nvPicPr>
          <p:cNvPr id="6" name="Image 1" descr="preencoded.png"/>
          <p:cNvPicPr>
            <a:picLocks noChangeAspect="1"/>
          </p:cNvPicPr>
          <p:nvPr/>
        </p:nvPicPr>
        <p:blipFill>
          <a:blip r:embed="rId4"/>
          <a:stretch>
            <a:fillRect/>
          </a:stretch>
        </p:blipFill>
        <p:spPr>
          <a:xfrm>
            <a:off x="3704630" y="2030611"/>
            <a:ext cx="565547" cy="565547"/>
          </a:xfrm>
          <a:prstGeom prst="rect">
            <a:avLst/>
          </a:prstGeom>
        </p:spPr>
      </p:pic>
      <p:pic>
        <p:nvPicPr>
          <p:cNvPr id="7"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4294" y="1986202"/>
            <a:ext cx="440174" cy="440174"/>
          </a:xfrm>
          <a:prstGeom prst="rect">
            <a:avLst/>
          </a:prstGeom>
        </p:spPr>
      </p:pic>
      <p:sp>
        <p:nvSpPr>
          <p:cNvPr id="8" name="Text 3"/>
          <p:cNvSpPr/>
          <p:nvPr/>
        </p:nvSpPr>
        <p:spPr>
          <a:xfrm>
            <a:off x="965359" y="2595920"/>
            <a:ext cx="5078602" cy="472202"/>
          </a:xfrm>
          <a:prstGeom prst="rect">
            <a:avLst/>
          </a:prstGeom>
          <a:noFill/>
          <a:ln/>
        </p:spPr>
        <p:txBody>
          <a:bodyPr wrap="none" lIns="0" tIns="0" rIns="0" bIns="0" rtlCol="0" anchor="t"/>
          <a:lstStyle/>
          <a:p>
            <a:pPr marL="0" indent="0" algn="l">
              <a:lnSpc>
                <a:spcPts val="2400"/>
              </a:lnSpc>
              <a:buNone/>
            </a:pPr>
            <a:r>
              <a:rPr lang="en-US" sz="2800" b="1" dirty="0">
                <a:solidFill>
                  <a:srgbClr val="384653"/>
                </a:solidFill>
                <a:latin typeface="Barlow Bold" pitchFamily="34" charset="0"/>
                <a:ea typeface="Barlow Bold" pitchFamily="34" charset="-122"/>
                <a:cs typeface="Barlow Bold" pitchFamily="34" charset="-120"/>
              </a:rPr>
              <a:t>Extreme Prematurity</a:t>
            </a:r>
            <a:endParaRPr lang="en-US" sz="2800" dirty="0"/>
          </a:p>
        </p:txBody>
      </p:sp>
      <p:sp>
        <p:nvSpPr>
          <p:cNvPr id="9" name="Text 4"/>
          <p:cNvSpPr/>
          <p:nvPr/>
        </p:nvSpPr>
        <p:spPr>
          <a:xfrm>
            <a:off x="965359" y="3207901"/>
            <a:ext cx="6044208" cy="1602581"/>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Gestational age less than 28 weeks represents the most significant risk factor, reflecting both vascular immaturity and limited autoregulatory capacity of the developing brain.</a:t>
            </a:r>
            <a:endParaRPr lang="en-US" sz="2000" dirty="0"/>
          </a:p>
        </p:txBody>
      </p:sp>
      <p:sp>
        <p:nvSpPr>
          <p:cNvPr id="10" name="Shape 5"/>
          <p:cNvSpPr/>
          <p:nvPr/>
        </p:nvSpPr>
        <p:spPr>
          <a:xfrm>
            <a:off x="7409378" y="2313384"/>
            <a:ext cx="6466999" cy="2613184"/>
          </a:xfrm>
          <a:prstGeom prst="roundRect">
            <a:avLst>
              <a:gd name="adj" fmla="val 4199"/>
            </a:avLst>
          </a:prstGeom>
          <a:solidFill>
            <a:srgbClr val="FFFFFF"/>
          </a:solidFill>
          <a:ln/>
        </p:spPr>
      </p:sp>
      <p:pic>
        <p:nvPicPr>
          <p:cNvPr id="11" name="Image 3" descr="preencoded.png"/>
          <p:cNvPicPr>
            <a:picLocks noChangeAspect="1"/>
          </p:cNvPicPr>
          <p:nvPr/>
        </p:nvPicPr>
        <p:blipFill>
          <a:blip r:embed="rId3"/>
          <a:stretch>
            <a:fillRect/>
          </a:stretch>
        </p:blipFill>
        <p:spPr>
          <a:xfrm>
            <a:off x="7484864" y="2007429"/>
            <a:ext cx="6466999" cy="142874"/>
          </a:xfrm>
          <a:prstGeom prst="rect">
            <a:avLst/>
          </a:prstGeom>
        </p:spPr>
      </p:pic>
      <p:pic>
        <p:nvPicPr>
          <p:cNvPr id="12" name="Image 4" descr="preencoded.png"/>
          <p:cNvPicPr>
            <a:picLocks noChangeAspect="1"/>
          </p:cNvPicPr>
          <p:nvPr/>
        </p:nvPicPr>
        <p:blipFill>
          <a:blip r:embed="rId4"/>
          <a:stretch>
            <a:fillRect/>
          </a:stretch>
        </p:blipFill>
        <p:spPr>
          <a:xfrm>
            <a:off x="10406750" y="2001849"/>
            <a:ext cx="565547" cy="565547"/>
          </a:xfrm>
          <a:prstGeom prst="rect">
            <a:avLst/>
          </a:prstGeom>
        </p:spPr>
      </p:pic>
      <p:pic>
        <p:nvPicPr>
          <p:cNvPr id="13" name="Image 5"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29768" y="2200156"/>
            <a:ext cx="226219" cy="226219"/>
          </a:xfrm>
          <a:prstGeom prst="rect">
            <a:avLst/>
          </a:prstGeom>
        </p:spPr>
      </p:pic>
      <p:sp>
        <p:nvSpPr>
          <p:cNvPr id="14" name="Text 6"/>
          <p:cNvSpPr/>
          <p:nvPr/>
        </p:nvSpPr>
        <p:spPr>
          <a:xfrm>
            <a:off x="7620714" y="2644497"/>
            <a:ext cx="5671540" cy="450296"/>
          </a:xfrm>
          <a:prstGeom prst="rect">
            <a:avLst/>
          </a:prstGeom>
          <a:noFill/>
          <a:ln/>
        </p:spPr>
        <p:txBody>
          <a:bodyPr wrap="none" lIns="0" tIns="0" rIns="0" bIns="0" rtlCol="0" anchor="t"/>
          <a:lstStyle/>
          <a:p>
            <a:pPr marL="0" indent="0" algn="l">
              <a:lnSpc>
                <a:spcPts val="2400"/>
              </a:lnSpc>
              <a:buNone/>
            </a:pPr>
            <a:r>
              <a:rPr lang="en-US" sz="2800" b="1" dirty="0">
                <a:solidFill>
                  <a:srgbClr val="384653"/>
                </a:solidFill>
                <a:latin typeface="Barlow Bold" pitchFamily="34" charset="0"/>
                <a:ea typeface="Barlow Bold" pitchFamily="34" charset="-122"/>
                <a:cs typeface="Barlow Bold" pitchFamily="34" charset="-120"/>
              </a:rPr>
              <a:t>Absence of Antenatal Corticosteroids</a:t>
            </a:r>
            <a:endParaRPr lang="en-US" sz="2800" dirty="0"/>
          </a:p>
        </p:txBody>
      </p:sp>
      <p:sp>
        <p:nvSpPr>
          <p:cNvPr id="15" name="Text 7"/>
          <p:cNvSpPr/>
          <p:nvPr/>
        </p:nvSpPr>
        <p:spPr>
          <a:xfrm>
            <a:off x="7620714" y="3068122"/>
            <a:ext cx="6044327" cy="2137291"/>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Lack of maternal betamethasone or dexamethasone administration prior to preterm delivery eliminates a critical protective intervention. Antenatal steroids promote vascular maturation, stabilize germinal matrix vessels, and reduce IVH incidence by approximately 40-50%.</a:t>
            </a:r>
            <a:endParaRPr lang="en-US" sz="2000" dirty="0"/>
          </a:p>
        </p:txBody>
      </p:sp>
      <p:sp>
        <p:nvSpPr>
          <p:cNvPr id="16" name="Shape 8"/>
          <p:cNvSpPr/>
          <p:nvPr/>
        </p:nvSpPr>
        <p:spPr>
          <a:xfrm>
            <a:off x="754023" y="5397817"/>
            <a:ext cx="6466880" cy="2474943"/>
          </a:xfrm>
          <a:prstGeom prst="roundRect">
            <a:avLst>
              <a:gd name="adj" fmla="val 4747"/>
            </a:avLst>
          </a:prstGeom>
          <a:solidFill>
            <a:srgbClr val="FFFFFF"/>
          </a:solidFill>
          <a:ln/>
        </p:spPr>
      </p:sp>
      <p:pic>
        <p:nvPicPr>
          <p:cNvPr id="17" name="Image 6" descr="preencoded.png"/>
          <p:cNvPicPr>
            <a:picLocks noChangeAspect="1"/>
          </p:cNvPicPr>
          <p:nvPr/>
        </p:nvPicPr>
        <p:blipFill>
          <a:blip r:embed="rId3"/>
          <a:stretch>
            <a:fillRect/>
          </a:stretch>
        </p:blipFill>
        <p:spPr>
          <a:xfrm>
            <a:off x="754023" y="5374958"/>
            <a:ext cx="6466880" cy="91440"/>
          </a:xfrm>
          <a:prstGeom prst="rect">
            <a:avLst/>
          </a:prstGeom>
        </p:spPr>
      </p:pic>
      <p:pic>
        <p:nvPicPr>
          <p:cNvPr id="18" name="Image 7" descr="preencoded.png"/>
          <p:cNvPicPr>
            <a:picLocks noChangeAspect="1"/>
          </p:cNvPicPr>
          <p:nvPr/>
        </p:nvPicPr>
        <p:blipFill>
          <a:blip r:embed="rId4"/>
          <a:stretch>
            <a:fillRect/>
          </a:stretch>
        </p:blipFill>
        <p:spPr>
          <a:xfrm>
            <a:off x="3704630" y="5115044"/>
            <a:ext cx="565547" cy="565547"/>
          </a:xfrm>
          <a:prstGeom prst="rect">
            <a:avLst/>
          </a:prstGeom>
        </p:spPr>
      </p:pic>
      <p:pic>
        <p:nvPicPr>
          <p:cNvPr id="19" name="Image 8"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4294" y="5284589"/>
            <a:ext cx="226219" cy="226219"/>
          </a:xfrm>
          <a:prstGeom prst="rect">
            <a:avLst/>
          </a:prstGeom>
        </p:spPr>
      </p:pic>
      <p:sp>
        <p:nvSpPr>
          <p:cNvPr id="20" name="Text 9"/>
          <p:cNvSpPr/>
          <p:nvPr/>
        </p:nvSpPr>
        <p:spPr>
          <a:xfrm>
            <a:off x="965358" y="5556768"/>
            <a:ext cx="4153051" cy="431004"/>
          </a:xfrm>
          <a:prstGeom prst="rect">
            <a:avLst/>
          </a:prstGeom>
          <a:noFill/>
          <a:ln/>
        </p:spPr>
        <p:txBody>
          <a:bodyPr wrap="none" lIns="0" tIns="0" rIns="0" bIns="0" rtlCol="0" anchor="t"/>
          <a:lstStyle/>
          <a:p>
            <a:pPr marL="0" indent="0" algn="l">
              <a:lnSpc>
                <a:spcPts val="2400"/>
              </a:lnSpc>
              <a:buNone/>
            </a:pPr>
            <a:r>
              <a:rPr lang="en-US" sz="2800" b="1" dirty="0">
                <a:solidFill>
                  <a:srgbClr val="384653"/>
                </a:solidFill>
                <a:latin typeface="Barlow Bold" pitchFamily="34" charset="0"/>
                <a:ea typeface="Barlow Bold" pitchFamily="34" charset="-122"/>
                <a:cs typeface="Barlow Bold" pitchFamily="34" charset="-120"/>
              </a:rPr>
              <a:t>Maternal Chorioamnionitis</a:t>
            </a:r>
            <a:endParaRPr lang="en-US" sz="2800" dirty="0"/>
          </a:p>
        </p:txBody>
      </p:sp>
      <p:sp>
        <p:nvSpPr>
          <p:cNvPr id="21" name="Text 10"/>
          <p:cNvSpPr/>
          <p:nvPr/>
        </p:nvSpPr>
        <p:spPr>
          <a:xfrm>
            <a:off x="965359" y="5940505"/>
            <a:ext cx="6044208" cy="2236817"/>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Intrauterine inflammation and infection activate fetal inflammatory cascades, compromise cerebrovascular integrity, and increase vulnerability to hemorrhage. Inflammatory cytokines directly affect vessel wall stability.</a:t>
            </a:r>
            <a:endParaRPr lang="en-US" sz="2000" dirty="0"/>
          </a:p>
        </p:txBody>
      </p:sp>
      <p:sp>
        <p:nvSpPr>
          <p:cNvPr id="22" name="Shape 11"/>
          <p:cNvSpPr/>
          <p:nvPr/>
        </p:nvSpPr>
        <p:spPr>
          <a:xfrm>
            <a:off x="7409378" y="5397818"/>
            <a:ext cx="6466999" cy="2311718"/>
          </a:xfrm>
          <a:prstGeom prst="roundRect">
            <a:avLst>
              <a:gd name="adj" fmla="val 4747"/>
            </a:avLst>
          </a:prstGeom>
          <a:solidFill>
            <a:srgbClr val="FFFFFF"/>
          </a:solidFill>
          <a:ln/>
        </p:spPr>
      </p:sp>
      <p:pic>
        <p:nvPicPr>
          <p:cNvPr id="23" name="Image 9" descr="preencoded.png"/>
          <p:cNvPicPr>
            <a:picLocks noChangeAspect="1"/>
          </p:cNvPicPr>
          <p:nvPr/>
        </p:nvPicPr>
        <p:blipFill>
          <a:blip r:embed="rId3"/>
          <a:stretch>
            <a:fillRect/>
          </a:stretch>
        </p:blipFill>
        <p:spPr>
          <a:xfrm>
            <a:off x="7409378" y="5374958"/>
            <a:ext cx="6466999" cy="91440"/>
          </a:xfrm>
          <a:prstGeom prst="rect">
            <a:avLst/>
          </a:prstGeom>
        </p:spPr>
      </p:pic>
      <p:pic>
        <p:nvPicPr>
          <p:cNvPr id="24" name="Image 10" descr="preencoded.png"/>
          <p:cNvPicPr>
            <a:picLocks noChangeAspect="1"/>
          </p:cNvPicPr>
          <p:nvPr/>
        </p:nvPicPr>
        <p:blipFill>
          <a:blip r:embed="rId4"/>
          <a:stretch>
            <a:fillRect/>
          </a:stretch>
        </p:blipFill>
        <p:spPr>
          <a:xfrm>
            <a:off x="10360104" y="5115044"/>
            <a:ext cx="565547" cy="565547"/>
          </a:xfrm>
          <a:prstGeom prst="rect">
            <a:avLst/>
          </a:prstGeom>
        </p:spPr>
      </p:pic>
      <p:pic>
        <p:nvPicPr>
          <p:cNvPr id="25" name="Image 11"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29768" y="5284589"/>
            <a:ext cx="226219" cy="226219"/>
          </a:xfrm>
          <a:prstGeom prst="rect">
            <a:avLst/>
          </a:prstGeom>
        </p:spPr>
      </p:pic>
      <p:sp>
        <p:nvSpPr>
          <p:cNvPr id="26" name="Text 12"/>
          <p:cNvSpPr/>
          <p:nvPr/>
        </p:nvSpPr>
        <p:spPr>
          <a:xfrm>
            <a:off x="7620714" y="5629038"/>
            <a:ext cx="4969013" cy="550187"/>
          </a:xfrm>
          <a:prstGeom prst="rect">
            <a:avLst/>
          </a:prstGeom>
          <a:noFill/>
          <a:ln/>
        </p:spPr>
        <p:txBody>
          <a:bodyPr wrap="none" lIns="0" tIns="0" rIns="0" bIns="0" rtlCol="0" anchor="t"/>
          <a:lstStyle/>
          <a:p>
            <a:pPr marL="0" indent="0" algn="l">
              <a:lnSpc>
                <a:spcPts val="2400"/>
              </a:lnSpc>
              <a:buNone/>
            </a:pPr>
            <a:r>
              <a:rPr lang="en-US" sz="2800" b="1" dirty="0">
                <a:solidFill>
                  <a:srgbClr val="384653"/>
                </a:solidFill>
                <a:latin typeface="Barlow Bold" pitchFamily="34" charset="0"/>
                <a:ea typeface="Barlow Bold" pitchFamily="34" charset="-122"/>
                <a:cs typeface="Barlow Bold" pitchFamily="34" charset="-120"/>
              </a:rPr>
              <a:t>Genetic Predisposition</a:t>
            </a:r>
            <a:endParaRPr lang="en-US" sz="2800" dirty="0"/>
          </a:p>
        </p:txBody>
      </p:sp>
      <p:sp>
        <p:nvSpPr>
          <p:cNvPr id="27" name="Text 13"/>
          <p:cNvSpPr/>
          <p:nvPr/>
        </p:nvSpPr>
        <p:spPr>
          <a:xfrm>
            <a:off x="7620714" y="5987772"/>
            <a:ext cx="6044327" cy="1974199"/>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Polymorphisms in COL4A1/COL4A2 genes (affecting basement membrane collagen) and hemostatic pathway genes (influencing coagulation balance) modulate individual susceptibility to IVH beyond clinical risk factors.</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46772" y="724829"/>
            <a:ext cx="13671394" cy="866441"/>
          </a:xfrm>
          <a:prstGeom prst="rect">
            <a:avLst/>
          </a:prstGeom>
          <a:noFill/>
          <a:ln/>
        </p:spPr>
        <p:txBody>
          <a:bodyPr wrap="non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		</a:t>
            </a:r>
            <a:r>
              <a:rPr lang="en-US" sz="5400" b="1" dirty="0">
                <a:solidFill>
                  <a:srgbClr val="2E3C4E"/>
                </a:solidFill>
                <a:latin typeface="Barlow Bold" pitchFamily="34" charset="0"/>
                <a:ea typeface="Barlow Bold" pitchFamily="34" charset="-122"/>
                <a:cs typeface="Barlow Bold" pitchFamily="34" charset="-120"/>
              </a:rPr>
              <a:t>Perinatal and Postnatal Risk Factors</a:t>
            </a:r>
            <a:endParaRPr lang="en-US" sz="3900" dirty="0"/>
          </a:p>
        </p:txBody>
      </p:sp>
      <p:sp>
        <p:nvSpPr>
          <p:cNvPr id="3" name="Text 1"/>
          <p:cNvSpPr/>
          <p:nvPr/>
        </p:nvSpPr>
        <p:spPr>
          <a:xfrm>
            <a:off x="758308" y="1862254"/>
            <a:ext cx="4694637" cy="426481"/>
          </a:xfrm>
          <a:prstGeom prst="rect">
            <a:avLst/>
          </a:prstGeom>
          <a:noFill/>
          <a:ln/>
        </p:spPr>
        <p:txBody>
          <a:bodyPr wrap="none" lIns="0" tIns="0" rIns="0" bIns="0" rtlCol="0" anchor="t"/>
          <a:lstStyle/>
          <a:p>
            <a:pPr marL="0" indent="0" algn="l">
              <a:lnSpc>
                <a:spcPts val="2450"/>
              </a:lnSpc>
              <a:buNone/>
            </a:pPr>
            <a:r>
              <a:rPr lang="en-US" sz="2800" b="1" dirty="0">
                <a:solidFill>
                  <a:srgbClr val="2E3C4E"/>
                </a:solidFill>
                <a:latin typeface="Barlow Bold" pitchFamily="34" charset="0"/>
                <a:ea typeface="Barlow Bold" pitchFamily="34" charset="-122"/>
                <a:cs typeface="Barlow Bold" pitchFamily="34" charset="-120"/>
              </a:rPr>
              <a:t>Hemodynamic Instability</a:t>
            </a:r>
            <a:endParaRPr lang="en-US" sz="2800" dirty="0"/>
          </a:p>
        </p:txBody>
      </p:sp>
      <p:sp>
        <p:nvSpPr>
          <p:cNvPr id="4" name="Text 2"/>
          <p:cNvSpPr/>
          <p:nvPr/>
        </p:nvSpPr>
        <p:spPr>
          <a:xfrm>
            <a:off x="758309" y="2355053"/>
            <a:ext cx="6325672" cy="1071804"/>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Systemic hypotension requiring vasopressor support</a:t>
            </a:r>
            <a:endParaRPr lang="en-US" dirty="0"/>
          </a:p>
        </p:txBody>
      </p:sp>
      <p:sp>
        <p:nvSpPr>
          <p:cNvPr id="5" name="Text 3"/>
          <p:cNvSpPr/>
          <p:nvPr/>
        </p:nvSpPr>
        <p:spPr>
          <a:xfrm>
            <a:off x="758309" y="2724623"/>
            <a:ext cx="6325672" cy="1071804"/>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Rapid blood pressure fluctuations during acute illness</a:t>
            </a:r>
            <a:endParaRPr lang="en-US" dirty="0"/>
          </a:p>
        </p:txBody>
      </p:sp>
      <p:sp>
        <p:nvSpPr>
          <p:cNvPr id="6" name="Text 4"/>
          <p:cNvSpPr/>
          <p:nvPr/>
        </p:nvSpPr>
        <p:spPr>
          <a:xfrm>
            <a:off x="758309" y="3123605"/>
            <a:ext cx="6325672" cy="746643"/>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Hypotensive episodes related to patent ductus arteriosus</a:t>
            </a:r>
            <a:endParaRPr lang="en-US" dirty="0"/>
          </a:p>
        </p:txBody>
      </p:sp>
      <p:sp>
        <p:nvSpPr>
          <p:cNvPr id="7" name="Text 5"/>
          <p:cNvSpPr/>
          <p:nvPr/>
        </p:nvSpPr>
        <p:spPr>
          <a:xfrm>
            <a:off x="758309" y="3493175"/>
            <a:ext cx="6325672" cy="1042392"/>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Blood volume shifts during blood product transfusions</a:t>
            </a:r>
            <a:endParaRPr lang="en-US" dirty="0"/>
          </a:p>
        </p:txBody>
      </p:sp>
      <p:sp>
        <p:nvSpPr>
          <p:cNvPr id="8" name="Text 6"/>
          <p:cNvSpPr/>
          <p:nvPr/>
        </p:nvSpPr>
        <p:spPr>
          <a:xfrm>
            <a:off x="758309" y="3977402"/>
            <a:ext cx="5196442" cy="491847"/>
          </a:xfrm>
          <a:prstGeom prst="rect">
            <a:avLst/>
          </a:prstGeom>
          <a:noFill/>
          <a:ln/>
        </p:spPr>
        <p:txBody>
          <a:bodyPr wrap="none" lIns="0" tIns="0" rIns="0" bIns="0" rtlCol="0" anchor="t"/>
          <a:lstStyle/>
          <a:p>
            <a:pPr marL="0" indent="0" algn="l">
              <a:lnSpc>
                <a:spcPts val="2450"/>
              </a:lnSpc>
              <a:buNone/>
            </a:pPr>
            <a:r>
              <a:rPr lang="en-US" sz="2800" b="1" dirty="0">
                <a:solidFill>
                  <a:srgbClr val="2E3C4E"/>
                </a:solidFill>
                <a:latin typeface="Barlow Bold" pitchFamily="34" charset="0"/>
                <a:ea typeface="Barlow Bold" pitchFamily="34" charset="-122"/>
                <a:cs typeface="Barlow Bold" pitchFamily="34" charset="-120"/>
              </a:rPr>
              <a:t>Respiratory Complications</a:t>
            </a:r>
            <a:endParaRPr lang="en-US" sz="2800" dirty="0"/>
          </a:p>
        </p:txBody>
      </p:sp>
      <p:sp>
        <p:nvSpPr>
          <p:cNvPr id="9" name="Text 7"/>
          <p:cNvSpPr/>
          <p:nvPr/>
        </p:nvSpPr>
        <p:spPr>
          <a:xfrm>
            <a:off x="758309" y="4487228"/>
            <a:ext cx="6325672" cy="1042392"/>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Severe respiratory distress syndrome</a:t>
            </a:r>
            <a:endParaRPr lang="en-US" dirty="0"/>
          </a:p>
        </p:txBody>
      </p:sp>
      <p:sp>
        <p:nvSpPr>
          <p:cNvPr id="10" name="Text 8"/>
          <p:cNvSpPr/>
          <p:nvPr/>
        </p:nvSpPr>
        <p:spPr>
          <a:xfrm>
            <a:off x="758309" y="4914661"/>
            <a:ext cx="6325672" cy="984529"/>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Need for aggressive mechanical ventilation</a:t>
            </a:r>
            <a:endParaRPr lang="en-US" dirty="0"/>
          </a:p>
        </p:txBody>
      </p:sp>
      <p:sp>
        <p:nvSpPr>
          <p:cNvPr id="11" name="Text 9"/>
          <p:cNvSpPr/>
          <p:nvPr/>
        </p:nvSpPr>
        <p:spPr>
          <a:xfrm>
            <a:off x="758309" y="5358052"/>
            <a:ext cx="6325672" cy="352544"/>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Pneumothorax or pulmonary interstitial emphysema</a:t>
            </a:r>
            <a:endParaRPr lang="en-US" dirty="0"/>
          </a:p>
        </p:txBody>
      </p:sp>
      <p:sp>
        <p:nvSpPr>
          <p:cNvPr id="12" name="Text 10"/>
          <p:cNvSpPr/>
          <p:nvPr/>
        </p:nvSpPr>
        <p:spPr>
          <a:xfrm>
            <a:off x="758309" y="5710596"/>
            <a:ext cx="6325672" cy="734810"/>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Fluctuations in PaCO2 affecting cerebral blood flow</a:t>
            </a:r>
            <a:endParaRPr lang="en-US" dirty="0"/>
          </a:p>
        </p:txBody>
      </p:sp>
      <p:sp>
        <p:nvSpPr>
          <p:cNvPr id="13" name="Text 11"/>
          <p:cNvSpPr/>
          <p:nvPr/>
        </p:nvSpPr>
        <p:spPr>
          <a:xfrm>
            <a:off x="7750097" y="1780818"/>
            <a:ext cx="4070196" cy="507918"/>
          </a:xfrm>
          <a:prstGeom prst="rect">
            <a:avLst/>
          </a:prstGeom>
          <a:noFill/>
          <a:ln/>
        </p:spPr>
        <p:txBody>
          <a:bodyPr wrap="none" lIns="0" tIns="0" rIns="0" bIns="0" rtlCol="0" anchor="t"/>
          <a:lstStyle/>
          <a:p>
            <a:pPr marL="0" indent="0" algn="l">
              <a:lnSpc>
                <a:spcPts val="2450"/>
              </a:lnSpc>
              <a:buNone/>
            </a:pPr>
            <a:r>
              <a:rPr lang="en-US" sz="2800" b="1" dirty="0">
                <a:solidFill>
                  <a:srgbClr val="2E3C4E"/>
                </a:solidFill>
                <a:latin typeface="Barlow Bold" pitchFamily="34" charset="0"/>
                <a:ea typeface="Barlow Bold" pitchFamily="34" charset="-122"/>
                <a:cs typeface="Barlow Bold" pitchFamily="34" charset="-120"/>
              </a:rPr>
              <a:t>Delivery Room Events</a:t>
            </a:r>
            <a:endParaRPr lang="en-US" sz="2800" dirty="0"/>
          </a:p>
        </p:txBody>
      </p:sp>
      <p:sp>
        <p:nvSpPr>
          <p:cNvPr id="14" name="Text 12"/>
          <p:cNvSpPr/>
          <p:nvPr/>
        </p:nvSpPr>
        <p:spPr>
          <a:xfrm>
            <a:off x="7828155" y="2355052"/>
            <a:ext cx="6051555" cy="1441375"/>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Extensive cardiopulmonary resuscitation at birth</a:t>
            </a:r>
            <a:endParaRPr lang="en-US" dirty="0"/>
          </a:p>
        </p:txBody>
      </p:sp>
      <p:sp>
        <p:nvSpPr>
          <p:cNvPr id="15" name="Text 13"/>
          <p:cNvSpPr/>
          <p:nvPr/>
        </p:nvSpPr>
        <p:spPr>
          <a:xfrm>
            <a:off x="8106937" y="2724623"/>
            <a:ext cx="5772773" cy="398982"/>
          </a:xfrm>
          <a:prstGeom prst="rect">
            <a:avLst/>
          </a:prstGeom>
          <a:noFill/>
          <a:ln/>
        </p:spPr>
        <p:txBody>
          <a:bodyPr wrap="none" lIns="0" tIns="0" rIns="0" bIns="0" rtlCol="0" anchor="t"/>
          <a:lstStyle/>
          <a:p>
            <a:pPr algn="l">
              <a:lnSpc>
                <a:spcPts val="2350"/>
              </a:lnSpc>
              <a:buSzPct val="100000"/>
            </a:pPr>
            <a:r>
              <a:rPr lang="en-US" dirty="0">
                <a:solidFill>
                  <a:srgbClr val="384653"/>
                </a:solidFill>
                <a:latin typeface="Montserrat" pitchFamily="34" charset="0"/>
                <a:ea typeface="Montserrat" pitchFamily="34" charset="-122"/>
                <a:cs typeface="Montserrat" pitchFamily="34" charset="-120"/>
              </a:rPr>
              <a:t>.Difficult or traumatic delivery</a:t>
            </a:r>
            <a:endParaRPr lang="en-US" dirty="0"/>
          </a:p>
        </p:txBody>
      </p:sp>
      <p:sp>
        <p:nvSpPr>
          <p:cNvPr id="16" name="Text 14"/>
          <p:cNvSpPr/>
          <p:nvPr/>
        </p:nvSpPr>
        <p:spPr>
          <a:xfrm>
            <a:off x="7828155" y="3123605"/>
            <a:ext cx="6051556" cy="528754"/>
          </a:xfrm>
          <a:prstGeom prst="rect">
            <a:avLst/>
          </a:prstGeom>
          <a:noFill/>
          <a:ln/>
        </p:spPr>
        <p:txBody>
          <a:bodyPr wrap="squar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Delayed stabilization requiring prolonged positive pressure ventilation</a:t>
            </a:r>
            <a:endParaRPr lang="en-US" dirty="0"/>
          </a:p>
        </p:txBody>
      </p:sp>
      <p:sp>
        <p:nvSpPr>
          <p:cNvPr id="17" name="Text 15"/>
          <p:cNvSpPr/>
          <p:nvPr/>
        </p:nvSpPr>
        <p:spPr>
          <a:xfrm>
            <a:off x="7828155" y="3929838"/>
            <a:ext cx="5096108" cy="368618"/>
          </a:xfrm>
          <a:prstGeom prst="rect">
            <a:avLst/>
          </a:prstGeom>
          <a:noFill/>
          <a:ln/>
        </p:spPr>
        <p:txBody>
          <a:bodyPr wrap="none" lIns="0" tIns="0" rIns="0" bIns="0" rtlCol="0" anchor="t"/>
          <a:lstStyle/>
          <a:p>
            <a:pPr marL="0" indent="0" algn="l">
              <a:lnSpc>
                <a:spcPts val="2450"/>
              </a:lnSpc>
              <a:buNone/>
            </a:pPr>
            <a:r>
              <a:rPr lang="en-US" sz="2800" b="1" dirty="0">
                <a:solidFill>
                  <a:srgbClr val="2E3C4E"/>
                </a:solidFill>
                <a:latin typeface="Barlow Bold" pitchFamily="34" charset="0"/>
                <a:ea typeface="Barlow Bold" pitchFamily="34" charset="-122"/>
                <a:cs typeface="Barlow Bold" pitchFamily="34" charset="-120"/>
              </a:rPr>
              <a:t>Procedural and Transport Factors</a:t>
            </a:r>
            <a:endParaRPr lang="en-US" sz="2800" dirty="0"/>
          </a:p>
        </p:txBody>
      </p:sp>
      <p:sp>
        <p:nvSpPr>
          <p:cNvPr id="18" name="Text 16"/>
          <p:cNvSpPr/>
          <p:nvPr/>
        </p:nvSpPr>
        <p:spPr>
          <a:xfrm>
            <a:off x="7828155" y="4487228"/>
            <a:ext cx="6051556" cy="976074"/>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Neonatal transport during critical early hours</a:t>
            </a:r>
            <a:endParaRPr lang="en-US" dirty="0"/>
          </a:p>
        </p:txBody>
      </p:sp>
      <p:sp>
        <p:nvSpPr>
          <p:cNvPr id="19" name="Text 17"/>
          <p:cNvSpPr/>
          <p:nvPr/>
        </p:nvSpPr>
        <p:spPr>
          <a:xfrm>
            <a:off x="7828155" y="4868231"/>
            <a:ext cx="6051556" cy="316463"/>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Invasive procedures in unstable infants</a:t>
            </a:r>
            <a:endParaRPr lang="en-US" dirty="0"/>
          </a:p>
        </p:txBody>
      </p:sp>
      <p:sp>
        <p:nvSpPr>
          <p:cNvPr id="20" name="Text 18"/>
          <p:cNvSpPr/>
          <p:nvPr/>
        </p:nvSpPr>
        <p:spPr>
          <a:xfrm>
            <a:off x="7828155" y="5274707"/>
            <a:ext cx="6051556" cy="927735"/>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Rapid fluid boluses or medication administration</a:t>
            </a:r>
          </a:p>
          <a:p>
            <a:pPr marL="342900" indent="-342900" algn="l">
              <a:lnSpc>
                <a:spcPts val="2350"/>
              </a:lnSpc>
              <a:buSzPct val="100000"/>
              <a:buChar char="•"/>
            </a:pPr>
            <a:endParaRPr lang="en-US" dirty="0">
              <a:solidFill>
                <a:srgbClr val="384653"/>
              </a:solidFill>
              <a:latin typeface="Montserrat" pitchFamily="34" charset="0"/>
              <a:ea typeface="Montserrat" pitchFamily="34" charset="-122"/>
              <a:cs typeface="Montserrat" pitchFamily="34" charset="-120"/>
            </a:endParaRPr>
          </a:p>
          <a:p>
            <a:pPr marL="342900" indent="-342900" algn="l">
              <a:lnSpc>
                <a:spcPts val="2350"/>
              </a:lnSpc>
              <a:buSzPct val="100000"/>
              <a:buChar char="•"/>
            </a:pPr>
            <a:endParaRPr lang="en-US" dirty="0">
              <a:solidFill>
                <a:srgbClr val="384653"/>
              </a:solidFill>
              <a:latin typeface="Montserrat" pitchFamily="34" charset="0"/>
              <a:ea typeface="Montserrat" pitchFamily="34" charset="-122"/>
              <a:cs typeface="Montserrat" pitchFamily="34" charset="-120"/>
            </a:endParaRPr>
          </a:p>
          <a:p>
            <a:pPr marL="342900" indent="-342900" algn="l">
              <a:lnSpc>
                <a:spcPts val="2350"/>
              </a:lnSpc>
              <a:buSzPct val="100000"/>
              <a:buChar char="•"/>
            </a:pPr>
            <a:endParaRPr lang="en-US" dirty="0">
              <a:solidFill>
                <a:srgbClr val="384653"/>
              </a:solidFill>
              <a:latin typeface="Montserrat" pitchFamily="34" charset="0"/>
              <a:ea typeface="Montserrat" pitchFamily="34" charset="-122"/>
              <a:cs typeface="Montserrat" pitchFamily="34" charset="-120"/>
            </a:endParaRPr>
          </a:p>
          <a:p>
            <a:pPr marL="342900" indent="-342900" algn="l">
              <a:lnSpc>
                <a:spcPts val="2350"/>
              </a:lnSpc>
              <a:buSzPct val="100000"/>
              <a:buChar char="•"/>
            </a:pPr>
            <a:endParaRPr lang="en-US" dirty="0">
              <a:solidFill>
                <a:srgbClr val="384653"/>
              </a:solidFill>
              <a:latin typeface="Montserrat" pitchFamily="34" charset="0"/>
              <a:ea typeface="Montserrat" pitchFamily="34" charset="-122"/>
              <a:cs typeface="Montserrat" pitchFamily="34" charset="-120"/>
            </a:endParaRPr>
          </a:p>
          <a:p>
            <a:pPr marL="342900" indent="-342900" algn="l">
              <a:lnSpc>
                <a:spcPts val="2350"/>
              </a:lnSpc>
              <a:buSzPct val="100000"/>
              <a:buChar char="•"/>
            </a:pPr>
            <a:endParaRPr lang="en-US" dirty="0">
              <a:solidFill>
                <a:srgbClr val="384653"/>
              </a:solidFill>
              <a:latin typeface="Montserrat" pitchFamily="34" charset="0"/>
              <a:ea typeface="Montserrat" pitchFamily="34" charset="-122"/>
              <a:cs typeface="Montserrat" pitchFamily="34" charset="-120"/>
            </a:endParaRPr>
          </a:p>
          <a:p>
            <a:pPr marL="342900" indent="-342900" algn="l">
              <a:lnSpc>
                <a:spcPts val="2350"/>
              </a:lnSpc>
              <a:buSzPct val="100000"/>
              <a:buChar char="•"/>
            </a:pPr>
            <a:endParaRPr lang="en-US" dirty="0">
              <a:solidFill>
                <a:srgbClr val="384653"/>
              </a:solidFill>
              <a:latin typeface="Montserrat" pitchFamily="34" charset="0"/>
              <a:ea typeface="Montserrat" pitchFamily="34" charset="-122"/>
              <a:cs typeface="Montserrat" pitchFamily="34" charset="-120"/>
            </a:endParaRPr>
          </a:p>
          <a:p>
            <a:pPr marL="342900" indent="-342900" algn="l">
              <a:lnSpc>
                <a:spcPts val="2350"/>
              </a:lnSpc>
              <a:buSzPct val="100000"/>
              <a:buChar char="•"/>
            </a:pPr>
            <a:endParaRPr lang="en-US" dirty="0">
              <a:solidFill>
                <a:srgbClr val="384653"/>
              </a:solidFill>
              <a:latin typeface="Montserrat" pitchFamily="34" charset="0"/>
              <a:ea typeface="Montserrat" pitchFamily="34" charset="-122"/>
              <a:cs typeface="Montserrat" pitchFamily="34" charset="-120"/>
            </a:endParaRPr>
          </a:p>
          <a:p>
            <a:pPr marL="342900" indent="-342900" algn="l">
              <a:lnSpc>
                <a:spcPts val="2350"/>
              </a:lnSpc>
              <a:buSzPct val="100000"/>
              <a:buChar char="•"/>
            </a:pPr>
            <a:endParaRPr lang="en-US" dirty="0">
              <a:solidFill>
                <a:srgbClr val="384653"/>
              </a:solidFill>
              <a:latin typeface="Montserrat" pitchFamily="34" charset="0"/>
              <a:ea typeface="Montserrat" pitchFamily="34" charset="-122"/>
              <a:cs typeface="Montserrat" pitchFamily="34" charset="-120"/>
            </a:endParaRPr>
          </a:p>
          <a:p>
            <a:pPr marL="342900" indent="-342900" algn="l">
              <a:lnSpc>
                <a:spcPts val="2350"/>
              </a:lnSpc>
              <a:buSzPct val="100000"/>
              <a:buChar char="•"/>
            </a:pPr>
            <a:endParaRPr lang="en-US" dirty="0"/>
          </a:p>
        </p:txBody>
      </p:sp>
      <p:sp>
        <p:nvSpPr>
          <p:cNvPr id="21" name="Text 19"/>
          <p:cNvSpPr/>
          <p:nvPr/>
        </p:nvSpPr>
        <p:spPr>
          <a:xfrm>
            <a:off x="7828155" y="5595938"/>
            <a:ext cx="6051556" cy="976074"/>
          </a:xfrm>
          <a:prstGeom prst="rect">
            <a:avLst/>
          </a:prstGeom>
          <a:noFill/>
          <a:ln/>
        </p:spPr>
        <p:txBody>
          <a:bodyPr wrap="none" lIns="0" tIns="0" rIns="0" bIns="0" rtlCol="0" anchor="t"/>
          <a:lstStyle/>
          <a:p>
            <a:pPr marL="342900" indent="-342900" algn="l">
              <a:lnSpc>
                <a:spcPts val="2350"/>
              </a:lnSpc>
              <a:buSzPct val="100000"/>
              <a:buChar char="•"/>
            </a:pPr>
            <a:r>
              <a:rPr lang="en-US" dirty="0">
                <a:solidFill>
                  <a:srgbClr val="384653"/>
                </a:solidFill>
                <a:latin typeface="Montserrat" pitchFamily="34" charset="0"/>
                <a:ea typeface="Montserrat" pitchFamily="34" charset="-122"/>
                <a:cs typeface="Montserrat" pitchFamily="34" charset="-120"/>
              </a:rPr>
              <a:t>Handling and positioning during acute illness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8309" y="490654"/>
            <a:ext cx="13113782" cy="606504"/>
          </a:xfrm>
          <a:prstGeom prst="rect">
            <a:avLst/>
          </a:prstGeom>
          <a:noFill/>
          <a:ln/>
        </p:spPr>
        <p:txBody>
          <a:bodyPr wrap="none" lIns="0" tIns="0" rIns="0" bIns="0" rtlCol="0" anchor="t"/>
          <a:lstStyle/>
          <a:p>
            <a:pPr marL="0" indent="0" algn="l">
              <a:lnSpc>
                <a:spcPts val="4900"/>
              </a:lnSpc>
              <a:buNone/>
            </a:pPr>
            <a:r>
              <a:rPr lang="en-US" sz="3900" b="1" dirty="0">
                <a:solidFill>
                  <a:srgbClr val="2E3C4E"/>
                </a:solidFill>
                <a:latin typeface="Barlow Bold" pitchFamily="34" charset="0"/>
                <a:ea typeface="Barlow Bold" pitchFamily="34" charset="-122"/>
                <a:cs typeface="Barlow Bold" pitchFamily="34" charset="-120"/>
              </a:rPr>
              <a:t>		</a:t>
            </a:r>
            <a:r>
              <a:rPr lang="en-US" sz="5400" b="1" dirty="0">
                <a:solidFill>
                  <a:srgbClr val="2E3C4E"/>
                </a:solidFill>
                <a:latin typeface="Barlow Bold" pitchFamily="34" charset="0"/>
                <a:ea typeface="Barlow Bold" pitchFamily="34" charset="-122"/>
                <a:cs typeface="Barlow Bold" pitchFamily="34" charset="-120"/>
              </a:rPr>
              <a:t>Clinical Presentation and Timing</a:t>
            </a:r>
            <a:endParaRPr lang="en-US" sz="3900" dirty="0"/>
          </a:p>
        </p:txBody>
      </p:sp>
      <p:sp>
        <p:nvSpPr>
          <p:cNvPr id="3" name="Text 1"/>
          <p:cNvSpPr/>
          <p:nvPr/>
        </p:nvSpPr>
        <p:spPr>
          <a:xfrm>
            <a:off x="758308" y="1210862"/>
            <a:ext cx="13214169" cy="1265876"/>
          </a:xfrm>
          <a:prstGeom prst="rect">
            <a:avLst/>
          </a:prstGeom>
          <a:noFill/>
          <a:ln/>
        </p:spPr>
        <p:txBody>
          <a:bodyPr wrap="square" lIns="0" tIns="0" rIns="0" bIns="0" rtlCol="0" anchor="t"/>
          <a:lstStyle/>
          <a:p>
            <a:pPr marL="0" indent="0" algn="l">
              <a:lnSpc>
                <a:spcPts val="2350"/>
              </a:lnSpc>
              <a:buNone/>
            </a:pPr>
            <a:r>
              <a:rPr lang="en-US" sz="2800" dirty="0">
                <a:solidFill>
                  <a:srgbClr val="FFC000"/>
                </a:solidFill>
                <a:latin typeface="Montserrat" pitchFamily="34" charset="0"/>
                <a:ea typeface="Montserrat" pitchFamily="34" charset="-122"/>
                <a:cs typeface="Montserrat" pitchFamily="34" charset="-120"/>
              </a:rPr>
              <a:t>The clinical manifestations of IVH vary considerably based on hemorrhage severity, with most cases occurring within the first 72 hours of life:</a:t>
            </a:r>
            <a:endParaRPr lang="en-US" sz="2800" dirty="0">
              <a:solidFill>
                <a:srgbClr val="FFC000"/>
              </a:solidFill>
            </a:endParaRPr>
          </a:p>
        </p:txBody>
      </p:sp>
      <p:sp>
        <p:nvSpPr>
          <p:cNvPr id="4" name="Shape 2"/>
          <p:cNvSpPr/>
          <p:nvPr/>
        </p:nvSpPr>
        <p:spPr>
          <a:xfrm>
            <a:off x="758309" y="2689979"/>
            <a:ext cx="13113782" cy="3852267"/>
          </a:xfrm>
          <a:prstGeom prst="roundRect">
            <a:avLst>
              <a:gd name="adj" fmla="val 7382"/>
            </a:avLst>
          </a:prstGeom>
          <a:solidFill>
            <a:srgbClr val="D4E9F7"/>
          </a:solidFill>
          <a:ln w="7620">
            <a:solidFill>
              <a:srgbClr val="BACFDD"/>
            </a:solidFill>
            <a:prstDash val="solid"/>
          </a:ln>
        </p:spPr>
      </p:sp>
      <p:sp>
        <p:nvSpPr>
          <p:cNvPr id="5" name="Shape 3"/>
          <p:cNvSpPr/>
          <p:nvPr/>
        </p:nvSpPr>
        <p:spPr>
          <a:xfrm>
            <a:off x="765929" y="2308303"/>
            <a:ext cx="4366141" cy="4226324"/>
          </a:xfrm>
          <a:prstGeom prst="roundRect">
            <a:avLst>
              <a:gd name="adj" fmla="val 7411"/>
            </a:avLst>
          </a:prstGeom>
          <a:solidFill>
            <a:srgbClr val="D4E9F7"/>
          </a:solidFill>
          <a:ln/>
        </p:spPr>
      </p:sp>
      <p:sp>
        <p:nvSpPr>
          <p:cNvPr id="6" name="Text 4"/>
          <p:cNvSpPr/>
          <p:nvPr/>
        </p:nvSpPr>
        <p:spPr>
          <a:xfrm>
            <a:off x="955477" y="2476738"/>
            <a:ext cx="2494359" cy="722115"/>
          </a:xfrm>
          <a:prstGeom prst="rect">
            <a:avLst/>
          </a:prstGeom>
          <a:noFill/>
          <a:ln/>
        </p:spPr>
        <p:txBody>
          <a:bodyPr wrap="none" lIns="0" tIns="0" rIns="0" bIns="0" rtlCol="0" anchor="t"/>
          <a:lstStyle/>
          <a:p>
            <a:pPr marL="0" indent="0" algn="l">
              <a:lnSpc>
                <a:spcPts val="2450"/>
              </a:lnSpc>
              <a:buNone/>
            </a:pPr>
            <a:r>
              <a:rPr lang="en-US" sz="2800" b="1" dirty="0">
                <a:solidFill>
                  <a:srgbClr val="384653"/>
                </a:solidFill>
                <a:latin typeface="Barlow Bold" pitchFamily="34" charset="0"/>
                <a:ea typeface="Barlow Bold" pitchFamily="34" charset="-122"/>
                <a:cs typeface="Barlow Bold" pitchFamily="34" charset="-120"/>
              </a:rPr>
              <a:t>Silent Presentation</a:t>
            </a:r>
            <a:endParaRPr lang="en-US" sz="2800" dirty="0"/>
          </a:p>
        </p:txBody>
      </p:sp>
      <p:sp>
        <p:nvSpPr>
          <p:cNvPr id="7" name="Text 5"/>
          <p:cNvSpPr/>
          <p:nvPr/>
        </p:nvSpPr>
        <p:spPr>
          <a:xfrm>
            <a:off x="788790" y="2865863"/>
            <a:ext cx="4290894" cy="3579542"/>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The majority of IVH cases, particularly Grade I-II, are clinically silent. Hemorrhage is detected only through routine screening cranial ultrasonography. The infant shows no obvious neurological symptoms. </a:t>
            </a:r>
            <a:endParaRPr lang="en-US" sz="2000" dirty="0"/>
          </a:p>
        </p:txBody>
      </p:sp>
      <p:sp>
        <p:nvSpPr>
          <p:cNvPr id="8" name="Shape 6"/>
          <p:cNvSpPr/>
          <p:nvPr/>
        </p:nvSpPr>
        <p:spPr>
          <a:xfrm>
            <a:off x="5109210" y="2308303"/>
            <a:ext cx="4389001" cy="4226323"/>
          </a:xfrm>
          <a:prstGeom prst="rect">
            <a:avLst/>
          </a:prstGeom>
          <a:solidFill>
            <a:srgbClr val="D4E9F7"/>
          </a:solidFill>
          <a:ln/>
        </p:spPr>
      </p:sp>
      <p:sp>
        <p:nvSpPr>
          <p:cNvPr id="9" name="Shape 7"/>
          <p:cNvSpPr/>
          <p:nvPr/>
        </p:nvSpPr>
        <p:spPr>
          <a:xfrm>
            <a:off x="5132070" y="2697599"/>
            <a:ext cx="22860" cy="3837027"/>
          </a:xfrm>
          <a:prstGeom prst="roundRect">
            <a:avLst>
              <a:gd name="adj" fmla="val 1243960"/>
            </a:avLst>
          </a:prstGeom>
          <a:solidFill>
            <a:srgbClr val="BACFDD"/>
          </a:solidFill>
          <a:ln/>
        </p:spPr>
      </p:sp>
      <p:sp>
        <p:nvSpPr>
          <p:cNvPr id="10" name="Text 8"/>
          <p:cNvSpPr/>
          <p:nvPr/>
        </p:nvSpPr>
        <p:spPr>
          <a:xfrm>
            <a:off x="5321618" y="2397512"/>
            <a:ext cx="2539365" cy="801341"/>
          </a:xfrm>
          <a:prstGeom prst="rect">
            <a:avLst/>
          </a:prstGeom>
          <a:noFill/>
          <a:ln/>
        </p:spPr>
        <p:txBody>
          <a:bodyPr wrap="none" lIns="0" tIns="0" rIns="0" bIns="0" rtlCol="0" anchor="t"/>
          <a:lstStyle/>
          <a:p>
            <a:pPr marL="0" indent="0" algn="l">
              <a:lnSpc>
                <a:spcPts val="2450"/>
              </a:lnSpc>
              <a:buNone/>
            </a:pPr>
            <a:r>
              <a:rPr lang="en-US" sz="2800" b="1" dirty="0">
                <a:solidFill>
                  <a:srgbClr val="384653"/>
                </a:solidFill>
                <a:latin typeface="Barlow Bold" pitchFamily="34" charset="0"/>
                <a:ea typeface="Barlow Bold" pitchFamily="34" charset="-122"/>
                <a:cs typeface="Barlow Bold" pitchFamily="34" charset="-120"/>
              </a:rPr>
              <a:t>Saltatory Deterioration</a:t>
            </a:r>
            <a:endParaRPr lang="en-US" sz="2800" dirty="0"/>
          </a:p>
        </p:txBody>
      </p:sp>
      <p:sp>
        <p:nvSpPr>
          <p:cNvPr id="11" name="Text 9"/>
          <p:cNvSpPr/>
          <p:nvPr/>
        </p:nvSpPr>
        <p:spPr>
          <a:xfrm>
            <a:off x="5253037" y="2865863"/>
            <a:ext cx="4199454" cy="3479216"/>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Characterized by </a:t>
            </a:r>
            <a:r>
              <a:rPr lang="en-US" sz="2000" u="sng" dirty="0">
                <a:solidFill>
                  <a:srgbClr val="384653"/>
                </a:solidFill>
                <a:latin typeface="Montserrat" pitchFamily="34" charset="0"/>
                <a:ea typeface="Montserrat" pitchFamily="34" charset="-122"/>
                <a:cs typeface="Montserrat" pitchFamily="34" charset="-120"/>
              </a:rPr>
              <a:t>subtle, </a:t>
            </a:r>
            <a:r>
              <a:rPr lang="en-US" sz="2000" dirty="0">
                <a:solidFill>
                  <a:srgbClr val="384653"/>
                </a:solidFill>
                <a:latin typeface="Montserrat" pitchFamily="34" charset="0"/>
                <a:ea typeface="Montserrat" pitchFamily="34" charset="-122"/>
                <a:cs typeface="Montserrat" pitchFamily="34" charset="-120"/>
              </a:rPr>
              <a:t>i</a:t>
            </a:r>
            <a:r>
              <a:rPr lang="en-US" sz="2000" u="sng" dirty="0">
                <a:solidFill>
                  <a:srgbClr val="384653"/>
                </a:solidFill>
                <a:latin typeface="Montserrat" pitchFamily="34" charset="0"/>
                <a:ea typeface="Montserrat" pitchFamily="34" charset="-122"/>
                <a:cs typeface="Montserrat" pitchFamily="34" charset="-120"/>
              </a:rPr>
              <a:t>ntermittent</a:t>
            </a:r>
            <a:r>
              <a:rPr lang="en-US" sz="2000" dirty="0">
                <a:solidFill>
                  <a:srgbClr val="384653"/>
                </a:solidFill>
                <a:latin typeface="Montserrat" pitchFamily="34" charset="0"/>
                <a:ea typeface="Montserrat" pitchFamily="34" charset="-122"/>
                <a:cs typeface="Montserrat" pitchFamily="34" charset="-120"/>
              </a:rPr>
              <a:t> </a:t>
            </a:r>
            <a:r>
              <a:rPr lang="en-US" sz="2000" u="sng" dirty="0">
                <a:solidFill>
                  <a:srgbClr val="384653"/>
                </a:solidFill>
                <a:latin typeface="Montserrat" pitchFamily="34" charset="0"/>
                <a:ea typeface="Montserrat" pitchFamily="34" charset="-122"/>
                <a:cs typeface="Montserrat" pitchFamily="34" charset="-120"/>
              </a:rPr>
              <a:t>clinical changes </a:t>
            </a:r>
            <a:r>
              <a:rPr lang="en-US" sz="2000" dirty="0">
                <a:solidFill>
                  <a:srgbClr val="384653"/>
                </a:solidFill>
                <a:latin typeface="Montserrat" pitchFamily="34" charset="0"/>
                <a:ea typeface="Montserrat" pitchFamily="34" charset="-122"/>
                <a:cs typeface="Montserrat" pitchFamily="34" charset="-120"/>
              </a:rPr>
              <a:t>occurring over hours to days. Signs include decreasing hematocrit without obvious blood loss, mild metabolic acidosis, subtle changes in muscle tone, or unexplained apneic episodes. This gradual progression is </a:t>
            </a:r>
            <a:r>
              <a:rPr lang="en-US" sz="2000" b="1" dirty="0">
                <a:solidFill>
                  <a:srgbClr val="384653"/>
                </a:solidFill>
                <a:latin typeface="Montserrat" pitchFamily="34" charset="0"/>
                <a:ea typeface="Montserrat" pitchFamily="34" charset="-122"/>
                <a:cs typeface="Montserrat" pitchFamily="34" charset="-120"/>
              </a:rPr>
              <a:t>most common in moderate hemorrhages</a:t>
            </a:r>
            <a:r>
              <a:rPr lang="en-US" sz="2000" dirty="0">
                <a:solidFill>
                  <a:srgbClr val="384653"/>
                </a:solidFill>
                <a:latin typeface="Montserrat" pitchFamily="34" charset="0"/>
                <a:ea typeface="Montserrat" pitchFamily="34" charset="-122"/>
                <a:cs typeface="Montserrat" pitchFamily="34" charset="-120"/>
              </a:rPr>
              <a:t>.</a:t>
            </a:r>
            <a:endParaRPr lang="en-US" sz="2000" dirty="0"/>
          </a:p>
        </p:txBody>
      </p:sp>
      <p:sp>
        <p:nvSpPr>
          <p:cNvPr id="12" name="Shape 10"/>
          <p:cNvSpPr/>
          <p:nvPr/>
        </p:nvSpPr>
        <p:spPr>
          <a:xfrm>
            <a:off x="9498211" y="2308303"/>
            <a:ext cx="4366141" cy="4226323"/>
          </a:xfrm>
          <a:prstGeom prst="rect">
            <a:avLst/>
          </a:prstGeom>
          <a:solidFill>
            <a:srgbClr val="D4E9F7"/>
          </a:solidFill>
          <a:ln/>
        </p:spPr>
      </p:sp>
      <p:sp>
        <p:nvSpPr>
          <p:cNvPr id="13" name="Shape 11"/>
          <p:cNvSpPr/>
          <p:nvPr/>
        </p:nvSpPr>
        <p:spPr>
          <a:xfrm>
            <a:off x="9498211" y="2697599"/>
            <a:ext cx="22860" cy="3837027"/>
          </a:xfrm>
          <a:prstGeom prst="roundRect">
            <a:avLst>
              <a:gd name="adj" fmla="val 1243960"/>
            </a:avLst>
          </a:prstGeom>
          <a:solidFill>
            <a:srgbClr val="BACFDD"/>
          </a:solidFill>
          <a:ln/>
        </p:spPr>
      </p:sp>
      <p:sp>
        <p:nvSpPr>
          <p:cNvPr id="14" name="Text 12"/>
          <p:cNvSpPr/>
          <p:nvPr/>
        </p:nvSpPr>
        <p:spPr>
          <a:xfrm>
            <a:off x="9687758" y="2397512"/>
            <a:ext cx="2912269" cy="801341"/>
          </a:xfrm>
          <a:prstGeom prst="rect">
            <a:avLst/>
          </a:prstGeom>
          <a:noFill/>
          <a:ln/>
        </p:spPr>
        <p:txBody>
          <a:bodyPr wrap="none" lIns="0" tIns="0" rIns="0" bIns="0" rtlCol="0" anchor="t"/>
          <a:lstStyle/>
          <a:p>
            <a:pPr marL="0" indent="0" algn="l">
              <a:lnSpc>
                <a:spcPts val="2450"/>
              </a:lnSpc>
              <a:buNone/>
            </a:pPr>
            <a:r>
              <a:rPr lang="en-US" sz="2800" b="1" dirty="0">
                <a:solidFill>
                  <a:srgbClr val="384653"/>
                </a:solidFill>
                <a:latin typeface="Barlow Bold" pitchFamily="34" charset="0"/>
                <a:ea typeface="Barlow Bold" pitchFamily="34" charset="-122"/>
                <a:cs typeface="Barlow Bold" pitchFamily="34" charset="-120"/>
              </a:rPr>
              <a:t>Catastrophic Presentation</a:t>
            </a:r>
            <a:endParaRPr lang="en-US" sz="2800" dirty="0"/>
          </a:p>
        </p:txBody>
      </p:sp>
      <p:sp>
        <p:nvSpPr>
          <p:cNvPr id="15" name="Text 13"/>
          <p:cNvSpPr/>
          <p:nvPr/>
        </p:nvSpPr>
        <p:spPr>
          <a:xfrm>
            <a:off x="9550597" y="2776655"/>
            <a:ext cx="4313755" cy="3757972"/>
          </a:xfrm>
          <a:prstGeom prst="rect">
            <a:avLst/>
          </a:prstGeom>
          <a:noFill/>
          <a:ln/>
        </p:spPr>
        <p:txBody>
          <a:bodyPr wrap="square" lIns="0" tIns="0" rIns="0" bIns="0" rtlCol="0" anchor="t"/>
          <a:lstStyle/>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Acute, severe hemorrhage manifests with rapid neurological deterioration.</a:t>
            </a:r>
          </a:p>
          <a:p>
            <a:pPr marL="0" indent="0" algn="l">
              <a:lnSpc>
                <a:spcPts val="2350"/>
              </a:lnSpc>
              <a:buNone/>
            </a:pPr>
            <a:r>
              <a:rPr lang="en-US" sz="2000" dirty="0">
                <a:solidFill>
                  <a:srgbClr val="384653"/>
                </a:solidFill>
                <a:latin typeface="Montserrat" pitchFamily="34" charset="0"/>
                <a:ea typeface="Montserrat" pitchFamily="34" charset="-122"/>
                <a:cs typeface="Montserrat" pitchFamily="34" charset="-120"/>
              </a:rPr>
              <a:t>Clinical features include stupor or coma, profound hypotonia, fixed pupils, respiratory failure requiring immediate intubation, tonic-clonic seizures, bulging fontanelle, and cardiovascular collapse. (Grade III-IV with poor prognosis.)</a:t>
            </a:r>
            <a:endParaRPr lang="en-US" sz="2000" dirty="0"/>
          </a:p>
        </p:txBody>
      </p:sp>
      <p:sp>
        <p:nvSpPr>
          <p:cNvPr id="16" name="Text 14"/>
          <p:cNvSpPr/>
          <p:nvPr/>
        </p:nvSpPr>
        <p:spPr>
          <a:xfrm>
            <a:off x="680224" y="6755487"/>
            <a:ext cx="13782908" cy="1061518"/>
          </a:xfrm>
          <a:prstGeom prst="rect">
            <a:avLst/>
          </a:prstGeom>
          <a:noFill/>
          <a:ln/>
        </p:spPr>
        <p:txBody>
          <a:bodyPr wrap="square" lIns="0" tIns="0" rIns="0" bIns="0" rtlCol="0" anchor="t"/>
          <a:lstStyle/>
          <a:p>
            <a:pPr marL="0" indent="0" algn="l">
              <a:lnSpc>
                <a:spcPts val="2350"/>
              </a:lnSpc>
              <a:buNone/>
            </a:pPr>
            <a:r>
              <a:rPr lang="en-US" sz="2400" dirty="0">
                <a:solidFill>
                  <a:srgbClr val="384653"/>
                </a:solidFill>
                <a:latin typeface="Montserrat" pitchFamily="34" charset="0"/>
                <a:ea typeface="Montserrat" pitchFamily="34" charset="-122"/>
                <a:cs typeface="Montserrat" pitchFamily="34" charset="-120"/>
              </a:rPr>
              <a:t>Additional clinical signs across all presentations may include altered consciousness, temperature instability, hyperglycemia, and desaturation episodes. The absence of symptoms does not exclude significant hemorrhage.</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TotalTime>
  <Words>3277</Words>
  <Application>Microsoft Office PowerPoint</Application>
  <PresentationFormat>Custom</PresentationFormat>
  <Paragraphs>270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Barlow Bold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7</cp:lastModifiedBy>
  <cp:revision>56</cp:revision>
  <dcterms:created xsi:type="dcterms:W3CDTF">2025-10-28T09:06:15Z</dcterms:created>
  <dcterms:modified xsi:type="dcterms:W3CDTF">2025-11-19T19:28:01Z</dcterms:modified>
</cp:coreProperties>
</file>