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256" r:id="rId2"/>
    <p:sldId id="293" r:id="rId3"/>
    <p:sldId id="260" r:id="rId4"/>
    <p:sldId id="261" r:id="rId5"/>
    <p:sldId id="259" r:id="rId6"/>
    <p:sldId id="268" r:id="rId7"/>
    <p:sldId id="295" r:id="rId8"/>
    <p:sldId id="297" r:id="rId9"/>
    <p:sldId id="302" r:id="rId10"/>
    <p:sldId id="279" r:id="rId11"/>
    <p:sldId id="281" r:id="rId12"/>
    <p:sldId id="289" r:id="rId13"/>
    <p:sldId id="283" r:id="rId14"/>
    <p:sldId id="285" r:id="rId15"/>
    <p:sldId id="286" r:id="rId16"/>
    <p:sldId id="287" r:id="rId17"/>
    <p:sldId id="288" r:id="rId18"/>
    <p:sldId id="291" r:id="rId19"/>
    <p:sldId id="303" r:id="rId20"/>
    <p:sldId id="304" r:id="rId21"/>
    <p:sldId id="305" r:id="rId22"/>
    <p:sldId id="306" r:id="rId23"/>
    <p:sldId id="298" r:id="rId24"/>
    <p:sldId id="299" r:id="rId25"/>
    <p:sldId id="308" r:id="rId26"/>
    <p:sldId id="30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B2A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D5A27-4BD4-4142-864B-1B05D973761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AA07D-A4A6-47DD-860B-C7327544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AA07D-A4A6-47DD-860B-C732754403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3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5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41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44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25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6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6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8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0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2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4BC1-836C-4F6B-946E-7C8991DC0E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077AE0-3539-4A82-841D-F83F48EAA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EA65-FBD6-A617-0ED1-CCDBB16B2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998" y="1359693"/>
            <a:ext cx="10634003" cy="1211263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Neuroprotection in HIE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708FA-62FE-CA52-3AB4-CA8F984C1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8178" y="4102004"/>
            <a:ext cx="2902634" cy="139630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Roboto Black" panose="02000000000000000000" pitchFamily="2" charset="0"/>
                <a:ea typeface="Roboto Black" panose="02000000000000000000" pitchFamily="2" charset="0"/>
              </a:rPr>
              <a:t>Dr  </a:t>
            </a:r>
            <a:r>
              <a:rPr lang="en-US" sz="2400" dirty="0" err="1">
                <a:latin typeface="Roboto Black" panose="02000000000000000000" pitchFamily="2" charset="0"/>
                <a:ea typeface="Roboto Black" panose="02000000000000000000" pitchFamily="2" charset="0"/>
              </a:rPr>
              <a:t>H.sheykholeslami</a:t>
            </a:r>
            <a:endParaRPr lang="fa-IR" sz="2400" dirty="0"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endParaRPr lang="en-US" sz="2400" dirty="0"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r>
              <a:rPr lang="en-US" sz="2400" dirty="0">
                <a:latin typeface="Roboto Black" panose="02000000000000000000" pitchFamily="2" charset="0"/>
                <a:ea typeface="Roboto Black" panose="02000000000000000000" pitchFamily="2" charset="0"/>
              </a:rPr>
              <a:t>Neonatologist</a:t>
            </a:r>
          </a:p>
        </p:txBody>
      </p:sp>
    </p:spTree>
    <p:extLst>
      <p:ext uri="{BB962C8B-B14F-4D97-AF65-F5344CB8AC3E}">
        <p14:creationId xmlns:p14="http://schemas.microsoft.com/office/powerpoint/2010/main" val="264824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CE77B-B3F7-0450-23DB-88FA24F1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796" y="548414"/>
            <a:ext cx="3259235" cy="796727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Corticosteroids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ECC2-FBDB-0B93-C35F-6AFF68E80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07" y="1345141"/>
            <a:ext cx="11124785" cy="49644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cs typeface="MRT_Mohammad" pitchFamily="2" charset="-78"/>
              </a:rPr>
              <a:t>There is concern about the long-term effects of large doses of dexamethasone given shortly after birth, particularly in preterm infants, in whom it is estimated that there is a significant increase in </a:t>
            </a:r>
            <a:r>
              <a:rPr lang="en-US" sz="3600" dirty="0">
                <a:solidFill>
                  <a:srgbClr val="FF0000"/>
                </a:solidFill>
                <a:cs typeface="MRT_Mohammad" pitchFamily="2" charset="-78"/>
              </a:rPr>
              <a:t>the risk of cerebral palsy.</a:t>
            </a:r>
          </a:p>
        </p:txBody>
      </p:sp>
    </p:spTree>
    <p:extLst>
      <p:ext uri="{BB962C8B-B14F-4D97-AF65-F5344CB8AC3E}">
        <p14:creationId xmlns:p14="http://schemas.microsoft.com/office/powerpoint/2010/main" val="40276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29F3-D597-B131-FB9D-0BF00DE3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58" y="681037"/>
            <a:ext cx="2921610" cy="726388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Hypothermia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694E5-43B5-0903-FB10-E8D1B739F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03" y="1561514"/>
            <a:ext cx="11802793" cy="50784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n-US" sz="2200" dirty="0">
              <a:cs typeface="MRT_Mohamm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1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A68E-F16C-5194-D180-97E43862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59" y="589445"/>
            <a:ext cx="4215838" cy="895201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Magnesium sulfate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1B32-DE63-F682-0C64-E5446156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81" y="1464049"/>
            <a:ext cx="10927837" cy="335201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Magnesium sulfate (MgSO4) is an NMDA receptor antagonist and has been proposed to be an effective agent for brain protection and is used extensively in preterm labor for fetal neuroprotection. </a:t>
            </a:r>
            <a:r>
              <a:rPr lang="en-US" sz="2800" dirty="0">
                <a:solidFill>
                  <a:srgbClr val="FF0000"/>
                </a:solidFill>
                <a:cs typeface="MRT_Mohammad" pitchFamily="2" charset="-78"/>
              </a:rPr>
              <a:t>no sustained benefits </a:t>
            </a:r>
            <a:r>
              <a:rPr lang="en-US" sz="2800" dirty="0">
                <a:cs typeface="MRT_Mohammad" pitchFamily="2" charset="-78"/>
              </a:rPr>
              <a:t>have been reported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7AE34-7DC8-7A90-4357-DA41413B7E8E}"/>
              </a:ext>
            </a:extLst>
          </p:cNvPr>
          <p:cNvSpPr txBox="1"/>
          <p:nvPr/>
        </p:nvSpPr>
        <p:spPr>
          <a:xfrm>
            <a:off x="1096314" y="5690670"/>
            <a:ext cx="10927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Koning G,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Leverin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AL, Nair S, et al. Magnesium induces preconditioning of the neonatal brain via profound mitochondrial protection. J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Cereb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Blood Flow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Metab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2019;39(6):1038–55.</a:t>
            </a:r>
          </a:p>
        </p:txBody>
      </p:sp>
    </p:spTree>
    <p:extLst>
      <p:ext uri="{BB962C8B-B14F-4D97-AF65-F5344CB8AC3E}">
        <p14:creationId xmlns:p14="http://schemas.microsoft.com/office/powerpoint/2010/main" val="361554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C791-48DF-8275-FD78-409AD2E5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54" y="624110"/>
            <a:ext cx="2330767" cy="772278"/>
          </a:xfrm>
        </p:spPr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Melatonin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38F9-07DC-D225-F05C-2ACCBE182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5797"/>
            <a:ext cx="10733649" cy="43513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potent antioxidant → ↓ ROS/RNS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Anti-inflammatory (↓ TNF-</a:t>
            </a:r>
            <a:r>
              <a:rPr lang="el-GR" sz="2800" dirty="0">
                <a:cs typeface="MRT_Mohammad" pitchFamily="2" charset="-78"/>
              </a:rPr>
              <a:t>α, </a:t>
            </a:r>
            <a:r>
              <a:rPr lang="en-US" sz="2800" dirty="0">
                <a:cs typeface="MRT_Mohammad" pitchFamily="2" charset="-78"/>
              </a:rPr>
              <a:t>IL-1</a:t>
            </a:r>
            <a:r>
              <a:rPr lang="el-GR" sz="2800" dirty="0">
                <a:cs typeface="MRT_Mohammad" pitchFamily="2" charset="-78"/>
              </a:rPr>
              <a:t>β, </a:t>
            </a:r>
            <a:r>
              <a:rPr lang="en-US" sz="2800" dirty="0">
                <a:cs typeface="MRT_Mohammad" pitchFamily="2" charset="-78"/>
              </a:rPr>
              <a:t>NF-</a:t>
            </a:r>
            <a:r>
              <a:rPr lang="el-GR" sz="2800" dirty="0">
                <a:cs typeface="MRT_Mohammad" pitchFamily="2" charset="-78"/>
              </a:rPr>
              <a:t>κ</a:t>
            </a:r>
            <a:r>
              <a:rPr lang="en-US" sz="2800" dirty="0">
                <a:cs typeface="MRT_Mohammad" pitchFamily="2" charset="-78"/>
              </a:rPr>
              <a:t>B)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Mitochondrial stabilization → ↑ ATP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Anti-apoptotic (↓ caspase-3/9, ↑ Bcl-2)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Improved cerebral perfusion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Preservation of BBB integrity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Although melatonin may have beneficial effects</a:t>
            </a:r>
            <a:r>
              <a:rPr lang="en-US" sz="2800" dirty="0">
                <a:solidFill>
                  <a:srgbClr val="FF0000"/>
                </a:solidFill>
                <a:cs typeface="MRT_Mohammad" pitchFamily="2" charset="-78"/>
              </a:rPr>
              <a:t>, more pharmacokinetic studies need</a:t>
            </a:r>
            <a:r>
              <a:rPr lang="en-US" sz="2800" dirty="0">
                <a:cs typeface="MRT_Mohammad" pitchFamily="2" charset="-78"/>
              </a:rPr>
              <a:t> to be performed</a:t>
            </a:r>
            <a:endParaRPr lang="fa-IR" sz="2800" dirty="0">
              <a:cs typeface="MRT_Mohammad" pitchFamily="2" charset="-78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4DBEF-D7E8-C507-7185-6D80586F0429}"/>
              </a:ext>
            </a:extLst>
          </p:cNvPr>
          <p:cNvSpPr txBox="1"/>
          <p:nvPr/>
        </p:nvSpPr>
        <p:spPr>
          <a:xfrm>
            <a:off x="1134795" y="5875925"/>
            <a:ext cx="10733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Pang R, Han HJ, Meehan C, et al. Efficacy of melatonin in term neonatal models of perinatal hypoxia-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ischaemia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. Ann Clin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Transl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Neurol 2022;9(6):795–809</a:t>
            </a:r>
          </a:p>
        </p:txBody>
      </p:sp>
    </p:spTree>
    <p:extLst>
      <p:ext uri="{BB962C8B-B14F-4D97-AF65-F5344CB8AC3E}">
        <p14:creationId xmlns:p14="http://schemas.microsoft.com/office/powerpoint/2010/main" val="2825188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395C-31BE-6B23-1C28-AF2915B5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593" y="610043"/>
            <a:ext cx="3653130" cy="1280890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N-Acetylcysteine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D9B7-4415-7393-F53A-74760751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34" y="1561514"/>
            <a:ext cx="10958732" cy="49940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cs typeface="MRT_Mohammad" pitchFamily="2" charset="-78"/>
              </a:rPr>
              <a:t>NAC is a precursor of glutathione and can therefore act as an antioxidant and is also a scavenger of oxygen free radicals. In animal experiments, it has been used in combination with hypothermia, </a:t>
            </a:r>
            <a:r>
              <a:rPr lang="en-US" sz="3200" dirty="0">
                <a:solidFill>
                  <a:srgbClr val="FF0000"/>
                </a:solidFill>
                <a:cs typeface="MRT_Mohammad" pitchFamily="2" charset="-78"/>
              </a:rPr>
              <a:t>but clinical studies in humans have not yet been performed.</a:t>
            </a:r>
          </a:p>
        </p:txBody>
      </p:sp>
    </p:spTree>
    <p:extLst>
      <p:ext uri="{BB962C8B-B14F-4D97-AF65-F5344CB8AC3E}">
        <p14:creationId xmlns:p14="http://schemas.microsoft.com/office/powerpoint/2010/main" val="242649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9AAA-EA61-2077-5A83-3100296E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593" y="587584"/>
            <a:ext cx="2640257" cy="1280890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Allopurinol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52EF2-C041-67CB-BA8F-BB2020D0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359877"/>
            <a:ext cx="11645289" cy="37776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Allopurinol is an inhibitor of xanthine oxidase and has free-radical scavenging action. The long-term effects of allopurinol after perinatal asphyxia in 23 neonates were published in 2011. At the mean age of follow-up of 5 years</a:t>
            </a:r>
            <a:r>
              <a:rPr lang="en-US" sz="2800" dirty="0">
                <a:solidFill>
                  <a:srgbClr val="FF0000"/>
                </a:solidFill>
                <a:cs typeface="MRT_Mohammad" pitchFamily="2" charset="-78"/>
              </a:rPr>
              <a:t>, no differences in long-term outcome</a:t>
            </a:r>
            <a:r>
              <a:rPr lang="en-US" sz="2800" dirty="0">
                <a:cs typeface="MRT_Mohammad" pitchFamily="2" charset="-78"/>
              </a:rPr>
              <a:t> between the allopurinol treated infants and controls were demonstrated.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0D972-150B-31DE-239E-CF084BBCED9B}"/>
              </a:ext>
            </a:extLst>
          </p:cNvPr>
          <p:cNvSpPr txBox="1"/>
          <p:nvPr/>
        </p:nvSpPr>
        <p:spPr>
          <a:xfrm>
            <a:off x="526158" y="5498123"/>
            <a:ext cx="115270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Maiwald CA,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Annink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KV,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Ru¨diger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M, et al. Effect of allopurinol in addition to hypothermia treatment in neonates for hypoxic-ischemic brain injury on neurocognitive outcome (ALBINO): study protocol of a blinded randomized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placebocontrolled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parallel group multicenter trial for superiority (phase III). BMC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Pediatr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2019;19(1):210.</a:t>
            </a:r>
          </a:p>
        </p:txBody>
      </p:sp>
    </p:spTree>
    <p:extLst>
      <p:ext uri="{BB962C8B-B14F-4D97-AF65-F5344CB8AC3E}">
        <p14:creationId xmlns:p14="http://schemas.microsoft.com/office/powerpoint/2010/main" val="220568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42CB-AD6E-58CB-846B-1CC7A21D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594" y="666313"/>
            <a:ext cx="1557044" cy="796727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Xenon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53F0F-5D49-F240-C86D-43339DA4F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040"/>
            <a:ext cx="10970040" cy="41007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Xenon is a noncompetitive antagonist of the NMDA subtype of the glutamate receptor, although other mechanisms of action have been reported. Xenon appears to be neuroprotective in animal models of perinatal asphyxia. </a:t>
            </a:r>
            <a:r>
              <a:rPr lang="en-US" sz="2800" dirty="0">
                <a:solidFill>
                  <a:srgbClr val="FF0000"/>
                </a:solidFill>
                <a:cs typeface="MRT_Mohammad" pitchFamily="2" charset="-78"/>
              </a:rPr>
              <a:t>No beneficial effects </a:t>
            </a:r>
            <a:r>
              <a:rPr lang="en-US" sz="2800" dirty="0">
                <a:cs typeface="MRT_Mohammad" pitchFamily="2" charset="-78"/>
              </a:rPr>
              <a:t>of xenon in combination with therapeutic hypothermia could be demonstrated</a:t>
            </a:r>
            <a:r>
              <a:rPr lang="en-US" sz="28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BAD36-77A6-EA73-9385-F7619FBD9C86}"/>
              </a:ext>
            </a:extLst>
          </p:cNvPr>
          <p:cNvSpPr txBox="1"/>
          <p:nvPr/>
        </p:nvSpPr>
        <p:spPr>
          <a:xfrm>
            <a:off x="1176899" y="5837744"/>
            <a:ext cx="10743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Sun M, An Z, Wei H, et al. Xenon attenuates hypoxic-ischemic brain damage by inhibiting autophagy in neonatal rats.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Neuroreport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2023;34(5):273–9.</a:t>
            </a:r>
          </a:p>
        </p:txBody>
      </p:sp>
    </p:spTree>
    <p:extLst>
      <p:ext uri="{BB962C8B-B14F-4D97-AF65-F5344CB8AC3E}">
        <p14:creationId xmlns:p14="http://schemas.microsoft.com/office/powerpoint/2010/main" val="31876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1801-14D9-0025-6453-6FCEBDD0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62" y="624110"/>
            <a:ext cx="2302632" cy="768592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Stem Cells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2FA2-9013-303B-9434-D64683A14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2701"/>
            <a:ext cx="10515600" cy="436098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Stem cells or progenitor cells may have multiple beneficial</a:t>
            </a:r>
            <a:r>
              <a:rPr lang="fa-IR" sz="2800" dirty="0">
                <a:cs typeface="MRT_Mohammad" pitchFamily="2" charset="-78"/>
              </a:rPr>
              <a:t> </a:t>
            </a:r>
            <a:r>
              <a:rPr lang="en-US" sz="2800" dirty="0">
                <a:cs typeface="MRT_Mohammad" pitchFamily="2" charset="-78"/>
              </a:rPr>
              <a:t>effects on outcome after hypoxic-ischemic injury, as</a:t>
            </a:r>
            <a:r>
              <a:rPr lang="fa-IR" sz="2800" dirty="0">
                <a:cs typeface="MRT_Mohammad" pitchFamily="2" charset="-78"/>
              </a:rPr>
              <a:t> </a:t>
            </a:r>
            <a:r>
              <a:rPr lang="en-US" sz="2800" dirty="0">
                <a:cs typeface="MRT_Mohammad" pitchFamily="2" charset="-78"/>
              </a:rPr>
              <a:t>has been shown in </a:t>
            </a:r>
            <a:r>
              <a:rPr lang="en-US" sz="2800" dirty="0">
                <a:solidFill>
                  <a:srgbClr val="FF0000"/>
                </a:solidFill>
                <a:cs typeface="MRT_Mohammad" pitchFamily="2" charset="-78"/>
              </a:rPr>
              <a:t>preclinical studies</a:t>
            </a:r>
            <a:r>
              <a:rPr lang="en-US" sz="2800" dirty="0">
                <a:cs typeface="MRT_Mohammad" pitchFamily="2" charset="-78"/>
              </a:rPr>
              <a:t>.</a:t>
            </a:r>
            <a:endParaRPr lang="fa-IR" sz="2800" dirty="0">
              <a:cs typeface="MRT_Mohammad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Interestingly, a recent RCT evaluating cord milking in 1730 neonates demonstrated that it reduced the rate of moderate to severe HIE and the need for 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FECCD-9988-B3B4-1CBA-C4CB2C25BFD1}"/>
              </a:ext>
            </a:extLst>
          </p:cNvPr>
          <p:cNvSpPr txBox="1"/>
          <p:nvPr/>
        </p:nvSpPr>
        <p:spPr>
          <a:xfrm>
            <a:off x="1305951" y="5879947"/>
            <a:ext cx="10515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Katheria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AC, Clark E, Yoder B, et al. Umbilical cord milking in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nonvigorous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infants: a cluster-randomized crossover trial. Am J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Obstet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Gynecol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2023;228(2): 217.e1–14.</a:t>
            </a:r>
          </a:p>
        </p:txBody>
      </p:sp>
    </p:spTree>
    <p:extLst>
      <p:ext uri="{BB962C8B-B14F-4D97-AF65-F5344CB8AC3E}">
        <p14:creationId xmlns:p14="http://schemas.microsoft.com/office/powerpoint/2010/main" val="12387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2785-6508-656E-69CC-43136A5A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593" y="624110"/>
            <a:ext cx="2612121" cy="699543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Topiramate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E939-B247-C745-97BB-AD15E6A7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9" y="1527029"/>
            <a:ext cx="11030243" cy="371704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Reduces </a:t>
            </a:r>
            <a:r>
              <a:rPr lang="en-US" sz="2400" b="1" dirty="0"/>
              <a:t>glutamate excitotoxicity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Limits </a:t>
            </a:r>
            <a:r>
              <a:rPr lang="en-US" sz="2400" b="1" dirty="0"/>
              <a:t>sodium and calcium overload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Stabilizes </a:t>
            </a:r>
            <a:r>
              <a:rPr lang="en-US" sz="2400" b="1" dirty="0"/>
              <a:t>cellular metabolism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Inhibits </a:t>
            </a:r>
            <a:r>
              <a:rPr lang="en-US" sz="2400" b="1" dirty="0"/>
              <a:t>apoptotic pathways</a:t>
            </a:r>
            <a:endParaRPr lang="en-US" sz="2400" dirty="0"/>
          </a:p>
          <a:p>
            <a:r>
              <a:rPr lang="en-US" dirty="0"/>
              <a:t>showed a trend toward less mortality and seizures, but the difference </a:t>
            </a:r>
            <a:r>
              <a:rPr lang="en-US" dirty="0">
                <a:solidFill>
                  <a:srgbClr val="FF0000"/>
                </a:solidFill>
              </a:rPr>
              <a:t>was not significant; no improvement</a:t>
            </a:r>
            <a:r>
              <a:rPr lang="en-US" dirty="0"/>
              <a:t> was seen on MRI brain injuries.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14621-DC61-E7E7-C99D-A342ABE06365}"/>
              </a:ext>
            </a:extLst>
          </p:cNvPr>
          <p:cNvSpPr txBox="1"/>
          <p:nvPr/>
        </p:nvSpPr>
        <p:spPr>
          <a:xfrm>
            <a:off x="1204253" y="5767405"/>
            <a:ext cx="10627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Noh MR, Kim SK, Sun W, et al. Neuroprotective effect of topiramate on hypoxic ischemic brain injury in neonatal rats. Exp Neurol 2006;201(2):470–8.</a:t>
            </a:r>
          </a:p>
        </p:txBody>
      </p:sp>
    </p:spTree>
    <p:extLst>
      <p:ext uri="{BB962C8B-B14F-4D97-AF65-F5344CB8AC3E}">
        <p14:creationId xmlns:p14="http://schemas.microsoft.com/office/powerpoint/2010/main" val="16376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CD67-FDF0-605A-F3EB-CD2EE01A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88" y="377038"/>
            <a:ext cx="2007210" cy="726388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Caffeine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0BBCF-E01E-EB7F-185E-0EDDDBFBB88D}"/>
              </a:ext>
            </a:extLst>
          </p:cNvPr>
          <p:cNvSpPr txBox="1"/>
          <p:nvPr/>
        </p:nvSpPr>
        <p:spPr>
          <a:xfrm>
            <a:off x="1026942" y="5465299"/>
            <a:ext cx="1097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Sabir H, Maes E,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Zweyer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M, et al. Comparing the efficacy in reducing brain injury of different neuroprotective agents following neonatal hypoxia–ischemia in newborn rats: a multi-drug randomized controlled screening trial. Sci Rep 2023;13(1):9467.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58FF4CB-49D7-3439-A79E-0821C959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086" y="817228"/>
            <a:ext cx="9523828" cy="522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RT_Mohammad" pitchFamily="2" charset="-78"/>
              </a:rPr>
              <a:t>Adenosine receptor antagonism → ↓ inflammation, ↑ CBF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RT_Mohammad" pitchFamily="2" charset="-78"/>
              </a:rPr>
              <a:t>Mitochondrial stabilization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RT_Mohammad" pitchFamily="2" charset="-78"/>
              </a:rPr>
              <a:t>Respiratory stimulation → fewer secondary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RT_Mohammad" pitchFamily="2" charset="-78"/>
              </a:rPr>
              <a:t>hypoxic events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RT_Mohammad" pitchFamily="2" charset="-78"/>
              </a:rPr>
              <a:t>Potential reduction of cerebral edema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RT_Mohammad" pitchFamily="2" charset="-78"/>
              </a:rPr>
              <a:t>↓ Oxidative stress &amp; cytokine production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sz="2400" dirty="0"/>
              <a:t>Preclinical studies have suggested improved functional outcomes when combined with TH.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MRT_Mohammad" pitchFamily="2" charset="-78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C45D80-972D-2028-2F9F-CBBBC733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999" y="640338"/>
            <a:ext cx="3709401" cy="646331"/>
          </a:xfrm>
        </p:spPr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98FB5-5AA8-1B7E-5CFC-B4C31BC0B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20" y="1298437"/>
            <a:ext cx="11094719" cy="426112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cs typeface="MRT_Mohammad" pitchFamily="2" charset="-78"/>
              </a:rPr>
              <a:t>NE is an altered level of consciousness, seizures, hypotonia, and altered reflexes in a</a:t>
            </a:r>
            <a:r>
              <a:rPr lang="fa-IR" sz="2400" dirty="0">
                <a:cs typeface="MRT_Mohammad" pitchFamily="2" charset="-78"/>
              </a:rPr>
              <a:t> </a:t>
            </a:r>
            <a:r>
              <a:rPr lang="en-US" sz="2400" dirty="0">
                <a:cs typeface="MRT_Mohammad" pitchFamily="2" charset="-78"/>
              </a:rPr>
              <a:t>neonate.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cs typeface="MRT_Mohammad" pitchFamily="2" charset="-78"/>
              </a:rPr>
              <a:t>Although determining the cause of NE is not always straightforward, HIE is</a:t>
            </a:r>
            <a:r>
              <a:rPr lang="fa-IR" sz="2400" dirty="0">
                <a:cs typeface="MRT_Mohammad" pitchFamily="2" charset="-78"/>
              </a:rPr>
              <a:t> </a:t>
            </a:r>
            <a:r>
              <a:rPr lang="en-US" sz="2400" dirty="0">
                <a:cs typeface="MRT_Mohammad" pitchFamily="2" charset="-78"/>
              </a:rPr>
              <a:t>one of the most frequent causes</a:t>
            </a:r>
            <a:endParaRPr lang="fa-IR" sz="2400" dirty="0">
              <a:cs typeface="MRT_Mohammad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cs typeface="MRT_Mohammad" pitchFamily="2" charset="-78"/>
              </a:rPr>
              <a:t>many hospitals around the world lack the resources to provide TH safely and reliably; and up to 29% of treated neonates still</a:t>
            </a:r>
            <a:r>
              <a:rPr lang="fa-IR" sz="2400" dirty="0">
                <a:cs typeface="MRT_Mohammad" pitchFamily="2" charset="-78"/>
              </a:rPr>
              <a:t> </a:t>
            </a:r>
            <a:r>
              <a:rPr lang="en-US" sz="2400" dirty="0">
                <a:cs typeface="MRT_Mohammad" pitchFamily="2" charset="-78"/>
              </a:rPr>
              <a:t>develop disabilities despite 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5D0EC3-DC3C-2D25-66B5-1406C0BC2B06}"/>
              </a:ext>
            </a:extLst>
          </p:cNvPr>
          <p:cNvSpPr txBox="1">
            <a:spLocks/>
          </p:cNvSpPr>
          <p:nvPr/>
        </p:nvSpPr>
        <p:spPr>
          <a:xfrm>
            <a:off x="492369" y="3790562"/>
            <a:ext cx="10515600" cy="297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C629C7-001C-37F2-D025-B5AAD283C666}"/>
              </a:ext>
            </a:extLst>
          </p:cNvPr>
          <p:cNvSpPr txBox="1">
            <a:spLocks/>
          </p:cNvSpPr>
          <p:nvPr/>
        </p:nvSpPr>
        <p:spPr>
          <a:xfrm>
            <a:off x="838200" y="4557713"/>
            <a:ext cx="10515600" cy="297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FDBF0-7878-C6FE-A65F-112061436360}"/>
              </a:ext>
            </a:extLst>
          </p:cNvPr>
          <p:cNvSpPr txBox="1"/>
          <p:nvPr/>
        </p:nvSpPr>
        <p:spPr>
          <a:xfrm>
            <a:off x="1289539" y="6045200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Graham, E. M., &amp; Burd, I. (2025). Updates in Treatment of Hypoxic-Ischemic Encephalopathy. Clinics in Perinatology, 52(2), 321–343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9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DA56-604D-715F-0A52-C024FBA1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87" y="624110"/>
            <a:ext cx="2935678" cy="641982"/>
          </a:xfrm>
        </p:spPr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Azithromycin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36809-72A5-B261-5301-30194AD7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29" y="1786203"/>
            <a:ext cx="10748889" cy="32461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Azithromycin is an antibiotic with anti-inflammatory properties.</a:t>
            </a:r>
            <a:endParaRPr lang="fa-IR" sz="2800" dirty="0">
              <a:cs typeface="MRT_Mohammad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cs typeface="MRT_Mohammad" pitchFamily="2" charset="-78"/>
              </a:rPr>
              <a:t>No RCTs have yet investigated the safety or efficacy of azithromycin in the context of neonatal HIE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50DE3-EEB4-A5E4-4349-041860AEA9C0}"/>
              </a:ext>
            </a:extLst>
          </p:cNvPr>
          <p:cNvSpPr txBox="1"/>
          <p:nvPr/>
        </p:nvSpPr>
        <p:spPr>
          <a:xfrm>
            <a:off x="717453" y="5879947"/>
            <a:ext cx="11269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Barks JDE, Liu Y, Wang L, et al. Repurposing azithromycin for neonatal neuroprotection.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Pediatr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Res 2019;86(4):444–51.</a:t>
            </a:r>
          </a:p>
        </p:txBody>
      </p:sp>
    </p:spTree>
    <p:extLst>
      <p:ext uri="{BB962C8B-B14F-4D97-AF65-F5344CB8AC3E}">
        <p14:creationId xmlns:p14="http://schemas.microsoft.com/office/powerpoint/2010/main" val="25777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CCD2-4C22-A9D4-C5D7-EF849DFB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53" y="720018"/>
            <a:ext cx="1331961" cy="1035878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EPO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E9E73-C004-DF1B-7DFC-D92BC4893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18" y="1549349"/>
            <a:ext cx="10847363" cy="458863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en-US" sz="2800" dirty="0">
                <a:cs typeface="MRT_Mohammad" pitchFamily="2" charset="-78"/>
              </a:rPr>
              <a:t>Erythropoietin (EPO) was proposed as another potential therapy for neonatal HIE after it displayed neuroprotective and neurorestorative effects in</a:t>
            </a:r>
            <a:r>
              <a:rPr lang="fa-IR" sz="2800" dirty="0">
                <a:cs typeface="MRT_Mohammad" pitchFamily="2" charset="-78"/>
              </a:rPr>
              <a:t> </a:t>
            </a:r>
            <a:r>
              <a:rPr lang="en-US" sz="2800" dirty="0">
                <a:cs typeface="MRT_Mohammad" pitchFamily="2" charset="-78"/>
              </a:rPr>
              <a:t>preclinical models</a:t>
            </a:r>
            <a:endParaRPr lang="fa-IR" sz="2800" dirty="0">
              <a:cs typeface="MRT_Mohammad" pitchFamily="2" charset="-78"/>
            </a:endParaRPr>
          </a:p>
          <a:p>
            <a:pPr algn="just">
              <a:lnSpc>
                <a:spcPct val="160000"/>
              </a:lnSpc>
            </a:pPr>
            <a:r>
              <a:rPr lang="en-US" sz="2800" dirty="0">
                <a:cs typeface="MRT_Mohammad" pitchFamily="2" charset="-78"/>
              </a:rPr>
              <a:t>Neuroprotective effects of EPO have been associated with stimulation of production of growth</a:t>
            </a:r>
            <a:r>
              <a:rPr lang="fa-IR" sz="2800" dirty="0">
                <a:cs typeface="MRT_Mohammad" pitchFamily="2" charset="-78"/>
              </a:rPr>
              <a:t> </a:t>
            </a:r>
            <a:r>
              <a:rPr lang="en-US" sz="2800" dirty="0">
                <a:cs typeface="MRT_Mohammad" pitchFamily="2" charset="-78"/>
              </a:rPr>
              <a:t>factors, including vascular endothelial growth factor secretion</a:t>
            </a:r>
            <a:r>
              <a:rPr lang="fa-IR" sz="2800" dirty="0">
                <a:cs typeface="MRT_Mohammad" pitchFamily="2" charset="-78"/>
              </a:rPr>
              <a:t> </a:t>
            </a:r>
            <a:r>
              <a:rPr lang="en-US" sz="2800" dirty="0">
                <a:cs typeface="MRT_Mohammad" pitchFamily="2" charset="-78"/>
              </a:rPr>
              <a:t>and brain-derived neurotrophic factor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3F506-19EA-3B17-BEF1-C42EFE197E1D}"/>
              </a:ext>
            </a:extLst>
          </p:cNvPr>
          <p:cNvSpPr txBox="1"/>
          <p:nvPr/>
        </p:nvSpPr>
        <p:spPr>
          <a:xfrm>
            <a:off x="911468" y="5973638"/>
            <a:ext cx="110865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Rangarajan V, Juul SE. Erythropoietin: emerging role of erythropoietin in neonatal neuroprotection.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Pediatr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Neurol 2014;51(4):481–8</a:t>
            </a:r>
          </a:p>
        </p:txBody>
      </p:sp>
    </p:spTree>
    <p:extLst>
      <p:ext uri="{BB962C8B-B14F-4D97-AF65-F5344CB8AC3E}">
        <p14:creationId xmlns:p14="http://schemas.microsoft.com/office/powerpoint/2010/main" val="28107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8C6A-6B7E-3BD1-9E49-EC752D54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54" y="653524"/>
            <a:ext cx="2077549" cy="683299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Sildenafil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5F003-1159-1431-1951-ACCC847BA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55" y="1663700"/>
            <a:ext cx="11189090" cy="35305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>
                <a:cs typeface="MRT_Mohammad" pitchFamily="2" charset="-78"/>
              </a:rPr>
              <a:t>Sildenafil is a phosphodiesterase type 5 inhibitor, already used in neonates for the treatment of pulmonary hypertension. It has been found to prevent neuronal death, enhance neurogenesis and synaptic plasticity, and improve </a:t>
            </a:r>
            <a:r>
              <a:rPr lang="en-US" sz="3000" dirty="0">
                <a:solidFill>
                  <a:srgbClr val="FF0000"/>
                </a:solidFill>
                <a:cs typeface="MRT_Mohammad" pitchFamily="2" charset="-78"/>
              </a:rPr>
              <a:t>motor outcomes in preclinical models </a:t>
            </a:r>
            <a:r>
              <a:rPr lang="en-US" sz="3000" dirty="0">
                <a:cs typeface="MRT_Mohammad" pitchFamily="2" charset="-78"/>
              </a:rPr>
              <a:t>of HIE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D5D3-AC62-476D-2788-79CA112393FA}"/>
              </a:ext>
            </a:extLst>
          </p:cNvPr>
          <p:cNvSpPr txBox="1"/>
          <p:nvPr/>
        </p:nvSpPr>
        <p:spPr>
          <a:xfrm>
            <a:off x="365760" y="5521176"/>
            <a:ext cx="116902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Wintermark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P, Lapointe A, Steinhorn R, et al. Feasibility and safety of sildenafil to repair brain injury secondary to birth asphyxia (SANE-01): a randomized, double-blind, placebo-controlled phase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ib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clinical trial. J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Pediatr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RT_Mohammad" pitchFamily="2" charset="-78"/>
              </a:rPr>
              <a:t> 2024;266: 113879.</a:t>
            </a:r>
          </a:p>
        </p:txBody>
      </p:sp>
    </p:spTree>
    <p:extLst>
      <p:ext uri="{BB962C8B-B14F-4D97-AF65-F5344CB8AC3E}">
        <p14:creationId xmlns:p14="http://schemas.microsoft.com/office/powerpoint/2010/main" val="312944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05E4C-1876-221C-A50C-6DF812A0EF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99" t="14345" r="16942" b="7757"/>
          <a:stretch>
            <a:fillRect/>
          </a:stretch>
        </p:blipFill>
        <p:spPr>
          <a:xfrm>
            <a:off x="745588" y="337665"/>
            <a:ext cx="11099410" cy="6182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8939152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2D0A88-C688-A175-D001-91AE9B3975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4" t="18249" r="16649" b="20727"/>
          <a:stretch>
            <a:fillRect/>
          </a:stretch>
        </p:blipFill>
        <p:spPr>
          <a:xfrm>
            <a:off x="647114" y="650631"/>
            <a:ext cx="11169748" cy="5556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37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9A0D-5830-8C56-EC31-BB479CA8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881BD-DE9A-0137-6C25-BDF40343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Daily management of neonates with NE/HIE should be first supportive with the target goal to re-establish homeostasis of the different body organs/systems. Ongoing </a:t>
            </a:r>
            <a:r>
              <a:rPr lang="en-US" sz="2000" dirty="0">
                <a:solidFill>
                  <a:srgbClr val="FF0000"/>
                </a:solidFill>
              </a:rPr>
              <a:t>cardiac</a:t>
            </a:r>
            <a:r>
              <a:rPr lang="en-US" sz="2000" dirty="0"/>
              <a:t> dysfunction, acute </a:t>
            </a:r>
            <a:r>
              <a:rPr lang="en-US" sz="2000" dirty="0">
                <a:solidFill>
                  <a:srgbClr val="FF0000"/>
                </a:solidFill>
              </a:rPr>
              <a:t>kidney</a:t>
            </a:r>
            <a:r>
              <a:rPr lang="en-US" sz="2000" dirty="0"/>
              <a:t> injury, </a:t>
            </a:r>
            <a:r>
              <a:rPr lang="en-US" sz="2000" dirty="0">
                <a:solidFill>
                  <a:srgbClr val="FF0000"/>
                </a:solidFill>
              </a:rPr>
              <a:t>electrolytes imbalance</a:t>
            </a:r>
            <a:r>
              <a:rPr lang="en-US" sz="2000" dirty="0"/>
              <a:t>, impaired </a:t>
            </a:r>
            <a:r>
              <a:rPr lang="en-US" sz="2000" dirty="0">
                <a:solidFill>
                  <a:srgbClr val="FF0000"/>
                </a:solidFill>
              </a:rPr>
              <a:t>gas exchange</a:t>
            </a:r>
            <a:r>
              <a:rPr lang="en-US" sz="2000" dirty="0"/>
              <a:t>, and similar may all contribute to worsening brain injury and thus subsequent adverse neurodevelopmental outcomes</a:t>
            </a:r>
          </a:p>
        </p:txBody>
      </p:sp>
    </p:spTree>
    <p:extLst>
      <p:ext uri="{BB962C8B-B14F-4D97-AF65-F5344CB8AC3E}">
        <p14:creationId xmlns:p14="http://schemas.microsoft.com/office/powerpoint/2010/main" val="334198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04DF5-CB96-E6FE-8391-452F5EF61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B21F6-0391-37DD-F530-2634DACEE522}"/>
              </a:ext>
            </a:extLst>
          </p:cNvPr>
          <p:cNvSpPr txBox="1"/>
          <p:nvPr/>
        </p:nvSpPr>
        <p:spPr>
          <a:xfrm>
            <a:off x="398584" y="2978834"/>
            <a:ext cx="11394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4800" b="1" i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از حضور ارزشمند شما سپاسگزارم</a:t>
            </a:r>
          </a:p>
        </p:txBody>
      </p:sp>
    </p:spTree>
    <p:extLst>
      <p:ext uri="{BB962C8B-B14F-4D97-AF65-F5344CB8AC3E}">
        <p14:creationId xmlns:p14="http://schemas.microsoft.com/office/powerpoint/2010/main" val="141247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09D9-FFF8-5A65-B2CB-CAD9A31E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465" y="629238"/>
            <a:ext cx="5872089" cy="890074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Primary Neuronal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5145E-15DA-B261-7112-BFE980F94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1" y="1519312"/>
            <a:ext cx="11366695" cy="46033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400" dirty="0">
                <a:cs typeface="MRT_Mohammad" pitchFamily="2" charset="-78"/>
              </a:rPr>
              <a:t>inhibition of energy-producing molecular processes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cs typeface="MRT_Mohammad" pitchFamily="2" charset="-78"/>
              </a:rPr>
              <a:t>increasing extracellular acidosis, </a:t>
            </a:r>
            <a:endParaRPr lang="fa-IR" sz="3400" dirty="0">
              <a:cs typeface="MRT_Mohammad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3400" dirty="0">
                <a:cs typeface="MRT_Mohammad" pitchFamily="2" charset="-78"/>
              </a:rPr>
              <a:t>failure of Na+/K+ (ATPase) membrane pumps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400" dirty="0">
                <a:cs typeface="MRT_Mohammad" pitchFamily="2" charset="-78"/>
              </a:rPr>
              <a:t>(cytotoxic</a:t>
            </a:r>
            <a:r>
              <a:rPr lang="fa-IR" sz="3400" dirty="0">
                <a:cs typeface="MRT_Mohammad" pitchFamily="2" charset="-78"/>
              </a:rPr>
              <a:t> </a:t>
            </a:r>
            <a:r>
              <a:rPr lang="en-US" sz="3400" dirty="0">
                <a:cs typeface="MRT_Mohammad" pitchFamily="2" charset="-78"/>
              </a:rPr>
              <a:t>edema).</a:t>
            </a:r>
            <a:endParaRPr lang="fa-IR" sz="3400" dirty="0">
              <a:cs typeface="MRT_Mohammad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3400" dirty="0">
                <a:cs typeface="MRT_Mohammad" pitchFamily="2" charset="-78"/>
              </a:rPr>
              <a:t> Free radical production(neuronal death) </a:t>
            </a:r>
          </a:p>
        </p:txBody>
      </p:sp>
    </p:spTree>
    <p:extLst>
      <p:ext uri="{BB962C8B-B14F-4D97-AF65-F5344CB8AC3E}">
        <p14:creationId xmlns:p14="http://schemas.microsoft.com/office/powerpoint/2010/main" val="39694338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A3AB-36C8-A0DF-8957-C88C29AD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41" y="632728"/>
            <a:ext cx="7343335" cy="10979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Secondary Neuronal Damage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FB8CB-C496-A1B9-9EEB-B3314B57D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1399735"/>
            <a:ext cx="11314282" cy="545826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3300" dirty="0">
                <a:cs typeface="MRT_Mohammad" pitchFamily="2" charset="-78"/>
              </a:rPr>
              <a:t>secondary energy failure starts within 6 to 8 hours after</a:t>
            </a:r>
            <a:r>
              <a:rPr lang="fa-IR" sz="3300" dirty="0">
                <a:cs typeface="MRT_Mohammad" pitchFamily="2" charset="-78"/>
              </a:rPr>
              <a:t> </a:t>
            </a:r>
            <a:r>
              <a:rPr lang="en-US" sz="3300" dirty="0">
                <a:cs typeface="MRT_Mohammad" pitchFamily="2" charset="-78"/>
              </a:rPr>
              <a:t>insult.</a:t>
            </a:r>
          </a:p>
          <a:p>
            <a:pPr algn="just">
              <a:lnSpc>
                <a:spcPct val="160000"/>
              </a:lnSpc>
            </a:pPr>
            <a:r>
              <a:rPr lang="en-US" sz="3300" dirty="0">
                <a:cs typeface="MRT_Mohammad" pitchFamily="2" charset="-78"/>
              </a:rPr>
              <a:t>high energy phosphates are reduced</a:t>
            </a:r>
          </a:p>
          <a:p>
            <a:pPr algn="just">
              <a:lnSpc>
                <a:spcPct val="160000"/>
              </a:lnSpc>
            </a:pPr>
            <a:r>
              <a:rPr lang="en-US" sz="3300" dirty="0">
                <a:cs typeface="MRT_Mohammad" pitchFamily="2" charset="-78"/>
              </a:rPr>
              <a:t>Depletion of ATP and an increase in Pi, a decrease in the </a:t>
            </a:r>
            <a:r>
              <a:rPr lang="en-US" sz="3300" dirty="0" err="1">
                <a:cs typeface="MRT_Mohammad" pitchFamily="2" charset="-78"/>
              </a:rPr>
              <a:t>PCr</a:t>
            </a:r>
            <a:r>
              <a:rPr lang="en-US" sz="3300" dirty="0">
                <a:cs typeface="MRT_Mohammad" pitchFamily="2" charset="-78"/>
              </a:rPr>
              <a:t>/Pi ratio</a:t>
            </a:r>
            <a:endParaRPr lang="fa-IR" sz="3300" dirty="0">
              <a:cs typeface="MRT_Mohammad" pitchFamily="2" charset="-78"/>
            </a:endParaRPr>
          </a:p>
          <a:p>
            <a:pPr algn="just">
              <a:lnSpc>
                <a:spcPct val="160000"/>
              </a:lnSpc>
            </a:pPr>
            <a:r>
              <a:rPr lang="en-US" sz="3300" dirty="0">
                <a:cs typeface="MRT_Mohammad" pitchFamily="2" charset="-78"/>
              </a:rPr>
              <a:t>Glutamate activates N-methyl-d-aspartate (NMDA) receptors, which excess entry of intracellular Ca2+</a:t>
            </a:r>
            <a:endParaRPr lang="fa-IR" sz="3300" dirty="0">
              <a:cs typeface="MRT_Mohammad" pitchFamily="2" charset="-78"/>
            </a:endParaRPr>
          </a:p>
          <a:p>
            <a:pPr algn="just">
              <a:lnSpc>
                <a:spcPct val="160000"/>
              </a:lnSpc>
            </a:pPr>
            <a:r>
              <a:rPr lang="en-US" sz="3300" dirty="0">
                <a:cs typeface="MRT_Mohammad" pitchFamily="2" charset="-78"/>
              </a:rPr>
              <a:t>Free Radical Formation</a:t>
            </a:r>
            <a:r>
              <a:rPr lang="fa-IR" sz="3300" dirty="0">
                <a:cs typeface="MRT_Mohammad" pitchFamily="2" charset="-78"/>
              </a:rPr>
              <a:t> </a:t>
            </a:r>
            <a:r>
              <a:rPr lang="en-US" sz="3300" dirty="0">
                <a:cs typeface="MRT_Mohammad" pitchFamily="2" charset="-78"/>
              </a:rPr>
              <a:t>oxygen and nitrogen</a:t>
            </a:r>
          </a:p>
          <a:p>
            <a:pPr algn="just">
              <a:lnSpc>
                <a:spcPct val="160000"/>
              </a:lnSpc>
            </a:pPr>
            <a:r>
              <a:rPr lang="en-US" sz="3300" dirty="0">
                <a:cs typeface="MRT_Mohammad" pitchFamily="2" charset="-78"/>
              </a:rPr>
              <a:t>Apoptosis, the most important cause of neuronal death, with </a:t>
            </a:r>
            <a:r>
              <a:rPr lang="en-US" sz="3300" dirty="0">
                <a:solidFill>
                  <a:srgbClr val="FF0000"/>
                </a:solidFill>
                <a:cs typeface="MRT_Mohammad" pitchFamily="2" charset="-78"/>
              </a:rPr>
              <a:t>caspase-3</a:t>
            </a:r>
            <a:r>
              <a:rPr lang="en-US" sz="3300" dirty="0">
                <a:cs typeface="MRT_Mohammad" pitchFamily="2" charset="-78"/>
              </a:rPr>
              <a:t> identified as the execution protein</a:t>
            </a:r>
          </a:p>
          <a:p>
            <a:pPr algn="just">
              <a:lnSpc>
                <a:spcPct val="160000"/>
              </a:lnSpc>
            </a:pPr>
            <a:r>
              <a:rPr lang="en-US" sz="3300" dirty="0">
                <a:cs typeface="MRT_Mohammad" pitchFamily="2" charset="-78"/>
              </a:rPr>
              <a:t>proinflammatory cytokines TNF</a:t>
            </a:r>
            <a:r>
              <a:rPr lang="el-GR" sz="3300" dirty="0">
                <a:cs typeface="MRT_Mohammad" pitchFamily="2" charset="-78"/>
              </a:rPr>
              <a:t>α, </a:t>
            </a:r>
            <a:r>
              <a:rPr lang="en-US" sz="3300" dirty="0">
                <a:cs typeface="MRT_Mohammad" pitchFamily="2" charset="-78"/>
              </a:rPr>
              <a:t>[IL]-1</a:t>
            </a:r>
            <a:r>
              <a:rPr lang="el-GR" sz="3300" dirty="0">
                <a:cs typeface="MRT_Mohammad" pitchFamily="2" charset="-78"/>
              </a:rPr>
              <a:t>β, </a:t>
            </a:r>
            <a:r>
              <a:rPr lang="en-US" sz="3300" dirty="0">
                <a:cs typeface="MRT_Mohammad" pitchFamily="2" charset="-78"/>
              </a:rPr>
              <a:t>and IL-18</a:t>
            </a:r>
            <a:endParaRPr lang="fa-IR" sz="3300" dirty="0">
              <a:cs typeface="MRT_Mohammad" pitchFamily="2" charset="-78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503345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43D78-2189-8073-ABFD-B42D0C7EB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38" t="19472" r="14115" b="13546"/>
          <a:stretch>
            <a:fillRect/>
          </a:stretch>
        </p:blipFill>
        <p:spPr>
          <a:xfrm>
            <a:off x="1223889" y="392508"/>
            <a:ext cx="10267965" cy="6072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67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69E7-D0B9-47D3-11FA-0AFE6232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796" y="632820"/>
            <a:ext cx="3006017" cy="852998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15466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BAEF1D-DB17-97C0-B46B-467CEFA2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88" t="14171" r="16770" b="5797"/>
          <a:stretch>
            <a:fillRect/>
          </a:stretch>
        </p:blipFill>
        <p:spPr>
          <a:xfrm>
            <a:off x="875946" y="172524"/>
            <a:ext cx="11081592" cy="6512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88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BD511B-66D0-D4DD-B04C-0DA4D33A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29" t="18150" r="16562" b="48930"/>
          <a:stretch>
            <a:fillRect/>
          </a:stretch>
        </p:blipFill>
        <p:spPr>
          <a:xfrm>
            <a:off x="759654" y="742071"/>
            <a:ext cx="11043139" cy="5373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472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B26D-D83B-D2B5-F8A1-DE85C9D6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728" y="653922"/>
            <a:ext cx="3503075" cy="782659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Other Strategies</a:t>
            </a:r>
          </a:p>
        </p:txBody>
      </p:sp>
    </p:spTree>
    <p:extLst>
      <p:ext uri="{BB962C8B-B14F-4D97-AF65-F5344CB8AC3E}">
        <p14:creationId xmlns:p14="http://schemas.microsoft.com/office/powerpoint/2010/main" val="9765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1595</TotalTime>
  <Words>1189</Words>
  <Application>Microsoft Office PowerPoint</Application>
  <PresentationFormat>Widescreen</PresentationFormat>
  <Paragraphs>82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 Titr</vt:lpstr>
      <vt:lpstr>Berlin Sans FB Demi</vt:lpstr>
      <vt:lpstr>Calibri</vt:lpstr>
      <vt:lpstr>Century Gothic</vt:lpstr>
      <vt:lpstr>MRT_Mohammad</vt:lpstr>
      <vt:lpstr>Roboto Black</vt:lpstr>
      <vt:lpstr>Wingdings 3</vt:lpstr>
      <vt:lpstr>Wisp</vt:lpstr>
      <vt:lpstr>Neuroprotection in HIE</vt:lpstr>
      <vt:lpstr>INTRODUCTION</vt:lpstr>
      <vt:lpstr>Primary Neuronal Damage</vt:lpstr>
      <vt:lpstr>Secondary Neuronal Damage</vt:lpstr>
      <vt:lpstr>PowerPoint Presentation</vt:lpstr>
      <vt:lpstr>Management</vt:lpstr>
      <vt:lpstr>PowerPoint Presentation</vt:lpstr>
      <vt:lpstr>PowerPoint Presentation</vt:lpstr>
      <vt:lpstr>Other Strategies</vt:lpstr>
      <vt:lpstr>Corticosteroids</vt:lpstr>
      <vt:lpstr>Hypothermia</vt:lpstr>
      <vt:lpstr>Magnesium sulfate </vt:lpstr>
      <vt:lpstr>Melatonin </vt:lpstr>
      <vt:lpstr>N-Acetylcysteine</vt:lpstr>
      <vt:lpstr>Allopurinol</vt:lpstr>
      <vt:lpstr>Xenon</vt:lpstr>
      <vt:lpstr>Stem Cells </vt:lpstr>
      <vt:lpstr>Topiramate</vt:lpstr>
      <vt:lpstr>Caffeine</vt:lpstr>
      <vt:lpstr>Azithromycin</vt:lpstr>
      <vt:lpstr>EPO</vt:lpstr>
      <vt:lpstr>Sildenafil</vt:lpstr>
      <vt:lpstr>PowerPoint Presentation</vt:lpstr>
      <vt:lpstr>PowerPoint Presentation</vt:lpstr>
      <vt:lpstr>Major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unkwon</dc:creator>
  <cp:lastModifiedBy>unkwon</cp:lastModifiedBy>
  <cp:revision>38</cp:revision>
  <dcterms:created xsi:type="dcterms:W3CDTF">2025-11-14T06:00:15Z</dcterms:created>
  <dcterms:modified xsi:type="dcterms:W3CDTF">2025-11-18T20:42:59Z</dcterms:modified>
</cp:coreProperties>
</file>