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75" r:id="rId3"/>
    <p:sldId id="292" r:id="rId4"/>
    <p:sldId id="273" r:id="rId5"/>
    <p:sldId id="274" r:id="rId6"/>
    <p:sldId id="276" r:id="rId7"/>
    <p:sldId id="277" r:id="rId8"/>
    <p:sldId id="278" r:id="rId9"/>
    <p:sldId id="291" r:id="rId10"/>
    <p:sldId id="279" r:id="rId11"/>
    <p:sldId id="284" r:id="rId12"/>
    <p:sldId id="294" r:id="rId13"/>
    <p:sldId id="280" r:id="rId14"/>
    <p:sldId id="281" r:id="rId15"/>
    <p:sldId id="283" r:id="rId16"/>
    <p:sldId id="285" r:id="rId17"/>
    <p:sldId id="282" r:id="rId18"/>
    <p:sldId id="293" r:id="rId19"/>
    <p:sldId id="286" r:id="rId20"/>
    <p:sldId id="287" r:id="rId21"/>
    <p:sldId id="289" r:id="rId22"/>
    <p:sldId id="290" r:id="rId23"/>
    <p:sldId id="262" r:id="rId24"/>
    <p:sldId id="271" r:id="rId25"/>
    <p:sldId id="295" r:id="rId26"/>
    <p:sldId id="272" r:id="rId27"/>
    <p:sldId id="26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12/12/2021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3857628"/>
            <a:ext cx="7572396" cy="2460876"/>
          </a:xfrm>
        </p:spPr>
        <p:txBody>
          <a:bodyPr/>
          <a:lstStyle/>
          <a:p>
            <a:r>
              <a:rPr lang="en-US" sz="3600" dirty="0" smtClean="0">
                <a:latin typeface="Baskerville Old Face" pitchFamily="18" charset="0"/>
                <a:cs typeface="Arabic Transparent" pitchFamily="2" charset="-78"/>
              </a:rPr>
              <a:t>  </a:t>
            </a:r>
            <a:r>
              <a:rPr lang="en-US" dirty="0" smtClean="0">
                <a:solidFill>
                  <a:srgbClr val="00B0F0"/>
                </a:solidFill>
                <a:latin typeface="Baskerville Old Face" pitchFamily="18" charset="0"/>
                <a:cs typeface="Arabic Transparent" pitchFamily="2" charset="-78"/>
              </a:rPr>
              <a:t>Dr . </a:t>
            </a:r>
            <a:r>
              <a:rPr lang="en-US" dirty="0" err="1" smtClean="0">
                <a:solidFill>
                  <a:srgbClr val="00B0F0"/>
                </a:solidFill>
                <a:latin typeface="Baskerville Old Face" pitchFamily="18" charset="0"/>
                <a:cs typeface="Arabic Transparent" pitchFamily="2" charset="-78"/>
              </a:rPr>
              <a:t>zarkesh</a:t>
            </a:r>
            <a:r>
              <a:rPr lang="en-US" dirty="0" smtClean="0">
                <a:solidFill>
                  <a:srgbClr val="00B0F0"/>
                </a:solidFill>
                <a:latin typeface="Baskerville Old Face" pitchFamily="18" charset="0"/>
                <a:cs typeface="Arabic Transparent" pitchFamily="2" charset="-78"/>
              </a:rPr>
              <a:t>    </a:t>
            </a:r>
            <a:r>
              <a:rPr lang="en-US" sz="3200" dirty="0" smtClean="0">
                <a:latin typeface="Baskerville Old Face" pitchFamily="18" charset="0"/>
                <a:cs typeface="Arabic Transparent" pitchFamily="2" charset="-78"/>
              </a:rPr>
              <a:t/>
            </a:r>
            <a:br>
              <a:rPr lang="en-US" sz="3200" dirty="0" smtClean="0">
                <a:latin typeface="Baskerville Old Face" pitchFamily="18" charset="0"/>
                <a:cs typeface="Arabic Transparent" pitchFamily="2" charset="-78"/>
              </a:rPr>
            </a:br>
            <a:r>
              <a:rPr lang="en-US" sz="3200" dirty="0" smtClean="0">
                <a:latin typeface="Baskerville Old Face" pitchFamily="18" charset="0"/>
                <a:cs typeface="Arabic Transparent" pitchFamily="2" charset="-78"/>
              </a:rPr>
              <a:t>  </a:t>
            </a:r>
            <a:r>
              <a:rPr lang="en-US" sz="2800" dirty="0" smtClean="0">
                <a:latin typeface="Baskerville Old Face" pitchFamily="18" charset="0"/>
                <a:cs typeface="Arabic Transparent" pitchFamily="2" charset="-78"/>
              </a:rPr>
              <a:t>associated</a:t>
            </a:r>
            <a:br>
              <a:rPr lang="en-US" sz="2800" dirty="0" smtClean="0">
                <a:latin typeface="Baskerville Old Face" pitchFamily="18" charset="0"/>
                <a:cs typeface="Arabic Transparent" pitchFamily="2" charset="-78"/>
              </a:rPr>
            </a:br>
            <a:r>
              <a:rPr lang="en-US" sz="2800" dirty="0" smtClean="0">
                <a:latin typeface="Baskerville Old Face" pitchFamily="18" charset="0"/>
                <a:cs typeface="Arabic Transparent" pitchFamily="2" charset="-78"/>
              </a:rPr>
              <a:t>  professor   of                                      </a:t>
            </a:r>
            <a:br>
              <a:rPr lang="en-US" sz="2800" dirty="0" smtClean="0">
                <a:latin typeface="Baskerville Old Face" pitchFamily="18" charset="0"/>
                <a:cs typeface="Arabic Transparent" pitchFamily="2" charset="-78"/>
              </a:rPr>
            </a:br>
            <a:r>
              <a:rPr lang="en-US" sz="2800" dirty="0" smtClean="0">
                <a:latin typeface="Baskerville Old Face" pitchFamily="18" charset="0"/>
                <a:cs typeface="Arabic Transparent" pitchFamily="2" charset="-78"/>
              </a:rPr>
              <a:t>  neonatology,</a:t>
            </a:r>
            <a:br>
              <a:rPr lang="en-US" sz="2800" dirty="0" smtClean="0">
                <a:latin typeface="Baskerville Old Face" pitchFamily="18" charset="0"/>
                <a:cs typeface="Arabic Transparent" pitchFamily="2" charset="-78"/>
              </a:rPr>
            </a:br>
            <a:r>
              <a:rPr lang="en-US" sz="2800" dirty="0" smtClean="0">
                <a:latin typeface="Baskerville Old Face" pitchFamily="18" charset="0"/>
                <a:cs typeface="Arabic Transparent" pitchFamily="2" charset="-78"/>
              </a:rPr>
              <a:t>  gums</a:t>
            </a:r>
            <a:endParaRPr lang="en-US" sz="3200" dirty="0">
              <a:latin typeface="Baskerville Old Face" pitchFamily="18" charset="0"/>
              <a:cs typeface="Arabic Transparent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78" y="0"/>
            <a:ext cx="8501122" cy="2928934"/>
          </a:xfrm>
        </p:spPr>
        <p:txBody>
          <a:bodyPr>
            <a:noAutofit/>
          </a:bodyPr>
          <a:lstStyle/>
          <a:p>
            <a:r>
              <a:rPr lang="en-US" sz="8800" dirty="0" smtClean="0">
                <a:solidFill>
                  <a:schemeClr val="accent1"/>
                </a:solidFill>
                <a:latin typeface="Angsana New" pitchFamily="18" charset="-34"/>
                <a:cs typeface="Angsana New" pitchFamily="18" charset="-34"/>
              </a:rPr>
              <a:t>Management  of   Neonatal       </a:t>
            </a:r>
          </a:p>
          <a:p>
            <a:r>
              <a:rPr lang="en-US" sz="8800" dirty="0" smtClean="0">
                <a:solidFill>
                  <a:schemeClr val="accent1"/>
                </a:solidFill>
                <a:latin typeface="Angsana New" pitchFamily="18" charset="-34"/>
                <a:cs typeface="Angsana New" pitchFamily="18" charset="-34"/>
              </a:rPr>
              <a:t>                seizure</a:t>
            </a:r>
            <a:endParaRPr lang="en-US" sz="8800" dirty="0">
              <a:solidFill>
                <a:schemeClr val="accent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571876"/>
            <a:ext cx="3114676" cy="3494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0"/>
            <a:ext cx="8715404" cy="6858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Phenobarbital   enters  CSF  rapidly.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Blood  level  is  largely  predictable  from  the  dose  administered.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Can  be  administered    IM </a:t>
            </a:r>
            <a:r>
              <a:rPr lang="en-US" sz="2400" dirty="0" smtClean="0"/>
              <a:t>(higher  dose) </a:t>
            </a:r>
            <a:r>
              <a:rPr lang="en-US" sz="2800" dirty="0" smtClean="0"/>
              <a:t>,  IV   and  </a:t>
            </a:r>
            <a:r>
              <a:rPr lang="en-US" sz="3200" dirty="0" smtClean="0">
                <a:solidFill>
                  <a:srgbClr val="FF0000"/>
                </a:solidFill>
              </a:rPr>
              <a:t>oral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Entrance  into  brain  is  accelerated  by  the  local  acidosis  with  seizure.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Protein  binding  is  low  in  newborn.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 presence  of  EEG –only   seizures  and  more  abnormal  EEG  backgrounds  predict  a  lack  of  response  to  it.</a:t>
            </a:r>
            <a:endParaRPr lang="en-US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715404" cy="54292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If   </a:t>
            </a:r>
            <a:r>
              <a:rPr lang="en-US" sz="4000" dirty="0" err="1" smtClean="0">
                <a:solidFill>
                  <a:schemeClr val="accent2"/>
                </a:solidFill>
              </a:rPr>
              <a:t>channelopathy</a:t>
            </a:r>
            <a:r>
              <a:rPr lang="en-US" sz="3600" dirty="0" smtClean="0">
                <a:solidFill>
                  <a:schemeClr val="accent2"/>
                </a:solidFill>
              </a:rPr>
              <a:t> </a:t>
            </a:r>
            <a:r>
              <a:rPr lang="en-US" sz="3600" dirty="0" smtClean="0"/>
              <a:t>   is   the   likely   cause   for    seizures    due  to    family   history , then  a   sodium   channel   blocker :</a:t>
            </a:r>
          </a:p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           </a:t>
            </a:r>
            <a:r>
              <a:rPr lang="en-US" sz="4400" dirty="0" err="1" smtClean="0">
                <a:solidFill>
                  <a:srgbClr val="00B0F0"/>
                </a:solidFill>
              </a:rPr>
              <a:t>Phenytoin</a:t>
            </a:r>
            <a:r>
              <a:rPr lang="en-US" sz="4400" dirty="0" smtClean="0">
                <a:solidFill>
                  <a:srgbClr val="00B0F0"/>
                </a:solidFill>
              </a:rPr>
              <a:t>   or    </a:t>
            </a:r>
            <a:r>
              <a:rPr lang="en-US" sz="4400" dirty="0" err="1" smtClean="0">
                <a:solidFill>
                  <a:srgbClr val="00B0F0"/>
                </a:solidFill>
              </a:rPr>
              <a:t>Carbamazepine</a:t>
            </a:r>
            <a:r>
              <a:rPr lang="en-US" sz="4400" dirty="0" smtClean="0">
                <a:solidFill>
                  <a:srgbClr val="00B0F0"/>
                </a:solidFill>
              </a:rPr>
              <a:t> </a:t>
            </a:r>
            <a:r>
              <a:rPr lang="en-US" sz="4000" dirty="0" smtClean="0"/>
              <a:t> </a:t>
            </a:r>
            <a:endParaRPr lang="en-US" sz="3600" dirty="0" smtClean="0"/>
          </a:p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     may   be   </a:t>
            </a:r>
            <a:r>
              <a:rPr lang="en-US" sz="3600" smtClean="0"/>
              <a:t>used   as   </a:t>
            </a:r>
            <a:r>
              <a:rPr lang="en-US" sz="3600" dirty="0" smtClean="0"/>
              <a:t>a  first – line  drug.</a:t>
            </a:r>
            <a:endParaRPr lang="en-US" sz="36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212174"/>
          </a:xfrm>
        </p:spPr>
        <p:txBody>
          <a:bodyPr/>
          <a:lstStyle/>
          <a:p>
            <a:r>
              <a:rPr lang="en-US" dirty="0" err="1" smtClean="0">
                <a:solidFill>
                  <a:schemeClr val="accent1"/>
                </a:solidFill>
              </a:rPr>
              <a:t>Carbamazepine</a:t>
            </a:r>
            <a:r>
              <a:rPr lang="en-US" dirty="0" smtClean="0">
                <a:solidFill>
                  <a:schemeClr val="accent1"/>
                </a:solidFill>
              </a:rPr>
              <a:t>: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715404" cy="571501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First  line  ASM  for  neonates  with  a  family  history  of  epilepsy  due  to  a  </a:t>
            </a:r>
            <a:r>
              <a:rPr lang="en-US" dirty="0" err="1" smtClean="0"/>
              <a:t>channelopathy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Was  effective  as  an  initial  agent  in  the  treatment    of  seizures  in  a  study  of  10  full-term  infants  with  HIE.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Loading  dose  of  10 mg/kg  /</a:t>
            </a:r>
            <a:r>
              <a:rPr lang="en-US" sz="3200" dirty="0" err="1" smtClean="0">
                <a:solidFill>
                  <a:schemeClr val="accent2"/>
                </a:solidFill>
              </a:rPr>
              <a:t>enteral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Variability  in  blood  level  suggests  that  more  data  are  needed  to  determine  its  value.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772400" cy="91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Second –line  medications: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643966" cy="50697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In  the   newborn  who  continues  to  experience  electrographic  or  clinical  seizures  after  as  much  as  40mg/kg  of  </a:t>
            </a:r>
            <a:r>
              <a:rPr lang="en-US" sz="3200" dirty="0" err="1" smtClean="0"/>
              <a:t>phenobarbital</a:t>
            </a:r>
            <a:r>
              <a:rPr lang="en-US" sz="3200" dirty="0" smtClean="0"/>
              <a:t>  ,</a:t>
            </a:r>
            <a:r>
              <a:rPr lang="en-US" sz="4000" dirty="0" err="1" smtClean="0">
                <a:solidFill>
                  <a:srgbClr val="92D050"/>
                </a:solidFill>
              </a:rPr>
              <a:t>phenytoin</a:t>
            </a:r>
            <a:r>
              <a:rPr lang="en-US" sz="4000" dirty="0" smtClean="0">
                <a:solidFill>
                  <a:srgbClr val="92D050"/>
                </a:solidFill>
              </a:rPr>
              <a:t>  or  </a:t>
            </a:r>
            <a:r>
              <a:rPr lang="en-US" sz="4000" dirty="0" err="1" smtClean="0">
                <a:solidFill>
                  <a:srgbClr val="92D050"/>
                </a:solidFill>
              </a:rPr>
              <a:t>fosphenytoin</a:t>
            </a:r>
            <a:r>
              <a:rPr lang="en-US" sz="4000" dirty="0" smtClean="0">
                <a:solidFill>
                  <a:srgbClr val="92D050"/>
                </a:solidFill>
              </a:rPr>
              <a:t>  </a:t>
            </a:r>
            <a:r>
              <a:rPr lang="en-US" sz="3200" dirty="0" smtClean="0"/>
              <a:t>is  generally  administered  as  second –line  medication.</a:t>
            </a:r>
          </a:p>
          <a:p>
            <a:pPr>
              <a:lnSpc>
                <a:spcPct val="150000"/>
              </a:lnSpc>
            </a:pPr>
            <a:r>
              <a:rPr lang="en-US" sz="3600" dirty="0" err="1" smtClean="0">
                <a:solidFill>
                  <a:srgbClr val="00B0F0"/>
                </a:solidFill>
              </a:rPr>
              <a:t>Levetiracetam</a:t>
            </a:r>
            <a:r>
              <a:rPr lang="en-US" sz="3200" dirty="0" smtClean="0"/>
              <a:t>  also  may  be  used.</a:t>
            </a:r>
            <a:endParaRPr lang="en-US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71546"/>
          </a:xfrm>
        </p:spPr>
        <p:txBody>
          <a:bodyPr/>
          <a:lstStyle/>
          <a:p>
            <a:r>
              <a:rPr lang="en-US" dirty="0" err="1" smtClean="0"/>
              <a:t>Phenytoin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642918"/>
            <a:ext cx="8786842" cy="60722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dirty="0" smtClean="0"/>
              <a:t>The  usual  loading  dose  is  20mg/kg/iv   at  a  rate  of  no  more  than  1 mg/kg /min.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dirty="0" smtClean="0"/>
              <a:t>Cardiac  rate  and  rhythm  should  be  monitored  during  the  infusion.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dirty="0" smtClean="0"/>
              <a:t>Should  be  administer  directly  into  the  IV  line.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dirty="0" smtClean="0"/>
              <a:t>Can  be   irritant  to  the  vein  and  surrounding  tissue  (purple  glove  </a:t>
            </a:r>
            <a:r>
              <a:rPr lang="en-US" sz="3200" dirty="0" err="1" smtClean="0"/>
              <a:t>syn</a:t>
            </a:r>
            <a:r>
              <a:rPr lang="en-US" sz="3200" dirty="0" smtClean="0"/>
              <a:t>), PH=12 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dirty="0" smtClean="0"/>
              <a:t>Drug   levels   should  be  followed.</a:t>
            </a:r>
            <a:endParaRPr lang="en-US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928694"/>
          </a:xfrm>
        </p:spPr>
        <p:txBody>
          <a:bodyPr/>
          <a:lstStyle/>
          <a:p>
            <a:r>
              <a:rPr lang="en-US" sz="4400" dirty="0" err="1" smtClean="0">
                <a:solidFill>
                  <a:srgbClr val="FFC000"/>
                </a:solidFill>
              </a:rPr>
              <a:t>Fosphenytoin</a:t>
            </a:r>
            <a:r>
              <a:rPr lang="en-US" sz="4400" dirty="0" smtClean="0">
                <a:solidFill>
                  <a:srgbClr val="FFC000"/>
                </a:solidFill>
              </a:rPr>
              <a:t>: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9429816" cy="542689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600" dirty="0" smtClean="0"/>
              <a:t>The   usual   loading   dose  is    20 mg  </a:t>
            </a:r>
            <a:r>
              <a:rPr lang="en-US" sz="3600" dirty="0" err="1" smtClean="0"/>
              <a:t>phenytoin</a:t>
            </a:r>
            <a:r>
              <a:rPr lang="en-US" sz="3600" dirty="0" smtClean="0"/>
              <a:t> –equivalent /kg   with    faster  allowable   rate  of   iv   administration ,high  water    solubility.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600" dirty="0" smtClean="0"/>
              <a:t>Safe   IM  administration.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600" dirty="0" smtClean="0"/>
              <a:t>More  expensive  and  not  readily  available.</a:t>
            </a:r>
            <a:endParaRPr lang="en-US" sz="36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000132"/>
          </a:xfrm>
        </p:spPr>
        <p:txBody>
          <a:bodyPr/>
          <a:lstStyle/>
          <a:p>
            <a:r>
              <a:rPr lang="en-US" sz="48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Levetiracetam</a:t>
            </a:r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en-US" sz="4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715404" cy="61436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It   prevents    neurotransmitter    release   by  binding   to   a  pre synaptic    vesicle   protein.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Is    preferred    second –line   ASM   for  neonates  with 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CHD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  or  liver  dysfunction.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Loading   doses   of  40-</a:t>
            </a:r>
            <a:r>
              <a:rPr lang="en-US" sz="4000" dirty="0" smtClean="0">
                <a:solidFill>
                  <a:srgbClr val="FF0000"/>
                </a:solidFill>
              </a:rPr>
              <a:t>60</a:t>
            </a:r>
            <a:r>
              <a:rPr lang="en-US" sz="3200" dirty="0" smtClean="0"/>
              <a:t> mg/k /iv  are   typical.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Blood   levels   typically   are  not  followed.</a:t>
            </a:r>
            <a:endParaRPr lang="en-US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106929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Pyridoxine: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357298"/>
            <a:ext cx="9144064" cy="49982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A   trial  of  it  may  be  attempted  in  neonates  presenting   with   clinical  features  or  EEG  characteristic   suggestive   of  vitamin                      B6 –dependent   epilepsy   and   neonates  with  seizures   unresponsive    to  second – line  ASM  without    an   identified  etiology.</a:t>
            </a:r>
            <a:endParaRPr lang="en-US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786842" cy="928694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Pyridoxine-dependent  seizures: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786842" cy="550069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          Pyridoxine   :100  mg / iv, closely   monitoring (apnea) , simultaneous    EEG   monitoring , maximum  dose  500 mg /iv    , continue    30 mg/ kg /d  for  3 d, check  biochemical  or  genetic  tests.</a:t>
            </a:r>
          </a:p>
          <a:p>
            <a:pPr>
              <a:lnSpc>
                <a:spcPct val="150000"/>
              </a:lnSpc>
              <a:buNone/>
            </a:pP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If 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no    response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PLP (pyridoxal-5-phosphate)  30 -60mg/kg /d/ </a:t>
            </a:r>
            <a:r>
              <a:rPr lang="en-US" sz="2400" dirty="0" err="1" smtClean="0"/>
              <a:t>po</a:t>
            </a:r>
            <a:r>
              <a:rPr lang="en-US" sz="2400" dirty="0" smtClean="0"/>
              <a:t>    for   at   least  3-5 d. side  effects  similar  to   pyridoxine.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Folinic</a:t>
            </a:r>
            <a:r>
              <a:rPr lang="en-US" sz="2400" dirty="0" smtClean="0"/>
              <a:t>  acid  3-5 mg/kg/d /</a:t>
            </a:r>
            <a:r>
              <a:rPr lang="en-US" sz="2400" dirty="0" err="1" smtClean="0"/>
              <a:t>po</a:t>
            </a:r>
            <a:r>
              <a:rPr lang="en-US" sz="2400" dirty="0" smtClean="0"/>
              <a:t>   for  3-5  d.</a:t>
            </a: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>
            <a:off x="357158" y="1428736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283612"/>
          </a:xfrm>
        </p:spPr>
        <p:txBody>
          <a:bodyPr/>
          <a:lstStyle/>
          <a:p>
            <a:r>
              <a:rPr lang="en-US" sz="4400" dirty="0" smtClean="0">
                <a:solidFill>
                  <a:srgbClr val="FF0000"/>
                </a:solidFill>
              </a:rPr>
              <a:t>Third  line  medications:  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8786842" cy="58578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                                    </a:t>
            </a:r>
            <a:r>
              <a:rPr lang="en-US" sz="39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Midazolam</a:t>
            </a:r>
            <a:r>
              <a:rPr lang="en-US" sz="3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    It    has   less  respiratory    depression   and  sedation  than    </a:t>
            </a:r>
            <a:r>
              <a:rPr lang="en-US" dirty="0" err="1" smtClean="0"/>
              <a:t>lorazepam</a:t>
            </a:r>
            <a:r>
              <a:rPr lang="en-US" dirty="0" smtClean="0"/>
              <a:t>    or  diazepam  and  minimal    cardiovascular    effects.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    Like    barbiturates ,  acts  on the  GABA  receptor  and  its  chloride  channel.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   Loading   dose  0/05  to  0/2  </a:t>
            </a:r>
            <a:r>
              <a:rPr lang="en-US" dirty="0" smtClean="0"/>
              <a:t>mg/kg/iv   </a:t>
            </a:r>
            <a:r>
              <a:rPr lang="en-US" dirty="0" smtClean="0"/>
              <a:t>and   an  infusion   of  0/05   to  0/1  </a:t>
            </a:r>
            <a:r>
              <a:rPr lang="en-US" dirty="0" smtClean="0"/>
              <a:t>mg/kg/iv/h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14290"/>
            <a:ext cx="8929750" cy="628654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Before    instituting   any     </a:t>
            </a:r>
            <a:r>
              <a:rPr lang="en-US" sz="3600" dirty="0" smtClean="0">
                <a:solidFill>
                  <a:schemeClr val="accent2"/>
                </a:solidFill>
              </a:rPr>
              <a:t>ASM (anti  seizure  medication )</a:t>
            </a:r>
            <a:r>
              <a:rPr lang="en-US" sz="3200" dirty="0" smtClean="0"/>
              <a:t>,  assessment   and   management  of   </a:t>
            </a:r>
            <a:r>
              <a:rPr lang="en-US" sz="3200" u="sng" dirty="0" smtClean="0">
                <a:solidFill>
                  <a:srgbClr val="00B0F0"/>
                </a:solidFill>
              </a:rPr>
              <a:t>ventilation   and   perfusion</a:t>
            </a:r>
            <a:r>
              <a:rPr lang="en-US" sz="3200" dirty="0" smtClean="0">
                <a:solidFill>
                  <a:srgbClr val="00B0F0"/>
                </a:solidFill>
              </a:rPr>
              <a:t>   </a:t>
            </a:r>
            <a:r>
              <a:rPr lang="en-US" sz="3200" dirty="0" smtClean="0"/>
              <a:t>is  essential.</a:t>
            </a:r>
          </a:p>
          <a:p>
            <a:pPr>
              <a:lnSpc>
                <a:spcPct val="150000"/>
              </a:lnSpc>
              <a:buNone/>
            </a:pP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Brief  seizures  due  to  transient , reversible  electrolyte  or  glucose  abnormalities  do  not  require  immediate  treatment  with  ASM.</a:t>
            </a:r>
          </a:p>
          <a:p>
            <a:pPr>
              <a:lnSpc>
                <a:spcPct val="150000"/>
              </a:lnSpc>
              <a:buNone/>
            </a:pPr>
            <a:endParaRPr lang="en-US" sz="3200" dirty="0" smtClean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714356"/>
          </a:xfrm>
        </p:spPr>
        <p:txBody>
          <a:bodyPr/>
          <a:lstStyle/>
          <a:p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Lidocaine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en-US" sz="4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642918"/>
            <a:ext cx="8929718" cy="621508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It   has  good   CNS   penetration , but   its  mechanism   of  action   is  uncertain.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Because   of  the  cumulative  risk  of  toxicity , it  must  be   </a:t>
            </a:r>
            <a:r>
              <a:rPr lang="en-US" dirty="0" smtClean="0">
                <a:solidFill>
                  <a:srgbClr val="FFC000"/>
                </a:solidFill>
              </a:rPr>
              <a:t>stopped   within   36 h</a:t>
            </a:r>
            <a:r>
              <a:rPr lang="en-US" dirty="0" smtClean="0"/>
              <a:t>, carefully   follow   blood  levels,  dose   must   be   reduced  in  premature  infants.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Should  be   avoided   in  newborns  with   CHD    or  have  received   other  </a:t>
            </a:r>
            <a:r>
              <a:rPr lang="en-US" dirty="0" err="1" smtClean="0"/>
              <a:t>proarrhythmic</a:t>
            </a:r>
            <a:r>
              <a:rPr lang="en-US" dirty="0" smtClean="0"/>
              <a:t>  drugs   like   </a:t>
            </a:r>
            <a:r>
              <a:rPr lang="en-US" dirty="0" err="1" smtClean="0"/>
              <a:t>phenytoin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   </a:t>
            </a:r>
            <a:r>
              <a:rPr lang="en-US" dirty="0" err="1" smtClean="0"/>
              <a:t>Methemoglobinemia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Initial   bolus  dose  is   2mg /</a:t>
            </a:r>
            <a:r>
              <a:rPr lang="en-US" dirty="0" smtClean="0"/>
              <a:t>kg/iv  </a:t>
            </a:r>
            <a:r>
              <a:rPr lang="en-US" dirty="0" smtClean="0"/>
              <a:t>over  10 min 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Requires  </a:t>
            </a:r>
            <a:r>
              <a:rPr lang="en-US" sz="3500" dirty="0" smtClean="0">
                <a:solidFill>
                  <a:srgbClr val="FFC000"/>
                </a:solidFill>
              </a:rPr>
              <a:t>continuous    monitoring  of  ECG ,HR ,BP.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14348" y="5072074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857256"/>
          </a:xfrm>
        </p:spPr>
        <p:txBody>
          <a:bodyPr/>
          <a:lstStyle/>
          <a:p>
            <a:r>
              <a:rPr lang="en-US" sz="44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Topiramate</a:t>
            </a:r>
            <a:r>
              <a:rPr lang="en-US" sz="4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:</a:t>
            </a:r>
            <a:endParaRPr lang="en-US" sz="4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786842" cy="5786454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200" dirty="0" smtClean="0"/>
              <a:t>Is  a  blocker  of  glutamate  receptor ,an  IV  preparation  is  not  available,  1-10mg/ kg /d/ </a:t>
            </a:r>
            <a:r>
              <a:rPr lang="en-US" sz="3200" dirty="0" err="1" smtClean="0"/>
              <a:t>enteral</a:t>
            </a:r>
            <a:endParaRPr lang="en-US" sz="3200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200" dirty="0" smtClean="0"/>
              <a:t>Few     reports   of   </a:t>
            </a:r>
            <a:r>
              <a:rPr lang="en-US" sz="3200" dirty="0" smtClean="0">
                <a:solidFill>
                  <a:srgbClr val="FF0000"/>
                </a:solidFill>
              </a:rPr>
              <a:t>NEC.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200" dirty="0" smtClean="0"/>
              <a:t>Additional  research  is  needed  to  clarify  the  safety  and  efficacy  of  it.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endParaRPr lang="en-US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6"/>
            <a:ext cx="8715404" cy="42124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solidFill>
                  <a:srgbClr val="FFC000"/>
                </a:solidFill>
                <a:latin typeface="Bradley Hand ITC" pitchFamily="66" charset="0"/>
                <a:cs typeface="B Fantezy" pitchFamily="2" charset="-78"/>
              </a:rPr>
              <a:t>  Practice   is   partially  hospital   </a:t>
            </a:r>
          </a:p>
          <a:p>
            <a:pPr>
              <a:buNone/>
            </a:pPr>
            <a:r>
              <a:rPr lang="en-US" sz="4800" dirty="0" smtClean="0">
                <a:solidFill>
                  <a:srgbClr val="FFC000"/>
                </a:solidFill>
                <a:latin typeface="Bradley Hand ITC" pitchFamily="66" charset="0"/>
                <a:cs typeface="B Fantezy" pitchFamily="2" charset="-78"/>
              </a:rPr>
              <a:t>                  </a:t>
            </a:r>
          </a:p>
          <a:p>
            <a:pPr>
              <a:buNone/>
            </a:pPr>
            <a:r>
              <a:rPr lang="en-US" sz="4800" dirty="0" smtClean="0">
                <a:solidFill>
                  <a:srgbClr val="FFC000"/>
                </a:solidFill>
                <a:latin typeface="Bradley Hand ITC" pitchFamily="66" charset="0"/>
                <a:cs typeface="B Fantezy" pitchFamily="2" charset="-78"/>
              </a:rPr>
              <a:t>                      specific</a:t>
            </a:r>
            <a:endParaRPr lang="en-US" sz="4800" dirty="0">
              <a:solidFill>
                <a:srgbClr val="FFC000"/>
              </a:solidFill>
              <a:latin typeface="Bradley Hand ITC" pitchFamily="66" charset="0"/>
              <a:cs typeface="B Fantezy" pitchFamily="2" charset="-78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29684" cy="1285884"/>
          </a:xfrm>
        </p:spPr>
        <p:txBody>
          <a:bodyPr/>
          <a:lstStyle/>
          <a:p>
            <a:r>
              <a:rPr lang="en-US" sz="3600" dirty="0" smtClean="0"/>
              <a:t>Discontinue  ASM  for  infants  with  seizure  freedom: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285992"/>
            <a:ext cx="9358378" cy="4069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accent2"/>
                </a:solidFill>
                <a:latin typeface="Arial Rounded MT Bold" pitchFamily="34" charset="0"/>
              </a:rPr>
              <a:t> Weaning  of  ASM  after  72h  of  treatment  if  the  neurologic  examination  and /or  EEG  are  normal. </a:t>
            </a:r>
            <a:r>
              <a:rPr lang="en-US" sz="4000" dirty="0" smtClean="0">
                <a:solidFill>
                  <a:schemeClr val="accent4"/>
                </a:solidFill>
                <a:latin typeface="Arial Rounded MT Bold" pitchFamily="34" charset="0"/>
              </a:rPr>
              <a:t>(WHO ,</a:t>
            </a:r>
            <a:r>
              <a:rPr lang="en-US" sz="4000" dirty="0" err="1" smtClean="0">
                <a:solidFill>
                  <a:schemeClr val="accent4"/>
                </a:solidFill>
                <a:latin typeface="Arial Rounded MT Bold" pitchFamily="34" charset="0"/>
              </a:rPr>
              <a:t>Fanaroff</a:t>
            </a:r>
            <a:r>
              <a:rPr lang="en-US" sz="4000" dirty="0" smtClean="0">
                <a:solidFill>
                  <a:schemeClr val="accent4"/>
                </a:solidFill>
                <a:latin typeface="Arial Rounded MT Bold" pitchFamily="34" charset="0"/>
              </a:rPr>
              <a:t> ,Volpe)</a:t>
            </a:r>
            <a:endParaRPr lang="en-US" sz="4000" dirty="0">
              <a:solidFill>
                <a:schemeClr val="accent4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715404" cy="52864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3600" dirty="0" smtClean="0">
                <a:latin typeface="Berlin Sans FB" pitchFamily="34" charset="0"/>
              </a:rPr>
              <a:t>    Those  infants  who  require  multiple  medications  for  control, each  drug  should  be  weaned  individually ,with  </a:t>
            </a:r>
            <a:r>
              <a:rPr lang="en-US" sz="3600" u="sng" dirty="0" smtClean="0">
                <a:latin typeface="Berlin Sans FB" pitchFamily="34" charset="0"/>
              </a:rPr>
              <a:t>Phenobarbital  being  the  last  </a:t>
            </a:r>
            <a:r>
              <a:rPr lang="en-US" sz="3600" dirty="0" smtClean="0">
                <a:latin typeface="Berlin Sans FB" pitchFamily="34" charset="0"/>
              </a:rPr>
              <a:t>to  be  discontinued.</a:t>
            </a:r>
            <a:endParaRPr lang="en-US" sz="3600" dirty="0">
              <a:latin typeface="Berlin Sans FB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285728"/>
            <a:ext cx="8286808" cy="635798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Newborns  with  neonatal – onset  epilepsy  syndromes  will have  ongoing  risk  for  recurrent  seizures  after the neonatal  period  and  should  be  maintained  on  ASM.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Infants  at  high  risk  for  post neonatal  epilepsy  should  have  careful  follow –up  with  a  pediatric  neurologist.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212174"/>
          </a:xfrm>
        </p:spPr>
        <p:txBody>
          <a:bodyPr/>
          <a:lstStyle/>
          <a:p>
            <a:r>
              <a:rPr lang="en-US" sz="3600" dirty="0" smtClean="0">
                <a:solidFill>
                  <a:srgbClr val="0070C0"/>
                </a:solidFill>
              </a:rPr>
              <a:t>Psychosocial  Considerations: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9215470" cy="5857892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u="sng" dirty="0" smtClean="0"/>
              <a:t>Effective   communication </a:t>
            </a:r>
            <a:r>
              <a:rPr lang="en-US" dirty="0" smtClean="0"/>
              <a:t>  with  transparent   and  balanced   information  with  parents.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u="sng" dirty="0" smtClean="0"/>
              <a:t>Validate  parent   experience</a:t>
            </a:r>
            <a:r>
              <a:rPr lang="en-US" dirty="0" smtClean="0"/>
              <a:t>  with  focus  on  empathy   and  compassion.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u="sng" dirty="0" smtClean="0"/>
              <a:t>Provide   support   services </a:t>
            </a:r>
            <a:r>
              <a:rPr lang="en-US" dirty="0" smtClean="0"/>
              <a:t> ,including  emotional  support , education   and  health  care  system  navigation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>
                <a:latin typeface="Bodoni MT" pitchFamily="18" charset="0"/>
              </a:rPr>
              <a:t>thanks</a:t>
            </a:r>
            <a:endParaRPr lang="en-US" sz="6000" dirty="0">
              <a:latin typeface="Bodoni M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411" y="2571744"/>
            <a:ext cx="4399589" cy="3116708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00013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Easily  correctable  causes: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44" y="1285860"/>
            <a:ext cx="8629656" cy="557214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smtClean="0"/>
              <a:t>Hypoglycemia: glucose   10%  2cc/kg/iv.</a:t>
            </a:r>
          </a:p>
          <a:p>
            <a:pPr>
              <a:buFont typeface="Courier New" pitchFamily="49" charset="0"/>
              <a:buChar char="o"/>
            </a:pPr>
            <a:endParaRPr lang="en-US" sz="3200" dirty="0" smtClean="0"/>
          </a:p>
          <a:p>
            <a:pPr>
              <a:buFont typeface="Courier New" pitchFamily="49" charset="0"/>
              <a:buChar char="o"/>
            </a:pPr>
            <a:r>
              <a:rPr lang="en-US" sz="3200" dirty="0" smtClean="0"/>
              <a:t>Hypocalcaemia:  calcium   </a:t>
            </a:r>
            <a:r>
              <a:rPr lang="en-US" sz="3200" dirty="0" err="1" smtClean="0"/>
              <a:t>gluconate</a:t>
            </a:r>
            <a:r>
              <a:rPr lang="en-US" sz="3200" dirty="0" smtClean="0"/>
              <a:t>   10%   2cc/kg/iv.</a:t>
            </a:r>
          </a:p>
          <a:p>
            <a:pPr>
              <a:buFont typeface="Courier New" pitchFamily="49" charset="0"/>
              <a:buChar char="o"/>
            </a:pPr>
            <a:endParaRPr lang="en-US" sz="3200" dirty="0" smtClean="0"/>
          </a:p>
          <a:p>
            <a:pPr>
              <a:buFont typeface="Courier New" pitchFamily="49" charset="0"/>
              <a:buChar char="o"/>
            </a:pPr>
            <a:r>
              <a:rPr lang="en-US" sz="3200" dirty="0" smtClean="0"/>
              <a:t>Hypomagnesaemia  :magnesium   sulfate  50%  0/2  cc/kg / </a:t>
            </a:r>
            <a:r>
              <a:rPr lang="en-US" sz="3200" dirty="0" err="1" smtClean="0"/>
              <a:t>im</a:t>
            </a:r>
            <a:r>
              <a:rPr lang="en-US" sz="3200" dirty="0" smtClean="0"/>
              <a:t> . </a:t>
            </a:r>
            <a:endParaRPr lang="en-US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772400" cy="571504"/>
          </a:xfrm>
        </p:spPr>
        <p:txBody>
          <a:bodyPr/>
          <a:lstStyle/>
          <a:p>
            <a:r>
              <a:rPr lang="en-US" sz="4400" dirty="0" smtClean="0"/>
              <a:t>Management: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357298"/>
            <a:ext cx="8572528" cy="499826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u="sng" dirty="0" smtClean="0">
                <a:solidFill>
                  <a:srgbClr val="FF0000"/>
                </a:solidFill>
                <a:cs typeface="Andalus" pitchFamily="2" charset="-78"/>
              </a:rPr>
              <a:t>Timing</a:t>
            </a:r>
            <a:r>
              <a:rPr lang="en-US" sz="3200" dirty="0" smtClean="0">
                <a:solidFill>
                  <a:srgbClr val="92D050"/>
                </a:solidFill>
                <a:cs typeface="Andalus" pitchFamily="2" charset="-78"/>
              </a:rPr>
              <a:t>  </a:t>
            </a:r>
            <a:r>
              <a:rPr lang="en-US" sz="3200" dirty="0" smtClean="0">
                <a:solidFill>
                  <a:schemeClr val="tx2"/>
                </a:solidFill>
                <a:cs typeface="Andalus" pitchFamily="2" charset="-78"/>
              </a:rPr>
              <a:t>of  the  initiation  of ASM  treatment</a:t>
            </a:r>
            <a:r>
              <a:rPr lang="en-US" sz="3200" dirty="0" smtClean="0">
                <a:solidFill>
                  <a:srgbClr val="92D050"/>
                </a:solidFill>
                <a:cs typeface="Andalus" pitchFamily="2" charset="-78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en-US" sz="3200" dirty="0" smtClean="0">
              <a:solidFill>
                <a:srgbClr val="92D050"/>
              </a:solidFill>
              <a:cs typeface="Andalus" pitchFamily="2" charset="-78"/>
            </a:endParaRPr>
          </a:p>
          <a:p>
            <a:pPr>
              <a:buNone/>
            </a:pPr>
            <a:endParaRPr lang="en-US" sz="3200" dirty="0" smtClean="0">
              <a:solidFill>
                <a:srgbClr val="92D050"/>
              </a:solidFill>
              <a:cs typeface="Andalus" pitchFamily="2" charset="-78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92D050"/>
                </a:solidFill>
                <a:cs typeface="Andalus" pitchFamily="2" charset="-78"/>
              </a:rPr>
              <a:t> </a:t>
            </a:r>
            <a:r>
              <a:rPr lang="en-US" sz="3200" dirty="0" smtClean="0">
                <a:solidFill>
                  <a:schemeClr val="tx2"/>
                </a:solidFill>
                <a:cs typeface="Andalus" pitchFamily="2" charset="-78"/>
              </a:rPr>
              <a:t>The  assessment  of  treatment  </a:t>
            </a:r>
            <a:r>
              <a:rPr lang="en-US" sz="3600" u="sng" dirty="0" smtClean="0">
                <a:solidFill>
                  <a:srgbClr val="FF0000"/>
                </a:solidFill>
                <a:cs typeface="Andalus" pitchFamily="2" charset="-78"/>
              </a:rPr>
              <a:t>adequacy.</a:t>
            </a:r>
            <a:endParaRPr lang="en-US" sz="3200" u="sng" dirty="0" smtClean="0">
              <a:solidFill>
                <a:srgbClr val="FF0000"/>
              </a:solidFill>
              <a:cs typeface="Andalus" pitchFamily="2" charset="-78"/>
            </a:endParaRPr>
          </a:p>
          <a:p>
            <a:pPr>
              <a:buNone/>
            </a:pPr>
            <a:endParaRPr lang="en-US" sz="3200" dirty="0" smtClean="0">
              <a:solidFill>
                <a:srgbClr val="92D050"/>
              </a:solidFill>
              <a:cs typeface="Andalus" pitchFamily="2" charset="-78"/>
            </a:endParaRPr>
          </a:p>
          <a:p>
            <a:pPr>
              <a:buNone/>
            </a:pPr>
            <a:endParaRPr lang="en-US" sz="3200" dirty="0" smtClean="0">
              <a:solidFill>
                <a:srgbClr val="92D050"/>
              </a:solidFill>
              <a:cs typeface="Andalus" pitchFamily="2" charset="-78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92D050"/>
                </a:solidFill>
                <a:cs typeface="Andalus" pitchFamily="2" charset="-78"/>
              </a:rPr>
              <a:t> </a:t>
            </a:r>
            <a:r>
              <a:rPr lang="en-US" sz="3200" dirty="0" smtClean="0">
                <a:solidFill>
                  <a:schemeClr val="tx2"/>
                </a:solidFill>
                <a:cs typeface="Andalus" pitchFamily="2" charset="-78"/>
              </a:rPr>
              <a:t>The</a:t>
            </a:r>
            <a:r>
              <a:rPr lang="en-US" sz="3200" dirty="0" smtClean="0">
                <a:solidFill>
                  <a:srgbClr val="92D050"/>
                </a:solidFill>
                <a:cs typeface="Andalus" pitchFamily="2" charset="-78"/>
              </a:rPr>
              <a:t>  </a:t>
            </a:r>
            <a:r>
              <a:rPr lang="en-US" sz="3600" u="sng" dirty="0" smtClean="0">
                <a:solidFill>
                  <a:srgbClr val="FF0000"/>
                </a:solidFill>
                <a:cs typeface="Andalus" pitchFamily="2" charset="-78"/>
              </a:rPr>
              <a:t>sequence  and  dosing  </a:t>
            </a:r>
            <a:r>
              <a:rPr lang="en-US" sz="3200" dirty="0" smtClean="0">
                <a:solidFill>
                  <a:schemeClr val="tx2"/>
                </a:solidFill>
                <a:cs typeface="Andalus" pitchFamily="2" charset="-78"/>
              </a:rPr>
              <a:t>of  treatment . </a:t>
            </a:r>
          </a:p>
          <a:p>
            <a:pPr>
              <a:buFont typeface="Wingdings" pitchFamily="2" charset="2"/>
              <a:buChar char="v"/>
            </a:pPr>
            <a:endParaRPr lang="en-US" sz="3200" dirty="0" smtClean="0">
              <a:solidFill>
                <a:srgbClr val="92D050"/>
              </a:solidFill>
              <a:cs typeface="Andalus" pitchFamily="2" charset="-78"/>
            </a:endParaRPr>
          </a:p>
          <a:p>
            <a:pPr>
              <a:buFont typeface="Wingdings" pitchFamily="2" charset="2"/>
              <a:buChar char="v"/>
            </a:pPr>
            <a:endParaRPr lang="en-US" sz="3200" dirty="0" smtClean="0">
              <a:solidFill>
                <a:srgbClr val="92D050"/>
              </a:solidFill>
              <a:cs typeface="Andalus" pitchFamily="2" charset="-78"/>
            </a:endParaRPr>
          </a:p>
          <a:p>
            <a:pPr>
              <a:buFont typeface="Wingdings" pitchFamily="2" charset="2"/>
              <a:buChar char="v"/>
            </a:pPr>
            <a:endParaRPr lang="en-US" sz="3200" dirty="0">
              <a:solidFill>
                <a:srgbClr val="92D050"/>
              </a:solidFill>
              <a:cs typeface="Andalus" pitchFamily="2" charset="-78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643966" cy="928694"/>
          </a:xfrm>
        </p:spPr>
        <p:txBody>
          <a:bodyPr/>
          <a:lstStyle/>
          <a:p>
            <a:r>
              <a:rPr lang="en-US" dirty="0" smtClean="0"/>
              <a:t>   Timing  of  Initiation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558218" cy="51411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Accurately   recognizing  a  newborn  infant  with  seizures  generally  requires EEG  monitoring  with  either </a:t>
            </a:r>
            <a:r>
              <a:rPr lang="en-US" sz="3200" dirty="0" smtClean="0">
                <a:solidFill>
                  <a:srgbClr val="FF0000"/>
                </a:solidFill>
              </a:rPr>
              <a:t>CEEG (gold  standard)  </a:t>
            </a:r>
            <a:r>
              <a:rPr lang="en-US" dirty="0" smtClean="0"/>
              <a:t>or  a  </a:t>
            </a:r>
            <a:r>
              <a:rPr lang="en-US" dirty="0" err="1" smtClean="0"/>
              <a:t>aEEG</a:t>
            </a:r>
            <a:r>
              <a:rPr lang="en-US" dirty="0" smtClean="0"/>
              <a:t>  (if  CEEG  is  unavailable).</a:t>
            </a:r>
            <a:r>
              <a:rPr lang="en-US" sz="3200" dirty="0" smtClean="0"/>
              <a:t> 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 The   actively   seizing  newborn   should  be  treated   promptly   without   waiting   for  implementation   of   such  diagnostic   studies  as   EEG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0"/>
            <a:ext cx="8715404" cy="68580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Repeated  seizures  should  be  stopped  because  they  may   induce   secondary   brain   injury   and  increase   the   risk  of  unfavorable  neurobehavioral    outcomes.</a:t>
            </a:r>
          </a:p>
          <a:p>
            <a:pPr>
              <a:lnSpc>
                <a:spcPct val="150000"/>
              </a:lnSpc>
              <a:buNone/>
            </a:pP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rgbClr val="FF0000"/>
                </a:solidFill>
              </a:rPr>
              <a:t>Early  treatment  </a:t>
            </a:r>
            <a:r>
              <a:rPr lang="en-US" sz="3200" dirty="0" smtClean="0"/>
              <a:t>may  be  an  effective  strategy  to  reduce  overall  seizure  burden  without  increasing  exposure  to  multiple ASM.</a:t>
            </a:r>
            <a:endParaRPr lang="en-US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00108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Adequacy  of  treatment: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82" cy="600076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The  goal  of  therapy  is  the: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sz="3200" dirty="0" smtClean="0">
                <a:solidFill>
                  <a:srgbClr val="FFC000"/>
                </a:solidFill>
              </a:rPr>
              <a:t>elimination  of  electrographic  seizures,</a:t>
            </a:r>
            <a:endParaRPr lang="en-US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n-US" dirty="0" smtClean="0"/>
              <a:t>      recognizing  that  many  seizures  in  the  newborn  are  EEG-only  (subclinical).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Continue  EEG   monitoring    24 h    after   the  last   electrographic      seizure.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This  may  need  to  be  adjusted  based  on  individual  circumstances.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  etiology  should   be   reconsidered   if  the   seizures   do  not  respond  as   expected.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572528" cy="1283612"/>
          </a:xfrm>
        </p:spPr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</a:rPr>
              <a:t> sequence &amp; dosing of therapy: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715404" cy="5715016"/>
          </a:xfrm>
        </p:spPr>
        <p:txBody>
          <a:bodyPr>
            <a:normAutofit/>
          </a:bodyPr>
          <a:lstStyle/>
          <a:p>
            <a:r>
              <a:rPr lang="en-US" dirty="0" smtClean="0"/>
              <a:t>Treatment  is  directed  at  the  cause  of  seizures 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All  neonatal  units  should  use  a  local  or  national  pathway  or  algorithm  for  treatment  of  neonatal  seizure  to  expedite  evaluation  and  treatment.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4000" u="sng" dirty="0" smtClean="0">
                <a:solidFill>
                  <a:srgbClr val="FFC000"/>
                </a:solidFill>
              </a:rPr>
              <a:t>Phenobarbital   is  first-line</a:t>
            </a:r>
            <a:r>
              <a:rPr lang="en-US" sz="4000" dirty="0" smtClean="0">
                <a:solidFill>
                  <a:srgbClr val="FFC000"/>
                </a:solidFill>
              </a:rPr>
              <a:t>  </a:t>
            </a:r>
            <a:r>
              <a:rPr lang="en-US" dirty="0" smtClean="0"/>
              <a:t>ASM  therapy  for  most  etiologies  of  neonatal  seizures.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428604"/>
            <a:ext cx="8786842" cy="64293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Is  a   GABA    agonist  drug , Loading   dose  of </a:t>
            </a:r>
            <a:r>
              <a:rPr lang="en-US" sz="3900" dirty="0" smtClean="0">
                <a:solidFill>
                  <a:srgbClr val="FF0000"/>
                </a:solidFill>
              </a:rPr>
              <a:t>20mg/kg / iv  </a:t>
            </a:r>
            <a:r>
              <a:rPr lang="en-US" sz="3600" dirty="0" smtClean="0"/>
              <a:t>generally   over  10-15 min.</a:t>
            </a:r>
          </a:p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  Additional  doses   of  5 -10 mg/kg  ,  total  dose  of  40 mg/kg.   </a:t>
            </a:r>
          </a:p>
          <a:p>
            <a:pPr>
              <a:lnSpc>
                <a:spcPct val="150000"/>
              </a:lnSpc>
              <a:buNone/>
            </a:pPr>
            <a:endParaRPr lang="en-US" sz="3600" dirty="0" smtClean="0"/>
          </a:p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           EEG   and  clinical   response   to  each    </a:t>
            </a:r>
          </a:p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    medication   load   should   be  assessed     </a:t>
            </a:r>
          </a:p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     after   </a:t>
            </a: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15-20  min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5-Point Star 3"/>
          <p:cNvSpPr/>
          <p:nvPr/>
        </p:nvSpPr>
        <p:spPr>
          <a:xfrm>
            <a:off x="571472" y="4071942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748</TotalTime>
  <Words>1164</Words>
  <Application>Microsoft Office PowerPoint</Application>
  <PresentationFormat>On-screen Show (4:3)</PresentationFormat>
  <Paragraphs>122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Metro</vt:lpstr>
      <vt:lpstr>  Dr . zarkesh       associated   professor   of                                         neonatology,   gums</vt:lpstr>
      <vt:lpstr>Slide 2</vt:lpstr>
      <vt:lpstr>Easily  correctable  causes:</vt:lpstr>
      <vt:lpstr>Management:</vt:lpstr>
      <vt:lpstr>   Timing  of  Initiation :</vt:lpstr>
      <vt:lpstr>Slide 6</vt:lpstr>
      <vt:lpstr>Adequacy  of  treatment:</vt:lpstr>
      <vt:lpstr> sequence &amp; dosing of therapy:</vt:lpstr>
      <vt:lpstr>Slide 9</vt:lpstr>
      <vt:lpstr>Slide 10</vt:lpstr>
      <vt:lpstr>Slide 11</vt:lpstr>
      <vt:lpstr>Carbamazepine:</vt:lpstr>
      <vt:lpstr>Second –line  medications:</vt:lpstr>
      <vt:lpstr>Phenytoin:</vt:lpstr>
      <vt:lpstr>Fosphenytoin:</vt:lpstr>
      <vt:lpstr>Levetiracetam:</vt:lpstr>
      <vt:lpstr>Pyridoxine:</vt:lpstr>
      <vt:lpstr>Pyridoxine-dependent  seizures:</vt:lpstr>
      <vt:lpstr>Third  line  medications:  </vt:lpstr>
      <vt:lpstr>Lidocaine:</vt:lpstr>
      <vt:lpstr>Topiramate:</vt:lpstr>
      <vt:lpstr>Slide 22</vt:lpstr>
      <vt:lpstr>Discontinue  ASM  for  infants  with  seizure  freedom:</vt:lpstr>
      <vt:lpstr>Slide 24</vt:lpstr>
      <vt:lpstr>Slide 25</vt:lpstr>
      <vt:lpstr>Psychosocial  Considerations:</vt:lpstr>
      <vt:lpstr>thanks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zarkesh  associated  professor  of neonatology gums</dc:title>
  <dc:creator>Eshragh Sys</dc:creator>
  <cp:lastModifiedBy>Eshragh Sys</cp:lastModifiedBy>
  <cp:revision>126</cp:revision>
  <dcterms:created xsi:type="dcterms:W3CDTF">2024-12-12T08:45:36Z</dcterms:created>
  <dcterms:modified xsi:type="dcterms:W3CDTF">2021-12-12T11:18:10Z</dcterms:modified>
</cp:coreProperties>
</file>