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25"/>
  </p:notesMasterIdLst>
  <p:sldIdLst>
    <p:sldId id="256" r:id="rId2"/>
    <p:sldId id="312" r:id="rId3"/>
    <p:sldId id="257" r:id="rId4"/>
    <p:sldId id="278" r:id="rId5"/>
    <p:sldId id="280" r:id="rId6"/>
    <p:sldId id="308" r:id="rId7"/>
    <p:sldId id="283" r:id="rId8"/>
    <p:sldId id="284" r:id="rId9"/>
    <p:sldId id="313" r:id="rId10"/>
    <p:sldId id="286" r:id="rId11"/>
    <p:sldId id="288" r:id="rId12"/>
    <p:sldId id="290" r:id="rId13"/>
    <p:sldId id="291" r:id="rId14"/>
    <p:sldId id="292" r:id="rId15"/>
    <p:sldId id="314" r:id="rId16"/>
    <p:sldId id="294" r:id="rId17"/>
    <p:sldId id="297" r:id="rId18"/>
    <p:sldId id="304" r:id="rId19"/>
    <p:sldId id="300" r:id="rId20"/>
    <p:sldId id="309" r:id="rId21"/>
    <p:sldId id="310" r:id="rId22"/>
    <p:sldId id="311" r:id="rId23"/>
    <p:sldId id="31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6D37A-F943-4CCE-B1CA-4026385CBF6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5193-18E8-4C93-9018-703F967B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5193-18E8-4C93-9018-703F967B76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5193-18E8-4C93-9018-703F967B76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8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9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2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2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8550C1D-FE58-42AB-8716-8332353C3A3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9E0C875-11CD-4127-B2BB-D67F4983E5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50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39B7-6CE8-F06B-5D3B-E4626E7E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51723"/>
            <a:ext cx="11029615" cy="1497507"/>
          </a:xfrm>
        </p:spPr>
        <p:txBody>
          <a:bodyPr>
            <a:normAutofit/>
          </a:bodyPr>
          <a:lstStyle/>
          <a:p>
            <a:r>
              <a:rPr lang="en-US" sz="3200" b="1" dirty="0"/>
              <a:t>Local Infections in </a:t>
            </a:r>
            <a:r>
              <a:rPr lang="en-US" sz="3200" b="1" dirty="0" err="1"/>
              <a:t>newbrns</a:t>
            </a:r>
            <a:r>
              <a:rPr lang="en-US" sz="3200" b="1" dirty="0"/>
              <a:t>:  An Update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DED9F-3F79-31E8-6C56-357FD66F7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437" y="3066988"/>
            <a:ext cx="11029615" cy="95835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cs typeface="Arabic Typesetting" panose="03020402040406030203" pitchFamily="66" charset="-78"/>
              </a:rPr>
              <a:t>S</a:t>
            </a:r>
            <a:r>
              <a:rPr lang="en-US" cap="none" dirty="0" err="1">
                <a:solidFill>
                  <a:schemeClr val="tx1"/>
                </a:solidFill>
                <a:cs typeface="Arabic Typesetting" panose="03020402040406030203" pitchFamily="66" charset="-78"/>
              </a:rPr>
              <a:t>abzehei</a:t>
            </a:r>
            <a:r>
              <a:rPr lang="en-US" dirty="0">
                <a:solidFill>
                  <a:schemeClr val="tx1"/>
                </a:solidFill>
                <a:cs typeface="Arabic Typesetting" panose="03020402040406030203" pitchFamily="66" charset="-78"/>
              </a:rPr>
              <a:t> md</a:t>
            </a:r>
            <a:endParaRPr lang="en-US" cap="none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r>
              <a:rPr lang="en-US" dirty="0">
                <a:solidFill>
                  <a:schemeClr val="tx1"/>
                </a:solidFill>
                <a:cs typeface="Arabic Typesetting" panose="03020402040406030203" pitchFamily="66" charset="-78"/>
              </a:rPr>
              <a:t>H</a:t>
            </a:r>
            <a:r>
              <a:rPr lang="en-US" cap="none" dirty="0">
                <a:solidFill>
                  <a:schemeClr val="tx1"/>
                </a:solidFill>
                <a:cs typeface="Arabic Typesetting" panose="03020402040406030203" pitchFamily="66" charset="-78"/>
              </a:rPr>
              <a:t>amadan</a:t>
            </a:r>
            <a:r>
              <a:rPr lang="en-US" dirty="0">
                <a:solidFill>
                  <a:schemeClr val="tx1"/>
                </a:solidFill>
                <a:cs typeface="Arabic Typesetting" panose="03020402040406030203" pitchFamily="66" charset="-78"/>
              </a:rPr>
              <a:t> U</a:t>
            </a:r>
            <a:r>
              <a:rPr lang="en-US" cap="none" dirty="0">
                <a:solidFill>
                  <a:schemeClr val="tx1"/>
                </a:solidFill>
                <a:cs typeface="Arabic Typesetting" panose="03020402040406030203" pitchFamily="66" charset="-78"/>
              </a:rPr>
              <a:t>niversity</a:t>
            </a:r>
            <a:r>
              <a:rPr lang="en-US" dirty="0">
                <a:solidFill>
                  <a:schemeClr val="tx1"/>
                </a:solidFill>
                <a:cs typeface="Arabic Typesetting" panose="03020402040406030203" pitchFamily="66" charset="-78"/>
              </a:rPr>
              <a:t> O</a:t>
            </a:r>
            <a:r>
              <a:rPr lang="en-US" cap="none" dirty="0">
                <a:solidFill>
                  <a:schemeClr val="tx1"/>
                </a:solidFill>
                <a:cs typeface="Arabic Typesetting" panose="03020402040406030203" pitchFamily="66" charset="-78"/>
              </a:rPr>
              <a:t>f</a:t>
            </a:r>
            <a:r>
              <a:rPr lang="en-US" dirty="0">
                <a:solidFill>
                  <a:schemeClr val="tx1"/>
                </a:solidFill>
                <a:cs typeface="Arabic Typesetting" panose="03020402040406030203" pitchFamily="66" charset="-78"/>
              </a:rPr>
              <a:t> M</a:t>
            </a:r>
            <a:r>
              <a:rPr lang="en-US" cap="none" dirty="0">
                <a:solidFill>
                  <a:schemeClr val="tx1"/>
                </a:solidFill>
                <a:cs typeface="Arabic Typesetting" panose="03020402040406030203" pitchFamily="66" charset="-78"/>
              </a:rPr>
              <a:t>edical</a:t>
            </a:r>
            <a:r>
              <a:rPr lang="en-US" dirty="0">
                <a:solidFill>
                  <a:schemeClr val="tx1"/>
                </a:solidFill>
                <a:cs typeface="Arabic Typesetting" panose="03020402040406030203" pitchFamily="66" charset="-78"/>
              </a:rPr>
              <a:t> S</a:t>
            </a:r>
            <a:r>
              <a:rPr lang="en-US" cap="none" dirty="0">
                <a:solidFill>
                  <a:schemeClr val="tx1"/>
                </a:solidFill>
                <a:cs typeface="Arabic Typesetting" panose="03020402040406030203" pitchFamily="66" charset="-78"/>
              </a:rPr>
              <a:t>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5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D379-4963-9D4D-0F9F-D875DD73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Mastitis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6EB64-75D4-1564-0545-42596615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92317" cy="367830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Neonatal mastitis is an </a:t>
            </a:r>
            <a:r>
              <a:rPr lang="en-US" sz="2000" dirty="0">
                <a:solidFill>
                  <a:srgbClr val="0070C0"/>
                </a:solidFill>
              </a:rPr>
              <a:t>infection of breast tissue in infants</a:t>
            </a:r>
          </a:p>
          <a:p>
            <a:r>
              <a:rPr lang="en-US" sz="2000" dirty="0"/>
              <a:t>It affects both sexes but is slightly more common in </a:t>
            </a:r>
            <a:r>
              <a:rPr lang="en-US" sz="2000" dirty="0">
                <a:solidFill>
                  <a:srgbClr val="0070C0"/>
                </a:solidFill>
              </a:rPr>
              <a:t>females</a:t>
            </a:r>
          </a:p>
          <a:p>
            <a:r>
              <a:rPr lang="en-US" sz="2000" b="1" dirty="0"/>
              <a:t>Incidence: </a:t>
            </a:r>
            <a:r>
              <a:rPr lang="en-US" sz="2000" dirty="0"/>
              <a:t>approximately 1 in 2000–5000 live births.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Risk factors:  </a:t>
            </a:r>
          </a:p>
          <a:p>
            <a:pPr lvl="1">
              <a:buFontTx/>
              <a:buChar char="-"/>
            </a:pPr>
            <a:r>
              <a:rPr lang="en-US" sz="2200" dirty="0"/>
              <a:t>Physiologic </a:t>
            </a:r>
            <a:r>
              <a:rPr lang="en-US" sz="2200" dirty="0">
                <a:solidFill>
                  <a:srgbClr val="0070C0"/>
                </a:solidFill>
              </a:rPr>
              <a:t>breast hypertrophy </a:t>
            </a:r>
            <a:r>
              <a:rPr lang="en-US" sz="2200" dirty="0"/>
              <a:t>in neonates    </a:t>
            </a:r>
          </a:p>
          <a:p>
            <a:pPr lvl="1">
              <a:buFontTx/>
              <a:buChar char="-"/>
            </a:pPr>
            <a:r>
              <a:rPr lang="en-US" sz="2200" dirty="0"/>
              <a:t>Local trauma from manual expression of “</a:t>
            </a:r>
            <a:r>
              <a:rPr lang="en-US" sz="2200" dirty="0">
                <a:solidFill>
                  <a:srgbClr val="0070C0"/>
                </a:solidFill>
              </a:rPr>
              <a:t>witch’s milk</a:t>
            </a:r>
            <a:r>
              <a:rPr lang="en-US" sz="2200" dirty="0"/>
              <a:t>”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22805-7C4A-E92C-F500-4D4F855C000B}"/>
              </a:ext>
            </a:extLst>
          </p:cNvPr>
          <p:cNvSpPr txBox="1"/>
          <p:nvPr/>
        </p:nvSpPr>
        <p:spPr>
          <a:xfrm>
            <a:off x="8463170" y="6022794"/>
            <a:ext cx="3219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Walsh A et al. </a:t>
            </a:r>
            <a:r>
              <a:rPr lang="en-US" sz="1200" b="1" dirty="0"/>
              <a:t>J Pediatric Infect Dis Soc</a:t>
            </a:r>
            <a:r>
              <a:rPr lang="en-US" sz="1200" dirty="0"/>
              <a:t>, 2021.  </a:t>
            </a:r>
          </a:p>
        </p:txBody>
      </p:sp>
    </p:spTree>
    <p:extLst>
      <p:ext uri="{BB962C8B-B14F-4D97-AF65-F5344CB8AC3E}">
        <p14:creationId xmlns:p14="http://schemas.microsoft.com/office/powerpoint/2010/main" val="35182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9394-B4DD-C03D-6694-998B48A5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829C-BA20-2C19-65F5-51B28909D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</a:rPr>
              <a:t>Staphylococcus aureus</a:t>
            </a:r>
            <a:r>
              <a:rPr lang="en-US" sz="2400" b="1" dirty="0"/>
              <a:t> </a:t>
            </a:r>
            <a:r>
              <a:rPr lang="en-US" sz="2400" dirty="0"/>
              <a:t>remains the leading cause (often MRSA in community settings).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Less frequent: Group B Streptococcus, </a:t>
            </a:r>
            <a:r>
              <a:rPr lang="en-US" sz="2400" dirty="0">
                <a:solidFill>
                  <a:srgbClr val="7030A0"/>
                </a:solidFill>
              </a:rPr>
              <a:t>E. coli,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7030A0"/>
                </a:solidFill>
              </a:rPr>
              <a:t>Pseudomonas aeruginosa.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Mixed infections possible in nosocomial or preterm neonates.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BCEED-CEC0-F617-0324-206C592C244D}"/>
              </a:ext>
            </a:extLst>
          </p:cNvPr>
          <p:cNvSpPr txBox="1"/>
          <p:nvPr/>
        </p:nvSpPr>
        <p:spPr>
          <a:xfrm>
            <a:off x="8637104" y="5858799"/>
            <a:ext cx="3134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Jain A et al. </a:t>
            </a:r>
            <a:r>
              <a:rPr lang="en-US" sz="1200" b="1" dirty="0"/>
              <a:t>Int J </a:t>
            </a:r>
            <a:r>
              <a:rPr lang="en-US" sz="1200" b="1" dirty="0" err="1"/>
              <a:t>Contemp</a:t>
            </a:r>
            <a:r>
              <a:rPr lang="en-US" sz="1200" b="1" dirty="0"/>
              <a:t> Pediatrics</a:t>
            </a:r>
            <a:r>
              <a:rPr lang="en-US" sz="1200" dirty="0"/>
              <a:t>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39B5-7960-FEEB-6E73-ED56CC90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CCC6C-585B-41BF-2554-E7C812B73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8582686" cy="3678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Localized signs: </a:t>
            </a:r>
            <a:r>
              <a:rPr lang="en-US" sz="2000" dirty="0"/>
              <a:t>unilateral breast erythema, warmth, induration, tenderness, purulent discharge possible.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Systemic signs: </a:t>
            </a:r>
            <a:r>
              <a:rPr lang="en-US" sz="2000" dirty="0"/>
              <a:t>fever, irritability—may suggest bacteremia or sepsis (about </a:t>
            </a:r>
            <a:r>
              <a:rPr lang="en-US" sz="2000" dirty="0">
                <a:solidFill>
                  <a:srgbClr val="00B0F0"/>
                </a:solidFill>
              </a:rPr>
              <a:t>10–20% </a:t>
            </a:r>
            <a:r>
              <a:rPr lang="en-US" sz="2000" dirty="0"/>
              <a:t>cases).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AF3E2-647A-7C8F-233B-C637CA670421}"/>
              </a:ext>
            </a:extLst>
          </p:cNvPr>
          <p:cNvSpPr txBox="1"/>
          <p:nvPr/>
        </p:nvSpPr>
        <p:spPr>
          <a:xfrm>
            <a:off x="9163879" y="5971826"/>
            <a:ext cx="26127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Kaplan L et al. </a:t>
            </a:r>
            <a:r>
              <a:rPr lang="en-US" sz="1200" b="1" dirty="0"/>
              <a:t>Pediatrics</a:t>
            </a:r>
            <a:r>
              <a:rPr lang="en-US" sz="1200" dirty="0"/>
              <a:t>.2021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E33B6-E9FA-7ACD-2540-EBF22600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615" y="2452389"/>
            <a:ext cx="208501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D1A3-A162-5887-49AC-A1A01708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91279-64C5-196A-75C2-55A868B8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Clinical diagnosis is most important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Breast Ultrasound (Best Method):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In all cases suspected of mastitis,                                     ultrasound is essential to differentiate between </a:t>
            </a:r>
            <a:r>
              <a:rPr lang="en-US" sz="2000" i="1" dirty="0">
                <a:solidFill>
                  <a:srgbClr val="0070C0"/>
                </a:solidFill>
              </a:rPr>
              <a:t>cellulitis and abscess </a:t>
            </a:r>
            <a:r>
              <a:rPr lang="en-US" sz="20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Obtain </a:t>
            </a:r>
            <a:r>
              <a:rPr lang="en-US" sz="2000" b="1" dirty="0"/>
              <a:t>blood culture </a:t>
            </a:r>
            <a:r>
              <a:rPr lang="en-US" sz="2000" dirty="0"/>
              <a:t>if systemic symptoms present.  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Aspiration or drainage culture </a:t>
            </a:r>
            <a:r>
              <a:rPr lang="en-US" sz="2000" dirty="0"/>
              <a:t>may guide antibiotic choice.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1D0E0-47BC-307F-EBBD-8AC91985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006" y="2286729"/>
            <a:ext cx="2395936" cy="3029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68DFA-CDF4-BFB9-CA74-DF5904D6A452}"/>
              </a:ext>
            </a:extLst>
          </p:cNvPr>
          <p:cNvSpPr txBox="1"/>
          <p:nvPr/>
        </p:nvSpPr>
        <p:spPr>
          <a:xfrm>
            <a:off x="8816010" y="5971826"/>
            <a:ext cx="29606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Kapngni</a:t>
            </a:r>
            <a:r>
              <a:rPr lang="en-US" sz="1200" dirty="0"/>
              <a:t> A et al. </a:t>
            </a:r>
            <a:r>
              <a:rPr lang="en-US" sz="1200" b="1" dirty="0" err="1"/>
              <a:t>Afr</a:t>
            </a:r>
            <a:r>
              <a:rPr lang="en-US" sz="1200" b="1" dirty="0"/>
              <a:t> J </a:t>
            </a:r>
            <a:r>
              <a:rPr lang="en-US" sz="1200" b="1" dirty="0" err="1"/>
              <a:t>Pediatr</a:t>
            </a:r>
            <a:r>
              <a:rPr lang="en-US" sz="1200" b="1" dirty="0"/>
              <a:t> Surg</a:t>
            </a:r>
            <a:r>
              <a:rPr lang="en-US" sz="1200" dirty="0"/>
              <a:t>.2022</a:t>
            </a:r>
          </a:p>
        </p:txBody>
      </p:sp>
    </p:spTree>
    <p:extLst>
      <p:ext uri="{BB962C8B-B14F-4D97-AF65-F5344CB8AC3E}">
        <p14:creationId xmlns:p14="http://schemas.microsoft.com/office/powerpoint/2010/main" val="31938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BB08-52A4-092D-5837-FDE53C80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5FF2-CB2A-3286-B416-640F95A9F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Oral antibiotics </a:t>
            </a:r>
            <a:r>
              <a:rPr lang="en-US" sz="2000" dirty="0"/>
              <a:t>(cephalexin, clindamycin) may suffice for </a:t>
            </a:r>
            <a:r>
              <a:rPr lang="en-US" sz="2000" dirty="0">
                <a:solidFill>
                  <a:srgbClr val="00B0F0"/>
                </a:solidFill>
              </a:rPr>
              <a:t>mild cases</a:t>
            </a:r>
            <a:r>
              <a:rPr lang="en-US" sz="2000" dirty="0"/>
              <a:t>.  </a:t>
            </a:r>
          </a:p>
          <a:p>
            <a:r>
              <a:rPr lang="en-US" sz="2000" b="1" dirty="0"/>
              <a:t>Empirical IV antibiotics:   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000" dirty="0"/>
              <a:t>Coverage for </a:t>
            </a:r>
            <a:r>
              <a:rPr lang="en-US" sz="2000" b="1" dirty="0"/>
              <a:t>S. aureus </a:t>
            </a:r>
            <a:r>
              <a:rPr lang="en-US" sz="2000" dirty="0"/>
              <a:t>including MRSA until cultures known.   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000" dirty="0"/>
              <a:t> Typical regimen: </a:t>
            </a:r>
            <a:r>
              <a:rPr lang="en-US" sz="2000" b="1" dirty="0"/>
              <a:t>Vancomycin + third-generation cephalosporin.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/>
              <a:t>Abscess</a:t>
            </a:r>
            <a:r>
              <a:rPr lang="en-US" sz="2200" dirty="0"/>
              <a:t> → Needle aspiration or incision &amp; drainage.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38DB0-F795-C057-AA40-8D3600299DC6}"/>
              </a:ext>
            </a:extLst>
          </p:cNvPr>
          <p:cNvSpPr txBox="1"/>
          <p:nvPr/>
        </p:nvSpPr>
        <p:spPr>
          <a:xfrm>
            <a:off x="8890551" y="5958365"/>
            <a:ext cx="3074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Kaplan </a:t>
            </a:r>
            <a:r>
              <a:rPr lang="fr-FR" sz="1200" dirty="0" err="1"/>
              <a:t>rl</a:t>
            </a:r>
            <a:r>
              <a:rPr lang="fr-FR" sz="1200" dirty="0"/>
              <a:t>. </a:t>
            </a:r>
            <a:r>
              <a:rPr lang="fr-FR" sz="1200" b="1" dirty="0" err="1"/>
              <a:t>Pediatr</a:t>
            </a:r>
            <a:r>
              <a:rPr lang="fr-FR" sz="1200" b="1" dirty="0"/>
              <a:t> </a:t>
            </a:r>
            <a:r>
              <a:rPr lang="fr-FR" sz="1200" b="1" dirty="0" err="1"/>
              <a:t>Emerg</a:t>
            </a:r>
            <a:r>
              <a:rPr lang="fr-FR" sz="1200" b="1" dirty="0"/>
              <a:t> Care.</a:t>
            </a:r>
            <a:r>
              <a:rPr lang="fr-FR" sz="1200" dirty="0"/>
              <a:t>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66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A1C8-FAED-2385-015D-DD321A8B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Research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B5FE-FF04-BA24-232F-5DA947907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sz="2000" b="1" dirty="0"/>
              <a:t>MRSA</a:t>
            </a:r>
            <a:r>
              <a:rPr lang="en-US" sz="2000" dirty="0"/>
              <a:t> prevalence in neonatal units </a:t>
            </a:r>
            <a:r>
              <a:rPr lang="en-US" sz="2000" dirty="0">
                <a:solidFill>
                  <a:srgbClr val="0070C0"/>
                </a:solidFill>
              </a:rPr>
              <a:t>rising</a:t>
            </a:r>
            <a:r>
              <a:rPr lang="en-US" sz="2000" dirty="0"/>
              <a:t> globally.  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sz="2000" b="1" dirty="0"/>
              <a:t>Ultrasound‑guided aspiration </a:t>
            </a:r>
            <a:r>
              <a:rPr lang="en-US" sz="2000" dirty="0">
                <a:solidFill>
                  <a:srgbClr val="C00000"/>
                </a:solidFill>
              </a:rPr>
              <a:t>preferred over surgical drainage </a:t>
            </a:r>
            <a:r>
              <a:rPr lang="en-US" sz="2000" dirty="0"/>
              <a:t>to minimize scarring and minimize risk to developing breast tissue. </a:t>
            </a:r>
          </a:p>
          <a:p>
            <a:pPr marL="0" indent="0" algn="r">
              <a:buNone/>
            </a:pPr>
            <a:r>
              <a:rPr lang="en-US" sz="1400" dirty="0"/>
              <a:t>Al-Harbi M, </a:t>
            </a:r>
            <a:r>
              <a:rPr lang="en-US" sz="1400" b="1" dirty="0"/>
              <a:t>Front </a:t>
            </a:r>
            <a:r>
              <a:rPr lang="en-US" sz="1400" b="1" dirty="0" err="1"/>
              <a:t>Pediatr</a:t>
            </a:r>
            <a:r>
              <a:rPr lang="en-US" sz="1400" b="1" dirty="0"/>
              <a:t>. </a:t>
            </a:r>
            <a:r>
              <a:rPr lang="en-US" sz="1400" dirty="0"/>
              <a:t>2024.</a:t>
            </a:r>
          </a:p>
          <a:p>
            <a:pPr marL="0" indent="0">
              <a:buNone/>
            </a:pPr>
            <a:r>
              <a:rPr lang="en-US" sz="2000" b="1" dirty="0"/>
              <a:t>3. </a:t>
            </a:r>
            <a:r>
              <a:rPr lang="en-US" sz="2000" dirty="0">
                <a:solidFill>
                  <a:srgbClr val="0070C0"/>
                </a:solidFill>
              </a:rPr>
              <a:t>Open Incision and Drainage: </a:t>
            </a:r>
            <a:r>
              <a:rPr lang="en-US" sz="2000" dirty="0"/>
              <a:t>This procedure is recommended only in cases where needle drainage is not possible (thick-walled or fibrotic abscess) or when repeated aspiration fails   </a:t>
            </a:r>
          </a:p>
          <a:p>
            <a:pPr marL="0" indent="0" algn="r">
              <a:buNone/>
            </a:pPr>
            <a:r>
              <a:rPr lang="en-US" sz="1400" dirty="0"/>
              <a:t>Shah SS, et al. </a:t>
            </a:r>
            <a:r>
              <a:rPr lang="en-US" sz="1400" b="1" dirty="0" err="1"/>
              <a:t>Pediatr</a:t>
            </a:r>
            <a:r>
              <a:rPr lang="en-US" sz="1400" b="1" dirty="0"/>
              <a:t> Infect Dis J. </a:t>
            </a:r>
            <a:r>
              <a:rPr lang="en-US" sz="1400" dirty="0"/>
              <a:t>2022.  </a:t>
            </a:r>
          </a:p>
          <a:p>
            <a:pPr marL="0" indent="0">
              <a:buNone/>
            </a:pPr>
            <a:r>
              <a:rPr lang="en-US" sz="2000" b="1" dirty="0"/>
              <a:t>4. </a:t>
            </a:r>
            <a:r>
              <a:rPr lang="en-US" sz="2000" dirty="0">
                <a:solidFill>
                  <a:srgbClr val="C00000"/>
                </a:solidFill>
              </a:rPr>
              <a:t>No</a:t>
            </a:r>
            <a:r>
              <a:rPr lang="en-US" sz="2000" dirty="0"/>
              <a:t> evidence supports routine </a:t>
            </a:r>
            <a:r>
              <a:rPr lang="en-US" sz="2000" dirty="0">
                <a:solidFill>
                  <a:srgbClr val="0070C0"/>
                </a:solidFill>
              </a:rPr>
              <a:t>hormonal or anti‑inflammatory therapy. </a:t>
            </a:r>
          </a:p>
          <a:p>
            <a:pPr marL="0" indent="0" algn="r">
              <a:buNone/>
            </a:pPr>
            <a:r>
              <a:rPr lang="en-US" sz="1400" dirty="0"/>
              <a:t>Lee JH, </a:t>
            </a:r>
            <a:r>
              <a:rPr lang="en-US" sz="1400" b="1" dirty="0"/>
              <a:t>Clin </a:t>
            </a:r>
            <a:r>
              <a:rPr lang="en-US" sz="1400" b="1" dirty="0" err="1"/>
              <a:t>Pediatr</a:t>
            </a:r>
            <a:r>
              <a:rPr lang="en-US" sz="1400" b="1" dirty="0"/>
              <a:t>, </a:t>
            </a:r>
            <a:r>
              <a:rPr lang="en-US" sz="1400" dirty="0"/>
              <a:t>2023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D38F-E20B-123D-4935-EF5019A9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Impetigo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C6BF-8186-5D8B-5DBD-52EA4FB4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rmAutofit/>
          </a:bodyPr>
          <a:lstStyle/>
          <a:p>
            <a:r>
              <a:rPr lang="en-US" sz="2000" dirty="0"/>
              <a:t>Neonatal impetigo is a superficial, </a:t>
            </a:r>
            <a:r>
              <a:rPr lang="en-US" sz="2000" dirty="0">
                <a:solidFill>
                  <a:srgbClr val="0070C0"/>
                </a:solidFill>
              </a:rPr>
              <a:t>highly contagious </a:t>
            </a:r>
            <a:r>
              <a:rPr lang="en-US" sz="2000" dirty="0"/>
              <a:t>bacterial skin infection common in the neonatal period, particularly in nurseries or crowded environments. </a:t>
            </a:r>
          </a:p>
          <a:p>
            <a:r>
              <a:rPr lang="en-US" sz="2000" b="1" dirty="0"/>
              <a:t>Incidence: </a:t>
            </a:r>
            <a:r>
              <a:rPr lang="en-US" sz="2000" dirty="0"/>
              <a:t>vary widely based on hygiene protocols</a:t>
            </a:r>
          </a:p>
          <a:p>
            <a:r>
              <a:rPr lang="en-US" sz="2000" b="1" dirty="0"/>
              <a:t>Risk Factors:  </a:t>
            </a:r>
          </a:p>
          <a:p>
            <a:pPr lvl="1">
              <a:buFontTx/>
              <a:buChar char="-"/>
            </a:pPr>
            <a:r>
              <a:rPr lang="en-US" sz="2000" dirty="0"/>
              <a:t>Prematurity and low birth weight.    </a:t>
            </a:r>
          </a:p>
          <a:p>
            <a:pPr lvl="1">
              <a:buFontTx/>
              <a:buChar char="-"/>
            </a:pPr>
            <a:r>
              <a:rPr lang="en-US" sz="2000" dirty="0"/>
              <a:t>Breaks in the skin barrier (e.g., abrasions from monitoring equipment).    </a:t>
            </a:r>
          </a:p>
          <a:p>
            <a:pPr lvl="1">
              <a:buFontTx/>
              <a:buChar char="-"/>
            </a:pPr>
            <a:r>
              <a:rPr lang="en-US" sz="2000" dirty="0"/>
              <a:t>Poor hospital/nursery hygiene practices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9F846-7339-D2AB-578F-C8FA656CCA96}"/>
              </a:ext>
            </a:extLst>
          </p:cNvPr>
          <p:cNvSpPr txBox="1"/>
          <p:nvPr/>
        </p:nvSpPr>
        <p:spPr>
          <a:xfrm>
            <a:off x="9407387" y="5934384"/>
            <a:ext cx="23242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AAP. </a:t>
            </a:r>
            <a:r>
              <a:rPr lang="en-US" sz="1200" b="1" dirty="0"/>
              <a:t>Red Book</a:t>
            </a:r>
            <a:r>
              <a:rPr lang="en-US" sz="1200" dirty="0"/>
              <a:t>: 33rd ed. 2024. </a:t>
            </a:r>
          </a:p>
        </p:txBody>
      </p:sp>
    </p:spTree>
    <p:extLst>
      <p:ext uri="{BB962C8B-B14F-4D97-AF65-F5344CB8AC3E}">
        <p14:creationId xmlns:p14="http://schemas.microsoft.com/office/powerpoint/2010/main" val="30578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EF3B-2422-B309-BC0B-9087900D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Etiology&amp; 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F6BE-B738-C4C3-A382-E8AEBDF9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8065851" cy="3678303"/>
          </a:xfrm>
        </p:spPr>
        <p:txBody>
          <a:bodyPr>
            <a:normAutofit/>
          </a:bodyPr>
          <a:lstStyle/>
          <a:p>
            <a:r>
              <a:rPr lang="en-US" sz="2000" dirty="0"/>
              <a:t>The primary causative agent is almost universally </a:t>
            </a:r>
            <a:r>
              <a:rPr lang="en-US" sz="2000" b="1" dirty="0"/>
              <a:t>Staphylococcus aureus.</a:t>
            </a:r>
          </a:p>
          <a:p>
            <a:endParaRPr lang="en-US" sz="2000" dirty="0"/>
          </a:p>
          <a:p>
            <a:r>
              <a:rPr lang="en-US" sz="2000" dirty="0"/>
              <a:t>The presentation varies based on the type:</a:t>
            </a:r>
          </a:p>
          <a:p>
            <a:pPr marL="666900" lvl="1" indent="-342900">
              <a:buFont typeface="+mj-lt"/>
              <a:buAutoNum type="arabicParenR"/>
            </a:pPr>
            <a:r>
              <a:rPr lang="en-US" sz="1800" b="1" dirty="0"/>
              <a:t>Non-bullous: </a:t>
            </a:r>
            <a:r>
              <a:rPr lang="en-US" sz="1800" dirty="0"/>
              <a:t>Starts as </a:t>
            </a:r>
            <a:r>
              <a:rPr lang="en-US" sz="1800" dirty="0">
                <a:solidFill>
                  <a:srgbClr val="00B0F0"/>
                </a:solidFill>
              </a:rPr>
              <a:t>small vesicles or pustules </a:t>
            </a:r>
            <a:r>
              <a:rPr lang="en-US" sz="1800" dirty="0"/>
              <a:t>on any body </a:t>
            </a:r>
            <a:r>
              <a:rPr lang="en-US" sz="1800" dirty="0" err="1"/>
              <a:t>surface.These</a:t>
            </a:r>
            <a:r>
              <a:rPr lang="en-US" sz="1800" dirty="0"/>
              <a:t> rupture quickly, forming characteristic </a:t>
            </a:r>
            <a:r>
              <a:rPr lang="en-US" sz="1800" b="1" dirty="0"/>
              <a:t>honey-colored crusts. </a:t>
            </a:r>
            <a:endParaRPr lang="ar-SA" sz="1800" b="1" dirty="0"/>
          </a:p>
          <a:p>
            <a:pPr marL="666900" lvl="1" indent="-342900">
              <a:buFont typeface="+mj-lt"/>
              <a:buAutoNum type="arabicParenR"/>
            </a:pPr>
            <a:r>
              <a:rPr lang="en-US" sz="1800" b="1" dirty="0"/>
              <a:t>Bullous: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B0F0"/>
                </a:solidFill>
              </a:rPr>
              <a:t>Large bullae (up to 1–3 cm)</a:t>
            </a:r>
            <a:r>
              <a:rPr lang="en-US" sz="1800" b="1" dirty="0"/>
              <a:t>. </a:t>
            </a:r>
            <a:r>
              <a:rPr lang="en-US" sz="1800" dirty="0"/>
              <a:t>The roof of the bulla sloughs off easily , leaving a moist, red base that dries into a thin, clear-to-brown crust.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468C6-B2C0-0939-E681-FEA87567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2" y="2050022"/>
            <a:ext cx="2963765" cy="2042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56795-F246-1DF0-2377-153B406F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41" y="3973287"/>
            <a:ext cx="2963766" cy="2182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A861F-DDA9-242E-7DA4-9B9BEA8C2CC6}"/>
              </a:ext>
            </a:extLst>
          </p:cNvPr>
          <p:cNvSpPr txBox="1"/>
          <p:nvPr/>
        </p:nvSpPr>
        <p:spPr>
          <a:xfrm>
            <a:off x="7320170" y="6217759"/>
            <a:ext cx="42141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Talarico, R., et al. </a:t>
            </a:r>
            <a:r>
              <a:rPr lang="en-US" sz="1400" b="1" dirty="0"/>
              <a:t>Matern Fetal Neonatal Med, </a:t>
            </a:r>
            <a:r>
              <a:rPr lang="en-US" sz="1400" dirty="0"/>
              <a:t>2020</a:t>
            </a:r>
            <a:r>
              <a:rPr lang="en-US" sz="1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654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5A1E-1A45-0654-8F4A-0D55FE63E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81E1-787E-D48B-A75A-9E38044C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&amp;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8F490-6A44-1302-984D-6B29E91E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160669"/>
          </a:xfrm>
        </p:spPr>
        <p:txBody>
          <a:bodyPr>
            <a:normAutofit/>
          </a:bodyPr>
          <a:lstStyle/>
          <a:p>
            <a:r>
              <a:rPr lang="en-US" sz="2000" b="1" dirty="0"/>
              <a:t>Diagnosis</a:t>
            </a:r>
            <a:r>
              <a:rPr lang="en-US" sz="2000" dirty="0"/>
              <a:t> is primarily </a:t>
            </a:r>
            <a:r>
              <a:rPr lang="en-US" sz="2000" b="1" dirty="0"/>
              <a:t>clinical</a:t>
            </a:r>
            <a:r>
              <a:rPr lang="en-US" sz="2000" dirty="0"/>
              <a:t>.</a:t>
            </a:r>
          </a:p>
          <a:p>
            <a:pPr lvl="1">
              <a:buFontTx/>
              <a:buChar char="-"/>
            </a:pPr>
            <a:r>
              <a:rPr lang="en-US" sz="1800" b="1" dirty="0"/>
              <a:t>Gram Stain/Culture: </a:t>
            </a:r>
            <a:r>
              <a:rPr lang="en-US" sz="1600" dirty="0"/>
              <a:t> Culture </a:t>
            </a:r>
            <a:r>
              <a:rPr lang="en-US" dirty="0"/>
              <a:t>S</a:t>
            </a:r>
            <a:r>
              <a:rPr lang="en-US" sz="1600" dirty="0"/>
              <a:t>hould be sent to identify resistance patterns (e.g., MRSA).</a:t>
            </a:r>
          </a:p>
          <a:p>
            <a:r>
              <a:rPr lang="en-US" sz="2000" b="1" dirty="0"/>
              <a:t>Management:</a:t>
            </a:r>
          </a:p>
          <a:p>
            <a:pPr marL="666900" lvl="1" indent="-342900">
              <a:buAutoNum type="arabicPeriod"/>
            </a:pPr>
            <a:r>
              <a:rPr lang="en-US" sz="1800" b="1" dirty="0"/>
              <a:t>Localized/Non-bullous:   </a:t>
            </a:r>
            <a:r>
              <a:rPr lang="en-US" sz="1800" dirty="0">
                <a:solidFill>
                  <a:srgbClr val="0070C0"/>
                </a:solidFill>
              </a:rPr>
              <a:t>Topical Therapy </a:t>
            </a:r>
          </a:p>
          <a:p>
            <a:pPr marL="594000" lvl="2" indent="0">
              <a:buNone/>
            </a:pPr>
            <a:r>
              <a:rPr lang="en-US" sz="1600" dirty="0"/>
              <a:t>Mupirocin 2% ointment applied 2–3 times daily to affected areas for 7–10 days. </a:t>
            </a:r>
          </a:p>
          <a:p>
            <a:pPr marL="666900" lvl="1" indent="-342900">
              <a:buAutoNum type="arabicPeriod"/>
            </a:pPr>
            <a:r>
              <a:rPr lang="en-US" sz="1800" b="1" dirty="0"/>
              <a:t>Bullous or Widespread Disease:</a:t>
            </a:r>
            <a:r>
              <a:rPr lang="en-US" sz="1800" dirty="0"/>
              <a:t>  </a:t>
            </a:r>
            <a:r>
              <a:rPr lang="en-US" sz="1800" dirty="0">
                <a:solidFill>
                  <a:srgbClr val="7030A0"/>
                </a:solidFill>
              </a:rPr>
              <a:t>Systemic Antibiotics</a:t>
            </a:r>
            <a:r>
              <a:rPr lang="en-US" sz="1800" dirty="0"/>
              <a:t>  </a:t>
            </a:r>
          </a:p>
          <a:p>
            <a:pPr marL="594000" lvl="2" indent="0">
              <a:buNone/>
            </a:pPr>
            <a:r>
              <a:rPr lang="en-US" sz="1600" dirty="0"/>
              <a:t>If MRSA is suspected or confirmed, </a:t>
            </a:r>
            <a:r>
              <a:rPr lang="en-US" sz="1600" b="1" dirty="0"/>
              <a:t>IV Vancomycin </a:t>
            </a:r>
            <a:r>
              <a:rPr lang="en-US" sz="1600" dirty="0"/>
              <a:t>(for severe cases)</a:t>
            </a:r>
          </a:p>
          <a:p>
            <a:r>
              <a:rPr lang="en-US" sz="2000" b="1" dirty="0"/>
              <a:t>Infection Control: </a:t>
            </a:r>
            <a:r>
              <a:rPr lang="en-US" sz="1600" dirty="0"/>
              <a:t>Affected infants should be </a:t>
            </a:r>
            <a:r>
              <a:rPr lang="en-US" sz="1600" dirty="0">
                <a:solidFill>
                  <a:srgbClr val="C00000"/>
                </a:solidFill>
              </a:rPr>
              <a:t>isolated</a:t>
            </a:r>
            <a:r>
              <a:rPr lang="en-US" sz="1600" dirty="0"/>
              <a:t>. </a:t>
            </a:r>
            <a:endParaRPr lang="fa-I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BB052-9BD4-E426-03CA-EA7D483A11E3}"/>
              </a:ext>
            </a:extLst>
          </p:cNvPr>
          <p:cNvSpPr txBox="1"/>
          <p:nvPr/>
        </p:nvSpPr>
        <p:spPr>
          <a:xfrm>
            <a:off x="9720470" y="6270144"/>
            <a:ext cx="19766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Remington.</a:t>
            </a:r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ed 2022.</a:t>
            </a:r>
          </a:p>
        </p:txBody>
      </p:sp>
    </p:spTree>
    <p:extLst>
      <p:ext uri="{BB962C8B-B14F-4D97-AF65-F5344CB8AC3E}">
        <p14:creationId xmlns:p14="http://schemas.microsoft.com/office/powerpoint/2010/main" val="4166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F651-1A79-EDE8-636D-ECED56E8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Research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9584-3750-5E63-5A2A-DA940E017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3222"/>
            <a:ext cx="11029615" cy="47658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1. </a:t>
            </a:r>
            <a:r>
              <a:rPr lang="en-US" sz="2000" dirty="0"/>
              <a:t>Recent studies indicate a </a:t>
            </a:r>
            <a:r>
              <a:rPr lang="en-US" sz="2000" b="1" dirty="0">
                <a:solidFill>
                  <a:srgbClr val="0070C0"/>
                </a:solidFill>
              </a:rPr>
              <a:t>rising prevalence of neonatal impetigo</a:t>
            </a:r>
            <a:r>
              <a:rPr lang="en-US" sz="2000" dirty="0"/>
              <a:t>, especially in </a:t>
            </a:r>
            <a:r>
              <a:rPr lang="en-US" sz="2000" dirty="0">
                <a:solidFill>
                  <a:srgbClr val="C00000"/>
                </a:solidFill>
              </a:rPr>
              <a:t>high-density healthcare settings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500" dirty="0"/>
              <a:t>Johnson, A. et al. </a:t>
            </a:r>
            <a:r>
              <a:rPr lang="en-US" sz="1500" b="1" dirty="0" err="1"/>
              <a:t>Pediatr</a:t>
            </a:r>
            <a:r>
              <a:rPr lang="en-US" sz="1500" b="1" dirty="0"/>
              <a:t> Infect Dis J</a:t>
            </a:r>
            <a:r>
              <a:rPr lang="en-US" sz="1500" dirty="0"/>
              <a:t>, 2024.</a:t>
            </a:r>
            <a:endParaRPr lang="en-US" sz="15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2. Increasing cases of antibiotic-resistant </a:t>
            </a:r>
            <a:r>
              <a:rPr lang="en-US" sz="2000" dirty="0"/>
              <a:t>strains highlight the need for </a:t>
            </a:r>
            <a:r>
              <a:rPr lang="en-US" sz="2000" dirty="0">
                <a:solidFill>
                  <a:srgbClr val="0070C0"/>
                </a:solidFill>
              </a:rPr>
              <a:t>continuous surveillance and stewardship in antibiotic </a:t>
            </a:r>
            <a:r>
              <a:rPr lang="en-US" dirty="0">
                <a:solidFill>
                  <a:srgbClr val="0070C0"/>
                </a:solidFill>
              </a:rPr>
              <a:t>use.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Williams, J., et al. </a:t>
            </a:r>
            <a:r>
              <a:rPr lang="en-US" sz="1400" b="1" dirty="0">
                <a:solidFill>
                  <a:schemeClr val="tx1"/>
                </a:solidFill>
              </a:rPr>
              <a:t>Clinical Infectious Diseases. </a:t>
            </a:r>
            <a:r>
              <a:rPr lang="en-US" sz="1400" dirty="0">
                <a:solidFill>
                  <a:schemeClr val="tx1"/>
                </a:solidFill>
              </a:rPr>
              <a:t>2023.</a:t>
            </a: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3. </a:t>
            </a:r>
            <a:r>
              <a:rPr lang="en-US" sz="2000" dirty="0"/>
              <a:t>Research is actively progressing towards </a:t>
            </a:r>
            <a:r>
              <a:rPr lang="en-US" sz="2000" b="1" dirty="0">
                <a:solidFill>
                  <a:srgbClr val="C00000"/>
                </a:solidFill>
              </a:rPr>
              <a:t>vaccine development against neonatal infections</a:t>
            </a:r>
            <a:r>
              <a:rPr lang="en-US" sz="2000" dirty="0"/>
              <a:t>, as well as exploring the </a:t>
            </a:r>
            <a:r>
              <a:rPr lang="en-US" sz="2000" b="1" dirty="0">
                <a:solidFill>
                  <a:srgbClr val="C00000"/>
                </a:solidFill>
              </a:rPr>
              <a:t>potential role of probiotics </a:t>
            </a:r>
            <a:r>
              <a:rPr lang="en-US" sz="2000" dirty="0"/>
              <a:t>in improving skin health and preventing conditions like impetigo.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Garcia, M., et al. </a:t>
            </a:r>
            <a:r>
              <a:rPr lang="en-US" sz="1400" b="1" dirty="0"/>
              <a:t>Infection and Immunity. </a:t>
            </a:r>
            <a:r>
              <a:rPr lang="en-US" sz="1400" dirty="0"/>
              <a:t>2024.</a:t>
            </a:r>
          </a:p>
        </p:txBody>
      </p:sp>
    </p:spTree>
    <p:extLst>
      <p:ext uri="{BB962C8B-B14F-4D97-AF65-F5344CB8AC3E}">
        <p14:creationId xmlns:p14="http://schemas.microsoft.com/office/powerpoint/2010/main" val="42326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3E28-BFC6-E086-869F-209C99A0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B5B6-123C-C540-B1AB-D3126765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Local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C19D-5FA8-319E-D409-84B37BDA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3222"/>
            <a:ext cx="11029615" cy="45322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Arabic Typesetting" panose="03020402040406030203" pitchFamily="66" charset="-78"/>
              </a:rPr>
              <a:t>Local infections are </a:t>
            </a:r>
            <a:r>
              <a:rPr lang="en-US" sz="2400" dirty="0">
                <a:solidFill>
                  <a:srgbClr val="00B0F0"/>
                </a:solidFill>
                <a:cs typeface="Arabic Typesetting" panose="03020402040406030203" pitchFamily="66" charset="-78"/>
              </a:rPr>
              <a:t>common</a:t>
            </a:r>
            <a:r>
              <a:rPr lang="en-US" sz="2400" b="1" dirty="0">
                <a:cs typeface="Arabic Typesetting" panose="03020402040406030203" pitchFamily="66" charset="-78"/>
              </a:rPr>
              <a:t> </a:t>
            </a:r>
            <a:r>
              <a:rPr lang="en-US" sz="2400" dirty="0">
                <a:cs typeface="Arabic Typesetting" panose="03020402040406030203" pitchFamily="66" charset="-78"/>
              </a:rPr>
              <a:t>during the neonatal period.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Arabic Typesetting" panose="03020402040406030203" pitchFamily="66" charset="-78"/>
              </a:rPr>
              <a:t>Incidence </a:t>
            </a:r>
            <a:r>
              <a:rPr lang="en-US" sz="2400" dirty="0">
                <a:solidFill>
                  <a:srgbClr val="00B0F0"/>
                </a:solidFill>
                <a:cs typeface="Arabic Typesetting" panose="03020402040406030203" pitchFamily="66" charset="-78"/>
              </a:rPr>
              <a:t>0.5–8%</a:t>
            </a:r>
            <a:r>
              <a:rPr lang="en-US" sz="2400" dirty="0">
                <a:cs typeface="Arabic Typesetting" panose="03020402040406030203" pitchFamily="66" charset="-78"/>
              </a:rPr>
              <a:t>, higher in low-resource settings.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Arabic Typesetting" panose="03020402040406030203" pitchFamily="66" charset="-78"/>
              </a:rPr>
              <a:t>They may precede </a:t>
            </a:r>
            <a:r>
              <a:rPr lang="en-US" sz="2400" dirty="0">
                <a:solidFill>
                  <a:srgbClr val="7030A0"/>
                </a:solidFill>
                <a:cs typeface="Arabic Typesetting" panose="03020402040406030203" pitchFamily="66" charset="-78"/>
              </a:rPr>
              <a:t>systemic sepsis.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Arabic Typesetting" panose="03020402040406030203" pitchFamily="66" charset="-78"/>
              </a:rPr>
              <a:t>Prompt recognition and management are crucial.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FAE2E-1ECC-F8E6-5ABA-B0C51A90369C}"/>
              </a:ext>
            </a:extLst>
          </p:cNvPr>
          <p:cNvSpPr txBox="1"/>
          <p:nvPr/>
        </p:nvSpPr>
        <p:spPr>
          <a:xfrm>
            <a:off x="8945216" y="6147688"/>
            <a:ext cx="26655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cs typeface="Arabic Typesetting" panose="03020402040406030203" pitchFamily="66" charset="-78"/>
              </a:rPr>
              <a:t>Zupancic J, et al. </a:t>
            </a:r>
            <a:r>
              <a:rPr lang="en-US" sz="1200" b="1" dirty="0">
                <a:cs typeface="Arabic Typesetting" panose="03020402040406030203" pitchFamily="66" charset="-78"/>
              </a:rPr>
              <a:t>Pediatrics. </a:t>
            </a:r>
            <a:r>
              <a:rPr lang="en-US" sz="1200" dirty="0">
                <a:cs typeface="Arabic Typesetting" panose="03020402040406030203" pitchFamily="66" charset="-78"/>
              </a:rPr>
              <a:t>2022</a:t>
            </a:r>
            <a:r>
              <a:rPr lang="en-US" sz="1400" dirty="0"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6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C80D-DB94-869D-5946-729EC3B4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Conjunctivitis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AB0E-5CD4-4285-23C6-FB0D083A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6013"/>
            <a:ext cx="11161891" cy="4059832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</a:rPr>
              <a:t>Definition</a:t>
            </a:r>
            <a:r>
              <a:rPr lang="en-US" sz="2000" b="0" i="0" dirty="0">
                <a:effectLst/>
              </a:rPr>
              <a:t>: Inflammation of the conjunctiva in newborns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</a:rPr>
              <a:t>Prevalence</a:t>
            </a:r>
            <a:r>
              <a:rPr lang="en-US" sz="2000" b="0" i="0" dirty="0">
                <a:effectLst/>
              </a:rPr>
              <a:t>: Affects </a:t>
            </a:r>
            <a:r>
              <a:rPr lang="en-US" sz="2000" b="0" i="0" dirty="0">
                <a:solidFill>
                  <a:srgbClr val="0070C0"/>
                </a:solidFill>
                <a:effectLst/>
              </a:rPr>
              <a:t>1-2%</a:t>
            </a:r>
            <a:r>
              <a:rPr lang="en-US" sz="2000" b="0" i="0" dirty="0">
                <a:effectLst/>
              </a:rPr>
              <a:t> of newborns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</a:rPr>
              <a:t>Etiology</a:t>
            </a:r>
            <a:r>
              <a:rPr lang="en-US" sz="2000" b="0" i="0" dirty="0">
                <a:effectLst/>
              </a:rPr>
              <a:t>: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b="1" i="0" dirty="0">
                <a:effectLst/>
              </a:rPr>
              <a:t>First 24 </a:t>
            </a:r>
            <a:r>
              <a:rPr lang="en-US" b="1" i="0" dirty="0" err="1">
                <a:effectLst/>
              </a:rPr>
              <a:t>hrs</a:t>
            </a:r>
            <a:r>
              <a:rPr lang="en-US" b="1" i="0" dirty="0">
                <a:effectLst/>
              </a:rPr>
              <a:t>: </a:t>
            </a:r>
            <a:r>
              <a:rPr lang="en-US" b="0" i="0" dirty="0">
                <a:effectLst/>
              </a:rPr>
              <a:t>Chemical causes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/>
              <a:t>2 to 5 days </a:t>
            </a:r>
            <a:r>
              <a:rPr lang="en-US" b="1" i="0" dirty="0">
                <a:effectLst/>
              </a:rPr>
              <a:t>: </a:t>
            </a:r>
            <a:r>
              <a:rPr lang="en-US" b="0" i="0" dirty="0">
                <a:effectLst/>
              </a:rPr>
              <a:t>Bacterial causes (</a:t>
            </a:r>
            <a:r>
              <a:rPr lang="en-US" b="0" i="0" dirty="0">
                <a:solidFill>
                  <a:srgbClr val="0070C0"/>
                </a:solidFill>
                <a:effectLst/>
              </a:rPr>
              <a:t>Neisseria gonorrhoeae</a:t>
            </a:r>
            <a:r>
              <a:rPr lang="en-US" b="0" i="0" dirty="0">
                <a:effectLst/>
              </a:rPr>
              <a:t>, Staphylococcus aureus).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b="1" i="0" dirty="0">
                <a:effectLst/>
              </a:rPr>
              <a:t>5 to 14 days: </a:t>
            </a:r>
            <a:r>
              <a:rPr lang="en-US" b="0" i="0" dirty="0">
                <a:effectLst/>
              </a:rPr>
              <a:t>Chlamydia trachomatis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b="1" i="0" dirty="0">
                <a:effectLst/>
              </a:rPr>
              <a:t>6 to 14 days: </a:t>
            </a:r>
            <a:r>
              <a:rPr lang="en-US" b="0" i="0" dirty="0">
                <a:solidFill>
                  <a:srgbClr val="0070C0"/>
                </a:solidFill>
                <a:effectLst/>
              </a:rPr>
              <a:t>Herpes keratoconjunctivitis</a:t>
            </a:r>
          </a:p>
          <a:p>
            <a:pPr marL="4189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Risk factors: </a:t>
            </a:r>
            <a:r>
              <a:rPr lang="en-US" sz="2000" dirty="0"/>
              <a:t>Maternal infection, PROM, lack of prophylaxis, lacrimal duct obstruction.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00857-CE71-B6C0-C3A8-48EC969AB21A}"/>
              </a:ext>
            </a:extLst>
          </p:cNvPr>
          <p:cNvSpPr txBox="1"/>
          <p:nvPr/>
        </p:nvSpPr>
        <p:spPr>
          <a:xfrm>
            <a:off x="7096539" y="6155844"/>
            <a:ext cx="464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Koller, T., et al. </a:t>
            </a:r>
            <a:r>
              <a:rPr lang="en-US" sz="1400" b="1" dirty="0"/>
              <a:t>Pediatric Infectious Disease Journal</a:t>
            </a:r>
            <a:r>
              <a:rPr lang="en-US" sz="1400" dirty="0"/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25033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D1AC-4071-9B59-415C-D0202A16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&amp;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6F21-83FB-4A99-1BF4-B1959D87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784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</a:rPr>
              <a:t>Symptoms</a:t>
            </a:r>
            <a:r>
              <a:rPr lang="en-US" sz="2000" b="0" i="0" dirty="0">
                <a:effectLst/>
              </a:rPr>
              <a:t>:  A purulent discharge, edema, and erythema of the lids                                                                 and </a:t>
            </a:r>
            <a:r>
              <a:rPr lang="en-US" sz="2000" dirty="0"/>
              <a:t>hyperemia </a:t>
            </a:r>
            <a:r>
              <a:rPr lang="en-US" sz="2000" b="0" i="0" dirty="0">
                <a:effectLst/>
              </a:rPr>
              <a:t>of the conjunctiva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i="0" dirty="0">
                <a:effectLst/>
              </a:rPr>
              <a:t>Diagnosis</a:t>
            </a:r>
            <a:r>
              <a:rPr lang="en-US" sz="2000" b="0" i="0" dirty="0">
                <a:effectLst/>
              </a:rPr>
              <a:t>: </a:t>
            </a:r>
            <a:r>
              <a:rPr lang="en-US" sz="1800" b="0" i="0" dirty="0">
                <a:effectLst/>
              </a:rPr>
              <a:t> </a:t>
            </a:r>
            <a:r>
              <a:rPr lang="en-US" sz="2000" dirty="0"/>
              <a:t>Cultures or PCR for specific pathogens.</a:t>
            </a:r>
            <a:endParaRPr lang="en-US" sz="2000" b="0" i="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000" b="1" dirty="0"/>
              <a:t>Management: </a:t>
            </a:r>
            <a:r>
              <a:rPr lang="en-US" sz="2000" dirty="0">
                <a:solidFill>
                  <a:srgbClr val="7030A0"/>
                </a:solidFill>
              </a:rPr>
              <a:t>Empirical treatment </a:t>
            </a:r>
            <a:r>
              <a:rPr lang="en-US" sz="2000" dirty="0"/>
              <a:t>should be started soon after sending the culture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800" b="1" dirty="0"/>
              <a:t>Gonococcal: </a:t>
            </a:r>
            <a:r>
              <a:rPr lang="en-US" sz="1800" dirty="0"/>
              <a:t>Ceftriaxone IM/IV (25–50 mg/kg). The alternative is cefotaxime single dose of 100 mg/kg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800" b="1" dirty="0"/>
              <a:t>Chlamydia: </a:t>
            </a:r>
            <a:r>
              <a:rPr lang="en-US" sz="1800" dirty="0"/>
              <a:t>Oral erythromycin 14 days or azithromycin 20 mg/kg/day x 3 days.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800" b="1" dirty="0"/>
              <a:t>HSV: 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Topical vidarabine or trifluridine </a:t>
            </a:r>
            <a:r>
              <a:rPr lang="en-US" sz="1800" dirty="0"/>
              <a:t>five times a day for ten </a:t>
            </a:r>
            <a:r>
              <a:rPr lang="en-US" sz="1800" dirty="0">
                <a:solidFill>
                  <a:schemeClr val="tx1"/>
                </a:solidFill>
              </a:rPr>
              <a:t>days and </a:t>
            </a:r>
            <a:r>
              <a:rPr lang="en-US" sz="1800" dirty="0"/>
              <a:t>evaluate </a:t>
            </a:r>
            <a:r>
              <a:rPr lang="en-US" sz="1800" dirty="0">
                <a:solidFill>
                  <a:schemeClr val="tx1"/>
                </a:solidFill>
              </a:rPr>
              <a:t>and treat for systemic herpes; an ophthalmology consult is indicated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FAB21-1009-A4D0-826B-42BBA2B76B08}"/>
              </a:ext>
            </a:extLst>
          </p:cNvPr>
          <p:cNvSpPr txBox="1"/>
          <p:nvPr/>
        </p:nvSpPr>
        <p:spPr>
          <a:xfrm>
            <a:off x="7702826" y="6251139"/>
            <a:ext cx="39561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Le, G.H., et al. </a:t>
            </a:r>
            <a:r>
              <a:rPr lang="en-US" sz="1400" b="1" dirty="0"/>
              <a:t>Pediatrics and Neonatology</a:t>
            </a:r>
            <a:r>
              <a:rPr lang="en-US" sz="1400" dirty="0"/>
              <a:t>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89591-6D30-303A-8710-A99D3BEE9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551" y="1980054"/>
            <a:ext cx="2857500" cy="21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377D-244C-4E6D-2079-B804C5C3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Research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7652A-E990-5F1A-0F7E-BC4F1BA8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789043"/>
            <a:ext cx="11029615" cy="500435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4500" b="1" dirty="0">
                <a:solidFill>
                  <a:srgbClr val="C00000"/>
                </a:solidFill>
              </a:rPr>
              <a:t>1. Azithromycin</a:t>
            </a:r>
            <a:r>
              <a:rPr lang="en-US" sz="4500" dirty="0">
                <a:solidFill>
                  <a:srgbClr val="C00000"/>
                </a:solidFill>
              </a:rPr>
              <a:t> is </a:t>
            </a:r>
            <a:r>
              <a:rPr lang="en-US" sz="4500" dirty="0">
                <a:solidFill>
                  <a:schemeClr val="tx1"/>
                </a:solidFill>
              </a:rPr>
              <a:t>under evaluation as</a:t>
            </a:r>
            <a:r>
              <a:rPr lang="en-US" sz="4500" dirty="0">
                <a:solidFill>
                  <a:srgbClr val="C00000"/>
                </a:solidFill>
              </a:rPr>
              <a:t> a potential single-dose therapy </a:t>
            </a:r>
            <a:r>
              <a:rPr lang="en-US" sz="4500" dirty="0">
                <a:solidFill>
                  <a:schemeClr val="tx1"/>
                </a:solidFill>
              </a:rPr>
              <a:t>for chlamydial infections in neonates, with studies indicating efficacy and convenience compared to traditional regimens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en-US" sz="3500" dirty="0"/>
              <a:t>Cates W, et al. </a:t>
            </a:r>
            <a:r>
              <a:rPr lang="en-US" sz="3500" b="1" dirty="0"/>
              <a:t>Pediatric Infectious Disease Journal. </a:t>
            </a:r>
            <a:r>
              <a:rPr lang="en-US" sz="3500" dirty="0"/>
              <a:t>2024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4500" b="1" dirty="0"/>
              <a:t>2. </a:t>
            </a:r>
            <a:r>
              <a:rPr lang="en-US" sz="4500" dirty="0"/>
              <a:t>Universal ocular prophylaxis with </a:t>
            </a:r>
            <a:r>
              <a:rPr lang="en-US" sz="4500" b="1" dirty="0">
                <a:solidFill>
                  <a:srgbClr val="C00000"/>
                </a:solidFill>
              </a:rPr>
              <a:t>erythromycin ointment </a:t>
            </a:r>
            <a:r>
              <a:rPr lang="en-US" sz="4500" dirty="0"/>
              <a:t>at birth to prevent gonococcal and chlamydial conjunctivitis despite emerging alternatives.</a:t>
            </a:r>
            <a:endParaRPr lang="fa-IR" sz="45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4500" b="1" dirty="0">
                <a:solidFill>
                  <a:srgbClr val="C00000"/>
                </a:solidFill>
              </a:rPr>
              <a:t>3. Povidone-iodine (2.5%) </a:t>
            </a:r>
            <a:r>
              <a:rPr lang="en-US" sz="4500" dirty="0"/>
              <a:t>is more effective than erythromycin ointment in areas with high prevalence of </a:t>
            </a:r>
            <a:r>
              <a:rPr lang="en-US" sz="4500" b="1" dirty="0"/>
              <a:t>HSV</a:t>
            </a:r>
            <a:r>
              <a:rPr lang="en-US" sz="4500" dirty="0"/>
              <a:t> infections or </a:t>
            </a:r>
            <a:r>
              <a:rPr lang="en-US" sz="4500" b="1" dirty="0"/>
              <a:t>chlamydial infections </a:t>
            </a:r>
            <a:r>
              <a:rPr lang="en-US" sz="4500" dirty="0"/>
              <a:t>with penicillin </a:t>
            </a:r>
            <a:r>
              <a:rPr lang="en-US" sz="4500" dirty="0" err="1"/>
              <a:t>resistatance</a:t>
            </a:r>
            <a:endParaRPr lang="en-US" sz="4500" dirty="0"/>
          </a:p>
          <a:p>
            <a:pPr marL="0" indent="0" algn="r">
              <a:lnSpc>
                <a:spcPct val="160000"/>
              </a:lnSpc>
              <a:buNone/>
            </a:pPr>
            <a:r>
              <a:rPr lang="en-US" sz="3500" dirty="0"/>
              <a:t>American Academy of Pediatrics</a:t>
            </a:r>
            <a:r>
              <a:rPr lang="en-US" sz="3500" b="1" dirty="0"/>
              <a:t>. Pediatrics</a:t>
            </a:r>
            <a:r>
              <a:rPr lang="en-US" sz="3500" dirty="0"/>
              <a:t>. 2024</a:t>
            </a:r>
            <a:r>
              <a:rPr lang="en-US" sz="2300" dirty="0"/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4500" b="1" dirty="0">
                <a:solidFill>
                  <a:srgbClr val="0070C0"/>
                </a:solidFill>
              </a:rPr>
              <a:t>4. Molecular diagnostics (PCR/NAAT Panel) </a:t>
            </a:r>
            <a:r>
              <a:rPr lang="en-US" sz="4500" dirty="0"/>
              <a:t>improving pathogen detection, allowing for faster and more accurate identification of causative agents .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en-US" sz="3500" dirty="0"/>
              <a:t>Johnson M, et al. </a:t>
            </a:r>
            <a:r>
              <a:rPr lang="en-US" sz="3500" b="1" dirty="0"/>
              <a:t>Ophthalmology.</a:t>
            </a:r>
            <a:r>
              <a:rPr lang="en-US" sz="3500" dirty="0"/>
              <a:t> 2024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2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C42B-205C-8B60-1AA9-56083264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attention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6D0007-0E77-8F61-F5E1-24A0DE358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1913282"/>
            <a:ext cx="11315699" cy="45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9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3892-D159-F80E-780E-85883A35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Systemic Infections in Newborns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9B80CB-B219-9FEB-3AD2-F3773AD3D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458299"/>
              </p:ext>
            </p:extLst>
          </p:nvPr>
        </p:nvGraphicFramePr>
        <p:xfrm>
          <a:off x="690769" y="2108090"/>
          <a:ext cx="10810461" cy="42479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90192">
                  <a:extLst>
                    <a:ext uri="{9D8B030D-6E8A-4147-A177-3AD203B41FA5}">
                      <a16:colId xmlns:a16="http://schemas.microsoft.com/office/drawing/2014/main" val="85595064"/>
                    </a:ext>
                  </a:extLst>
                </a:gridCol>
                <a:gridCol w="4080013">
                  <a:extLst>
                    <a:ext uri="{9D8B030D-6E8A-4147-A177-3AD203B41FA5}">
                      <a16:colId xmlns:a16="http://schemas.microsoft.com/office/drawing/2014/main" val="1460439372"/>
                    </a:ext>
                  </a:extLst>
                </a:gridCol>
                <a:gridCol w="4040256">
                  <a:extLst>
                    <a:ext uri="{9D8B030D-6E8A-4147-A177-3AD203B41FA5}">
                      <a16:colId xmlns:a16="http://schemas.microsoft.com/office/drawing/2014/main" val="3555644846"/>
                    </a:ext>
                  </a:extLst>
                </a:gridCol>
              </a:tblGrid>
              <a:tr h="7335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0" dirty="0">
                          <a:effectLst/>
                        </a:rPr>
                        <a:t>Feature</a:t>
                      </a:r>
                      <a:endParaRPr lang="en-US" sz="2000" b="1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0" dirty="0">
                          <a:effectLst/>
                        </a:rPr>
                        <a:t>Local Infection</a:t>
                      </a:r>
                      <a:endParaRPr lang="en-US" sz="2000" b="1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0" dirty="0">
                          <a:effectLst/>
                        </a:rPr>
                        <a:t>Systemic Infection</a:t>
                      </a:r>
                      <a:endParaRPr lang="en-US" sz="2000" b="1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00053"/>
                  </a:ext>
                </a:extLst>
              </a:tr>
              <a:tr h="62715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effectLst/>
                        </a:rPr>
                        <a:t>Scope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i="0" dirty="0">
                          <a:effectLst/>
                        </a:rPr>
                        <a:t>Confined to </a:t>
                      </a:r>
                      <a:r>
                        <a:rPr lang="en-US" sz="1600" b="1" i="0" dirty="0">
                          <a:solidFill>
                            <a:srgbClr val="0070C0"/>
                          </a:solidFill>
                          <a:effectLst/>
                        </a:rPr>
                        <a:t>one tissue or body part</a:t>
                      </a:r>
                      <a:r>
                        <a:rPr lang="en-US" sz="1600" i="0" dirty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endParaRPr lang="en-US" sz="1600" i="0" dirty="0">
                        <a:solidFill>
                          <a:srgbClr val="0070C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i="0" dirty="0">
                          <a:effectLst/>
                        </a:rPr>
                        <a:t>Disseminated via the bloodstream or CNS.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281047"/>
                  </a:ext>
                </a:extLst>
              </a:tr>
              <a:tr h="6907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effectLst/>
                        </a:rPr>
                        <a:t>Severity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i="0" dirty="0">
                          <a:effectLst/>
                        </a:rPr>
                        <a:t>Generally </a:t>
                      </a:r>
                      <a:r>
                        <a:rPr lang="en-US" sz="1600" b="1" i="0" dirty="0">
                          <a:solidFill>
                            <a:srgbClr val="0070C0"/>
                          </a:solidFill>
                          <a:effectLst/>
                        </a:rPr>
                        <a:t>less severe</a:t>
                      </a:r>
                      <a:r>
                        <a:rPr lang="en-US" sz="1600" i="0" dirty="0">
                          <a:effectLst/>
                        </a:rPr>
                        <a:t>; potentially manageable.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i="0" dirty="0">
                          <a:effectLst/>
                        </a:rPr>
                        <a:t>High risk of mortality; considered a medical emergency.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49378"/>
                  </a:ext>
                </a:extLst>
              </a:tr>
              <a:tr h="8199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effectLst/>
                        </a:rPr>
                        <a:t>Signs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i="0" dirty="0">
                          <a:solidFill>
                            <a:srgbClr val="0070C0"/>
                          </a:solidFill>
                          <a:effectLst/>
                        </a:rPr>
                        <a:t>Site-specific inflammation </a:t>
                      </a:r>
                      <a:r>
                        <a:rPr lang="en-US" sz="1600" i="0" dirty="0">
                          <a:effectLst/>
                        </a:rPr>
                        <a:t>(redness, localized pain).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i="0" dirty="0">
                          <a:effectLst/>
                        </a:rPr>
                        <a:t>Generalized signs (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</a:rPr>
                        <a:t>lethargy, temperature instability, poor feeding).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16904"/>
                  </a:ext>
                </a:extLst>
              </a:tr>
              <a:tr h="6510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effectLst/>
                          <a:latin typeface="+mn-lt"/>
                          <a:cs typeface="Arabic Typesetting" panose="03020402040406030203" pitchFamily="66" charset="-78"/>
                        </a:rPr>
                        <a:t>Example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i="0" dirty="0">
                          <a:effectLst/>
                          <a:latin typeface="+mn-lt"/>
                          <a:cs typeface="Arabic Typesetting" panose="03020402040406030203" pitchFamily="66" charset="-78"/>
                        </a:rPr>
                        <a:t>Omphalitis, impetigo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i="0" dirty="0">
                          <a:effectLst/>
                          <a:latin typeface="+mn-lt"/>
                          <a:cs typeface="Arabic Typesetting" panose="03020402040406030203" pitchFamily="66" charset="-78"/>
                        </a:rPr>
                        <a:t>Sepsis, meningitis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37487"/>
                  </a:ext>
                </a:extLst>
              </a:tr>
              <a:tr h="72555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effectLst/>
                        </a:rPr>
                        <a:t>Intervention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i="0" dirty="0">
                          <a:solidFill>
                            <a:srgbClr val="0070C0"/>
                          </a:solidFill>
                          <a:effectLst/>
                        </a:rPr>
                        <a:t>Targeted therapy </a:t>
                      </a:r>
                      <a:r>
                        <a:rPr lang="en-US" sz="1600" i="0" dirty="0">
                          <a:effectLst/>
                        </a:rPr>
                        <a:t>(topical or localized antibiotics).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i="0" dirty="0">
                          <a:effectLst/>
                        </a:rPr>
                        <a:t>Immediate, </a:t>
                      </a:r>
                      <a:r>
                        <a:rPr lang="en-US" sz="1600" b="1" i="0" dirty="0">
                          <a:effectLst/>
                        </a:rPr>
                        <a:t>broad-spectrum IV antibiotics </a:t>
                      </a:r>
                      <a:r>
                        <a:rPr lang="en-US" sz="1600" i="0" dirty="0">
                          <a:effectLst/>
                        </a:rPr>
                        <a:t>and supportive care.</a:t>
                      </a:r>
                      <a:endParaRPr lang="en-US" sz="1600" i="0" dirty="0"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3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2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A1BF-5241-40EB-8BA3-98301769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Omphalitis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14CC-474C-E161-1DEE-12E3D473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823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cs typeface="Arabic Typesetting" panose="03020402040406030203" pitchFamily="66" charset="-78"/>
              </a:rPr>
              <a:t>Definition: </a:t>
            </a:r>
            <a:br>
              <a:rPr lang="en-US" sz="2000" b="1" dirty="0">
                <a:cs typeface="Arabic Typesetting" panose="03020402040406030203" pitchFamily="66" charset="-78"/>
              </a:rPr>
            </a:br>
            <a:r>
              <a:rPr lang="en-US" sz="2000" dirty="0">
                <a:cs typeface="Arabic Typesetting" panose="03020402040406030203" pitchFamily="66" charset="-78"/>
              </a:rPr>
              <a:t>- Omphalitis is </a:t>
            </a:r>
            <a:r>
              <a:rPr lang="en-US" sz="2000" dirty="0">
                <a:solidFill>
                  <a:srgbClr val="7030A0"/>
                </a:solidFill>
                <a:cs typeface="Arabic Typesetting" panose="03020402040406030203" pitchFamily="66" charset="-78"/>
              </a:rPr>
              <a:t>infection of the umbilical stump and surrounding tissues </a:t>
            </a:r>
            <a:r>
              <a:rPr lang="en-US" sz="2000" dirty="0">
                <a:cs typeface="Arabic Typesetting" panose="03020402040406030203" pitchFamily="66" charset="-78"/>
              </a:rPr>
              <a:t>in newborns </a:t>
            </a:r>
            <a:endParaRPr lang="en-US" sz="1600" dirty="0"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2000" b="1" dirty="0"/>
              <a:t>Incidence: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en-US" sz="1800" dirty="0"/>
              <a:t>- High-income countries – &lt;0.5 cases per 1000 live births.   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en-US" sz="1800" dirty="0"/>
              <a:t>- Low-resource areas – up to 8–20 per 1000 live births.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Mortality </a:t>
            </a:r>
            <a:r>
              <a:rPr lang="en-US" sz="2000" dirty="0"/>
              <a:t>remains high in low-resource settings (</a:t>
            </a:r>
            <a:r>
              <a:rPr lang="en-US" sz="2000" dirty="0">
                <a:solidFill>
                  <a:srgbClr val="7030A0"/>
                </a:solidFill>
              </a:rPr>
              <a:t>up to 15%</a:t>
            </a:r>
            <a:r>
              <a:rPr lang="en-US" sz="2000" dirty="0"/>
              <a:t>), </a:t>
            </a:r>
            <a:r>
              <a:rPr lang="en-US" sz="2000" dirty="0">
                <a:solidFill>
                  <a:srgbClr val="0070C0"/>
                </a:solidFill>
              </a:rPr>
              <a:t>mainly due to delayed recognition and systemic spread.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6712C-3E71-711D-1D5D-8A15F6DFFF6C}"/>
              </a:ext>
            </a:extLst>
          </p:cNvPr>
          <p:cNvSpPr txBox="1"/>
          <p:nvPr/>
        </p:nvSpPr>
        <p:spPr>
          <a:xfrm>
            <a:off x="7901609" y="6013248"/>
            <a:ext cx="3709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Thaver</a:t>
            </a:r>
            <a:r>
              <a:rPr lang="en-US" sz="1200" dirty="0"/>
              <a:t> D, et al. </a:t>
            </a:r>
            <a:r>
              <a:rPr lang="en-US" sz="1200" b="1" dirty="0"/>
              <a:t>Seminars in Perinatology</a:t>
            </a:r>
            <a:r>
              <a:rPr lang="en-US" sz="1200" dirty="0"/>
              <a:t>. 2024.  </a:t>
            </a:r>
          </a:p>
        </p:txBody>
      </p:sp>
    </p:spTree>
    <p:extLst>
      <p:ext uri="{BB962C8B-B14F-4D97-AF65-F5344CB8AC3E}">
        <p14:creationId xmlns:p14="http://schemas.microsoft.com/office/powerpoint/2010/main" val="151295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984-CBF0-BC49-42B5-36F4C3A2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DE00-2A41-65E2-0724-CEE7A4BB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5195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                         </a:t>
            </a:r>
            <a:r>
              <a:rPr lang="en-US" b="1" dirty="0">
                <a:solidFill>
                  <a:srgbClr val="FF0000"/>
                </a:solidFill>
              </a:rPr>
              <a:t>Pathogen </a:t>
            </a:r>
            <a:r>
              <a:rPr lang="en-US" dirty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en-US" b="1" dirty="0">
                <a:solidFill>
                  <a:srgbClr val="FF0000"/>
                </a:solidFill>
              </a:rPr>
              <a:t>Notes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/>
              <a:t>Staphylococcus aureus (including MRSA)       </a:t>
            </a:r>
            <a:r>
              <a:rPr lang="en-US" dirty="0"/>
              <a:t>           Most common causative organism globally    </a:t>
            </a:r>
          </a:p>
          <a:p>
            <a:r>
              <a:rPr lang="en-US" dirty="0"/>
              <a:t>Streptococcus pyogenes (Group A Strep)                          May cause necrotizing fasciitis   </a:t>
            </a:r>
          </a:p>
          <a:p>
            <a:r>
              <a:rPr lang="en-US" dirty="0"/>
              <a:t>Gram-negatives (E. coli, Klebsiella, Pseudomonas)               Frequent in hospital-acquired or mixed infections</a:t>
            </a:r>
          </a:p>
          <a:p>
            <a:r>
              <a:rPr lang="en-US" b="1" dirty="0">
                <a:solidFill>
                  <a:srgbClr val="0070C0"/>
                </a:solidFill>
              </a:rPr>
              <a:t> Anaerobes </a:t>
            </a:r>
            <a:r>
              <a:rPr lang="en-US" b="1" dirty="0">
                <a:solidFill>
                  <a:schemeClr val="accent3"/>
                </a:solidFill>
              </a:rPr>
              <a:t>                                                                  </a:t>
            </a:r>
            <a:r>
              <a:rPr lang="en-US" dirty="0"/>
              <a:t>Often progressing </a:t>
            </a:r>
            <a:r>
              <a:rPr lang="en-US" dirty="0">
                <a:solidFill>
                  <a:srgbClr val="0070C0"/>
                </a:solidFill>
              </a:rPr>
              <a:t>to necrosis or abscess formation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Mixed </a:t>
            </a:r>
            <a:r>
              <a:rPr lang="en-US" dirty="0"/>
              <a:t>bacterial infections are common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4ACC3-36C7-0796-BCFD-D5401FA9D373}"/>
              </a:ext>
            </a:extLst>
          </p:cNvPr>
          <p:cNvSpPr txBox="1"/>
          <p:nvPr/>
        </p:nvSpPr>
        <p:spPr>
          <a:xfrm>
            <a:off x="7325139" y="6007909"/>
            <a:ext cx="42856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O'Hara CM, Brenner FW. </a:t>
            </a:r>
            <a:r>
              <a:rPr lang="en-US" sz="1200" b="1" dirty="0"/>
              <a:t>Clinical Microbiology Reviews</a:t>
            </a:r>
            <a:r>
              <a:rPr lang="en-US" sz="1200" dirty="0"/>
              <a:t>. 2024.  </a:t>
            </a:r>
          </a:p>
        </p:txBody>
      </p:sp>
    </p:spTree>
    <p:extLst>
      <p:ext uri="{BB962C8B-B14F-4D97-AF65-F5344CB8AC3E}">
        <p14:creationId xmlns:p14="http://schemas.microsoft.com/office/powerpoint/2010/main" val="17136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0B72D-56AB-3306-EE10-61F5453F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C002-A31C-BF8B-D103-9241594D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A72B1E-CF69-137C-6841-4630BBD61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059865"/>
              </p:ext>
            </p:extLst>
          </p:nvPr>
        </p:nvGraphicFramePr>
        <p:xfrm>
          <a:off x="629478" y="1898376"/>
          <a:ext cx="10933044" cy="426885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64126">
                  <a:extLst>
                    <a:ext uri="{9D8B030D-6E8A-4147-A177-3AD203B41FA5}">
                      <a16:colId xmlns:a16="http://schemas.microsoft.com/office/drawing/2014/main" val="1642106893"/>
                    </a:ext>
                  </a:extLst>
                </a:gridCol>
                <a:gridCol w="8068918">
                  <a:extLst>
                    <a:ext uri="{9D8B030D-6E8A-4147-A177-3AD203B41FA5}">
                      <a16:colId xmlns:a16="http://schemas.microsoft.com/office/drawing/2014/main" val="1485953061"/>
                    </a:ext>
                  </a:extLst>
                </a:gridCol>
              </a:tblGrid>
              <a:tr h="70201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800" b="1" i="0" dirty="0">
                        <a:effectLst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sz="1800" b="1" i="0" dirty="0">
                          <a:effectLst/>
                        </a:rPr>
                        <a:t>Severity Grade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2721" marR="2721" marT="2721" marB="2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600" b="1" i="0" dirty="0">
                        <a:effectLst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sz="1800" b="1" i="0" dirty="0">
                          <a:effectLst/>
                        </a:rPr>
                        <a:t>Clinical Findings</a:t>
                      </a:r>
                    </a:p>
                    <a:p>
                      <a:pPr algn="ctr" fontAlgn="t">
                        <a:buNone/>
                      </a:pPr>
                      <a:endParaRPr lang="en-US" sz="1600" b="0" i="0" dirty="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2721" marR="2721" marT="2721" marB="2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570355"/>
                  </a:ext>
                </a:extLst>
              </a:tr>
              <a:tr h="116313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800" b="1" i="0" dirty="0">
                        <a:effectLst/>
                      </a:endParaRPr>
                    </a:p>
                    <a:p>
                      <a:pPr algn="ctr" fontAlgn="t">
                        <a:buNone/>
                      </a:pPr>
                      <a:endParaRPr lang="en-US" sz="1800" b="1" i="0" dirty="0">
                        <a:effectLst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sz="1800" b="1" i="0" dirty="0">
                          <a:effectLst/>
                        </a:rPr>
                        <a:t>Mild (Localized)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2721" marR="2721" marT="2721" marB="2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Minimal erythema </a:t>
                      </a:r>
                      <a:r>
                        <a:rPr lang="en-US" sz="1800" b="1" i="0" dirty="0">
                          <a:effectLst/>
                        </a:rPr>
                        <a:t>&lt; 2 cm </a:t>
                      </a:r>
                      <a:endParaRPr lang="fa-IR" sz="1800" b="0" i="0" dirty="0">
                        <a:effectLst/>
                      </a:endParaRP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dirty="0">
                          <a:effectLst/>
                        </a:rPr>
                        <a:t>No purulence </a:t>
                      </a: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dirty="0">
                          <a:effectLst/>
                        </a:rPr>
                        <a:t>No systemic signs</a:t>
                      </a: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Cord separation process may be slightly delayed 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2721" marR="2721" marT="2721" marB="2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6023"/>
                  </a:ext>
                </a:extLst>
              </a:tr>
              <a:tr h="11124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800" b="1" i="0" dirty="0">
                        <a:effectLst/>
                      </a:endParaRPr>
                    </a:p>
                    <a:p>
                      <a:pPr algn="ctr" fontAlgn="t">
                        <a:buNone/>
                      </a:pPr>
                      <a:endParaRPr lang="en-US" sz="1800" b="1" i="0" dirty="0">
                        <a:effectLst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sz="1800" b="1" i="0" dirty="0">
                          <a:effectLst/>
                        </a:rPr>
                        <a:t>Moderate (Infectious)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2721" marR="2721" marT="2721" marB="2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Clear or opaque </a:t>
                      </a:r>
                      <a:r>
                        <a:rPr lang="en-US" sz="1800" b="1" i="0" dirty="0">
                          <a:solidFill>
                            <a:srgbClr val="00B0F0"/>
                          </a:solidFill>
                          <a:effectLst/>
                        </a:rPr>
                        <a:t>purulent discharge </a:t>
                      </a: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Moderate induration</a:t>
                      </a: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Erythema extending </a:t>
                      </a:r>
                      <a:r>
                        <a:rPr lang="en-US" sz="1800" b="1" i="0" dirty="0">
                          <a:solidFill>
                            <a:srgbClr val="00B0F0"/>
                          </a:solidFill>
                          <a:effectLst/>
                        </a:rPr>
                        <a:t>&gt; 2 cm</a:t>
                      </a: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May have </a:t>
                      </a:r>
                      <a:r>
                        <a:rPr lang="en-US" sz="1800" b="1" i="0" dirty="0">
                          <a:solidFill>
                            <a:srgbClr val="00B0F0"/>
                          </a:solidFill>
                          <a:effectLst/>
                        </a:rPr>
                        <a:t>mild systemic signs</a:t>
                      </a:r>
                      <a:endParaRPr lang="en-US" sz="1800" b="0" i="0" dirty="0">
                        <a:solidFill>
                          <a:srgbClr val="00B0F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2721" marR="2721" marT="2721" marB="2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74205"/>
                  </a:ext>
                </a:extLst>
              </a:tr>
              <a:tr h="122580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800" b="1" i="0" dirty="0">
                        <a:effectLst/>
                      </a:endParaRPr>
                    </a:p>
                    <a:p>
                      <a:pPr algn="ctr" fontAlgn="t">
                        <a:buNone/>
                      </a:pPr>
                      <a:endParaRPr lang="en-US" sz="1800" b="1" i="0" dirty="0">
                        <a:effectLst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sz="1800" b="1" i="0" dirty="0">
                          <a:effectLst/>
                        </a:rPr>
                        <a:t>Severe(Complicated)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2721" marR="2721" marT="2721" marB="2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Rapidly spreading </a:t>
                      </a:r>
                      <a:r>
                        <a:rPr lang="en-US" sz="1800" b="1" i="0" dirty="0">
                          <a:effectLst/>
                        </a:rPr>
                        <a:t>cellulitis/induration</a:t>
                      </a: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Deep extension (</a:t>
                      </a:r>
                      <a:r>
                        <a:rPr lang="en-US" sz="1800" b="0" i="0" dirty="0">
                          <a:solidFill>
                            <a:srgbClr val="C00000"/>
                          </a:solidFill>
                          <a:effectLst/>
                        </a:rPr>
                        <a:t>abscess formation</a:t>
                      </a:r>
                      <a:r>
                        <a:rPr lang="en-US" sz="1800" b="0" i="0" dirty="0">
                          <a:effectLst/>
                        </a:rPr>
                        <a:t>)</a:t>
                      </a: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Evidence of </a:t>
                      </a:r>
                      <a:r>
                        <a:rPr lang="en-US" sz="1800" b="1" i="0" dirty="0">
                          <a:effectLst/>
                        </a:rPr>
                        <a:t>systemic toxicity </a:t>
                      </a:r>
                      <a:endParaRPr lang="ar-SA" sz="1800" b="1" i="0" dirty="0">
                        <a:effectLst/>
                      </a:endParaRPr>
                    </a:p>
                    <a:p>
                      <a:pPr marL="628650" lvl="1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</a:rPr>
                        <a:t>Signs of </a:t>
                      </a:r>
                      <a:r>
                        <a:rPr lang="en-US" sz="1800" b="0" i="0" dirty="0" err="1">
                          <a:effectLst/>
                        </a:rPr>
                        <a:t>omphaloarteritis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2721" marR="2721" marT="2721" marB="2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207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C6F2225-BD38-24FD-87A0-62B57856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31" y="4050240"/>
            <a:ext cx="1242984" cy="735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5BD796-824B-88CF-843F-16A073C1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31" y="2920243"/>
            <a:ext cx="1242984" cy="665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C1263-2E3C-CD69-2698-0EC449B23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031" y="5194281"/>
            <a:ext cx="1242984" cy="7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183F-9C43-E104-7C1A-C433D6B8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7E266-5BCA-5213-5DBF-FA9037ED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Primary diagnosis is clinical.</a:t>
            </a:r>
          </a:p>
          <a:p>
            <a:r>
              <a:rPr lang="en-US" sz="2000" b="1" dirty="0"/>
              <a:t>Supportive investigations:</a:t>
            </a:r>
          </a:p>
          <a:p>
            <a:pPr lvl="1">
              <a:buFontTx/>
              <a:buChar char="-"/>
            </a:pPr>
            <a:r>
              <a:rPr lang="en-US" sz="2000" dirty="0"/>
              <a:t>CBC (leukocytosis, neutrophilia)</a:t>
            </a:r>
          </a:p>
          <a:p>
            <a:pPr lvl="1">
              <a:buFontTx/>
              <a:buChar char="-"/>
            </a:pPr>
            <a:r>
              <a:rPr lang="en-US" sz="2000" dirty="0"/>
              <a:t>Blood cultures</a:t>
            </a:r>
          </a:p>
          <a:p>
            <a:pPr lvl="1">
              <a:buFontTx/>
              <a:buChar char="-"/>
            </a:pPr>
            <a:r>
              <a:rPr lang="en-US" sz="2000" dirty="0"/>
              <a:t>Swab or aspirate culture from umbilical site</a:t>
            </a:r>
          </a:p>
          <a:p>
            <a:pPr lvl="1">
              <a:buFontTx/>
              <a:buChar char="-"/>
            </a:pPr>
            <a:r>
              <a:rPr lang="fa-IR" sz="2000" b="1" dirty="0"/>
              <a:t> *</a:t>
            </a:r>
            <a:r>
              <a:rPr lang="en-US" sz="2000" dirty="0"/>
              <a:t>Urinalysis, urine culture, and cerebrospinal fluid culture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if the patient has systemic symptoms</a:t>
            </a:r>
          </a:p>
          <a:p>
            <a:pPr marL="324000" lvl="1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*</a:t>
            </a:r>
            <a:r>
              <a:rPr lang="en-US" sz="2000" b="1" dirty="0">
                <a:solidFill>
                  <a:srgbClr val="7030A0"/>
                </a:solidFill>
              </a:rPr>
              <a:t>Umbilical Doppler Ultrasound: </a:t>
            </a:r>
            <a:r>
              <a:rPr lang="en-US" sz="2000" dirty="0"/>
              <a:t>In </a:t>
            </a:r>
            <a:r>
              <a:rPr lang="en-US" sz="2000" dirty="0">
                <a:solidFill>
                  <a:srgbClr val="00B0F0"/>
                </a:solidFill>
              </a:rPr>
              <a:t>severe cases </a:t>
            </a:r>
            <a:r>
              <a:rPr lang="en-US" sz="2000" dirty="0"/>
              <a:t>for abscess or portal vein thrombosis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AAA54-42DD-1221-9682-11B6AF7A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952" y="2120521"/>
            <a:ext cx="3003855" cy="1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4E64-5C2E-768D-9C7D-0B583F8D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B4D9-7A62-8123-ECBD-BB2ED2AF6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17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Severity                                 First-line Regimen                                          Notes </a:t>
            </a:r>
          </a:p>
          <a:p>
            <a:pPr marL="0" indent="0">
              <a:buNone/>
            </a:pPr>
            <a:r>
              <a:rPr lang="en-US" sz="2000" b="1" dirty="0"/>
              <a:t>Mild localized                  </a:t>
            </a:r>
            <a:r>
              <a:rPr lang="en-US" sz="2000" dirty="0"/>
              <a:t>IV flucloxacillin+ gentamicin                               Staph and gram-negatives </a:t>
            </a:r>
          </a:p>
          <a:p>
            <a:pPr marL="0" indent="0">
              <a:buNone/>
            </a:pPr>
            <a:r>
              <a:rPr lang="en-US" sz="2000" b="1" dirty="0"/>
              <a:t>Severe/systemic              </a:t>
            </a:r>
            <a:r>
              <a:rPr lang="en-US" sz="2000" dirty="0"/>
              <a:t>IV vancomycin + ceftazidime or meropenem       MRSA and resistant gram-negatives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*</a:t>
            </a:r>
            <a:r>
              <a:rPr lang="en-US" sz="2000" b="1" dirty="0"/>
              <a:t>Anaerobic suspicion         </a:t>
            </a:r>
            <a:r>
              <a:rPr lang="en-US" sz="2000" b="1" dirty="0">
                <a:solidFill>
                  <a:srgbClr val="7030A0"/>
                </a:solidFill>
              </a:rPr>
              <a:t>Add metronidazole  or clindamycin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Duration: </a:t>
            </a:r>
            <a:r>
              <a:rPr lang="en-US" sz="2000" dirty="0"/>
              <a:t>Total course length is typically </a:t>
            </a:r>
            <a:r>
              <a:rPr lang="en-US" sz="2000" dirty="0">
                <a:solidFill>
                  <a:srgbClr val="C00000"/>
                </a:solidFill>
              </a:rPr>
              <a:t>10 days for uncomplicated omphalitis</a:t>
            </a:r>
            <a:r>
              <a:rPr lang="en-US" sz="2000" dirty="0"/>
              <a:t>; longer courses (</a:t>
            </a:r>
            <a:r>
              <a:rPr lang="en-US" sz="2000" dirty="0">
                <a:solidFill>
                  <a:srgbClr val="C00000"/>
                </a:solidFill>
              </a:rPr>
              <a:t>14 up to 21 days</a:t>
            </a:r>
            <a:r>
              <a:rPr lang="en-US" sz="2000" dirty="0"/>
              <a:t>) are warranted if deep tissue involvement (</a:t>
            </a:r>
            <a:r>
              <a:rPr lang="en-US" sz="2000" dirty="0">
                <a:solidFill>
                  <a:srgbClr val="00B0F0"/>
                </a:solidFill>
              </a:rPr>
              <a:t>cellulitis/abscess) or systemic bacteremia </a:t>
            </a:r>
            <a:r>
              <a:rPr lang="en-US" sz="2000" dirty="0"/>
              <a:t>developed.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14250-7F3E-B139-F5CA-650D572426A3}"/>
              </a:ext>
            </a:extLst>
          </p:cNvPr>
          <p:cNvSpPr txBox="1"/>
          <p:nvPr/>
        </p:nvSpPr>
        <p:spPr>
          <a:xfrm>
            <a:off x="9407387" y="5934384"/>
            <a:ext cx="23242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AAP. </a:t>
            </a:r>
            <a:r>
              <a:rPr lang="en-US" sz="1200" b="1" dirty="0"/>
              <a:t>Red Book</a:t>
            </a:r>
            <a:r>
              <a:rPr lang="en-US" sz="1200" dirty="0"/>
              <a:t>: 33rd ed. 2024. </a:t>
            </a:r>
          </a:p>
        </p:txBody>
      </p:sp>
    </p:spTree>
    <p:extLst>
      <p:ext uri="{BB962C8B-B14F-4D97-AF65-F5344CB8AC3E}">
        <p14:creationId xmlns:p14="http://schemas.microsoft.com/office/powerpoint/2010/main" val="34145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D32-57E8-D25E-4692-26788692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Research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5389-5DD4-E628-DA3C-1457A5FB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8618"/>
            <a:ext cx="11519451" cy="506398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2000" b="1" dirty="0"/>
              <a:t>Antimicrobial resistance patterns  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1800" b="1" dirty="0"/>
              <a:t>Increase in MRSA </a:t>
            </a:r>
            <a:r>
              <a:rPr lang="en-US" sz="1800" dirty="0"/>
              <a:t>(up to </a:t>
            </a:r>
            <a:r>
              <a:rPr lang="en-US" sz="1800" dirty="0">
                <a:solidFill>
                  <a:srgbClr val="00B0F0"/>
                </a:solidFill>
              </a:rPr>
              <a:t>30–40%</a:t>
            </a:r>
            <a:r>
              <a:rPr lang="en-US" sz="1800" dirty="0"/>
              <a:t> of isolates in NICUs).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1800" b="1" dirty="0"/>
              <a:t>Klebsiella </a:t>
            </a:r>
            <a:r>
              <a:rPr lang="en-US" sz="1800" dirty="0"/>
              <a:t>shows rising </a:t>
            </a:r>
            <a:r>
              <a:rPr lang="en-US" sz="1800" dirty="0">
                <a:solidFill>
                  <a:srgbClr val="00B0F0"/>
                </a:solidFill>
              </a:rPr>
              <a:t>ESBL and </a:t>
            </a:r>
            <a:r>
              <a:rPr lang="en-US" sz="1800" dirty="0" err="1">
                <a:solidFill>
                  <a:srgbClr val="00B0F0"/>
                </a:solidFill>
              </a:rPr>
              <a:t>carbapenemase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/>
              <a:t>production, prompting broader empiric coverage.</a:t>
            </a:r>
            <a:endParaRPr lang="fa-IR" sz="1800" dirty="0"/>
          </a:p>
          <a:p>
            <a:pPr marL="324000" lvl="1" indent="0" algn="r">
              <a:lnSpc>
                <a:spcPct val="110000"/>
              </a:lnSpc>
              <a:buNone/>
            </a:pPr>
            <a:r>
              <a:rPr lang="en-US" sz="1400" dirty="0" err="1"/>
              <a:t>Hiermandi</a:t>
            </a:r>
            <a:r>
              <a:rPr lang="en-US" sz="1400" dirty="0"/>
              <a:t> </a:t>
            </a:r>
            <a:r>
              <a:rPr lang="en-US" sz="1400" dirty="0" err="1"/>
              <a:t>N,et</a:t>
            </a:r>
            <a:r>
              <a:rPr lang="en-US" sz="1400" dirty="0"/>
              <a:t> al. </a:t>
            </a:r>
            <a:r>
              <a:rPr lang="en-US" sz="1400" b="1" dirty="0" err="1"/>
              <a:t>Antimicrob</a:t>
            </a:r>
            <a:r>
              <a:rPr lang="en-US" sz="1400" b="1" dirty="0"/>
              <a:t> Steward </a:t>
            </a:r>
            <a:r>
              <a:rPr lang="en-US" sz="1400" b="1" dirty="0" err="1"/>
              <a:t>Healthc</a:t>
            </a:r>
            <a:r>
              <a:rPr lang="en-US" sz="1400" b="1" dirty="0"/>
              <a:t> Epidemiol</a:t>
            </a:r>
            <a:r>
              <a:rPr lang="en-US" sz="1400" dirty="0"/>
              <a:t>. 2025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2. </a:t>
            </a:r>
            <a:r>
              <a:rPr lang="en-US" sz="2000" b="1" dirty="0"/>
              <a:t>Chlorhexidine application programs   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1800" dirty="0"/>
              <a:t>WHO’s </a:t>
            </a:r>
            <a:r>
              <a:rPr lang="en-US" sz="1800" dirty="0" err="1"/>
              <a:t>multicountry</a:t>
            </a:r>
            <a:r>
              <a:rPr lang="en-US" sz="1800" dirty="0"/>
              <a:t> trial confirms </a:t>
            </a:r>
            <a:r>
              <a:rPr lang="en-US" sz="1800" b="1" dirty="0">
                <a:solidFill>
                  <a:srgbClr val="7030A0"/>
                </a:solidFill>
              </a:rPr>
              <a:t>single postnatal chlorhexidine dose </a:t>
            </a:r>
            <a:r>
              <a:rPr lang="en-US" sz="1800" dirty="0"/>
              <a:t>is as effective as repeated applications.</a:t>
            </a:r>
          </a:p>
          <a:p>
            <a:pPr marL="324000" lvl="1" indent="0" algn="r">
              <a:lnSpc>
                <a:spcPct val="110000"/>
              </a:lnSpc>
              <a:buNone/>
            </a:pPr>
            <a:r>
              <a:rPr lang="en-US" sz="1400" b="1" dirty="0"/>
              <a:t>World Health Organization</a:t>
            </a:r>
            <a:r>
              <a:rPr lang="en-US" sz="1400" dirty="0"/>
              <a:t>, 2024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3. </a:t>
            </a:r>
            <a:r>
              <a:rPr lang="en-US" sz="2000" b="1" dirty="0"/>
              <a:t>Novel diagnostics   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1800" dirty="0"/>
              <a:t>Point-of-care </a:t>
            </a:r>
            <a:r>
              <a:rPr lang="en-US" sz="1800" b="1" dirty="0">
                <a:solidFill>
                  <a:srgbClr val="7030A0"/>
                </a:solidFill>
              </a:rPr>
              <a:t>molecular tests for </a:t>
            </a:r>
            <a:r>
              <a:rPr lang="en-US" sz="1800" i="1" dirty="0"/>
              <a:t>Staph aureus and Klebsiella </a:t>
            </a:r>
            <a:r>
              <a:rPr lang="en-US" sz="1800" dirty="0"/>
              <a:t>developed for district hospitals.</a:t>
            </a:r>
          </a:p>
          <a:p>
            <a:pPr marL="324000" lvl="1" indent="0" algn="r">
              <a:lnSpc>
                <a:spcPct val="110000"/>
              </a:lnSpc>
              <a:buNone/>
            </a:pPr>
            <a:r>
              <a:rPr lang="en-US" sz="1400" dirty="0"/>
              <a:t>Nguyen M, et al. </a:t>
            </a:r>
            <a:r>
              <a:rPr lang="en-US" sz="1400" b="1" dirty="0"/>
              <a:t>Frontiers in Pediatrics</a:t>
            </a:r>
            <a:r>
              <a:rPr lang="en-US" sz="1400" dirty="0"/>
              <a:t>. 2024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4. </a:t>
            </a:r>
            <a:r>
              <a:rPr lang="en-US" sz="2000" b="1" dirty="0"/>
              <a:t>Microbiome studies    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1800" dirty="0"/>
              <a:t>Healthy cord colonization by </a:t>
            </a:r>
            <a:r>
              <a:rPr lang="en-US" sz="1800" b="1" dirty="0"/>
              <a:t>nonpathogenic Staphylococci </a:t>
            </a:r>
            <a:r>
              <a:rPr lang="en-US" sz="1800" dirty="0"/>
              <a:t>may help prevent pathogen dominance.</a:t>
            </a:r>
          </a:p>
          <a:p>
            <a:pPr marL="324000" lvl="1" indent="0" algn="r">
              <a:lnSpc>
                <a:spcPct val="110000"/>
              </a:lnSpc>
              <a:buNone/>
            </a:pPr>
            <a:r>
              <a:rPr lang="en-US" sz="1500" dirty="0"/>
              <a:t>Rahman T, et al. </a:t>
            </a:r>
            <a:r>
              <a:rPr lang="en-US" sz="1500" b="1" dirty="0"/>
              <a:t>Nature Microbiology</a:t>
            </a:r>
            <a:r>
              <a:rPr lang="en-US" sz="1500" dirty="0"/>
              <a:t>. 2025</a:t>
            </a:r>
            <a:r>
              <a:rPr lang="en-US" dirty="0"/>
              <a:t>.</a:t>
            </a:r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53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2249</TotalTime>
  <Words>1707</Words>
  <Application>Microsoft Office PowerPoint</Application>
  <PresentationFormat>Widescreen</PresentationFormat>
  <Paragraphs>200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Arabic Typesetting</vt:lpstr>
      <vt:lpstr>Arial</vt:lpstr>
      <vt:lpstr>Bahnschrift SemiBold</vt:lpstr>
      <vt:lpstr>Calibri</vt:lpstr>
      <vt:lpstr>Gill Sans MT</vt:lpstr>
      <vt:lpstr>Open Sans</vt:lpstr>
      <vt:lpstr>Wingdings</vt:lpstr>
      <vt:lpstr>Wingdings 2</vt:lpstr>
      <vt:lpstr>Dividend</vt:lpstr>
      <vt:lpstr>Local Infections in newbrns:  An Update</vt:lpstr>
      <vt:lpstr>Overview of Local Infections</vt:lpstr>
      <vt:lpstr>Local vs. Systemic Infections in Newborns</vt:lpstr>
      <vt:lpstr>Neonatal Omphalitis</vt:lpstr>
      <vt:lpstr>Etiology</vt:lpstr>
      <vt:lpstr>Clinical Presentation</vt:lpstr>
      <vt:lpstr>Diagnosis</vt:lpstr>
      <vt:lpstr>Management</vt:lpstr>
      <vt:lpstr>Recent Research Highlights </vt:lpstr>
      <vt:lpstr>Neonatal Mastitis</vt:lpstr>
      <vt:lpstr>Etiology</vt:lpstr>
      <vt:lpstr>Clinical Presentation</vt:lpstr>
      <vt:lpstr>Diagnosis</vt:lpstr>
      <vt:lpstr>Management</vt:lpstr>
      <vt:lpstr>Recent Research Highlights </vt:lpstr>
      <vt:lpstr>Neonatal Impetigo </vt:lpstr>
      <vt:lpstr>Etiology&amp; Clinical Presentation</vt:lpstr>
      <vt:lpstr>Diagnosis &amp; Management</vt:lpstr>
      <vt:lpstr>Recent Research Highlights </vt:lpstr>
      <vt:lpstr>Neonatal Conjunctivitis</vt:lpstr>
      <vt:lpstr>Clinical &amp; Management </vt:lpstr>
      <vt:lpstr>Recent Research Highlights 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Dice kala</dc:creator>
  <cp:lastModifiedBy>Dice kala</cp:lastModifiedBy>
  <cp:revision>140</cp:revision>
  <dcterms:created xsi:type="dcterms:W3CDTF">2025-10-16T17:27:47Z</dcterms:created>
  <dcterms:modified xsi:type="dcterms:W3CDTF">2025-11-18T19:50:42Z</dcterms:modified>
</cp:coreProperties>
</file>