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ink/ink1.xml" ContentType="application/inkml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3" r:id="rId3"/>
    <p:sldMasterId id="2147483675" r:id="rId4"/>
  </p:sldMasterIdLst>
  <p:notesMasterIdLst>
    <p:notesMasterId r:id="rId35"/>
  </p:notesMasterIdLst>
  <p:sldIdLst>
    <p:sldId id="257" r:id="rId5"/>
    <p:sldId id="258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7" r:id="rId23"/>
    <p:sldId id="278" r:id="rId24"/>
    <p:sldId id="279" r:id="rId25"/>
    <p:sldId id="280" r:id="rId26"/>
    <p:sldId id="281" r:id="rId27"/>
    <p:sldId id="288" r:id="rId28"/>
    <p:sldId id="289" r:id="rId29"/>
    <p:sldId id="290" r:id="rId30"/>
    <p:sldId id="301" r:id="rId31"/>
    <p:sldId id="324" r:id="rId32"/>
    <p:sldId id="325" r:id="rId33"/>
    <p:sldId id="315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 varScale="1">
        <p:scale>
          <a:sx n="47" d="100"/>
          <a:sy n="47" d="100"/>
        </p:scale>
        <p:origin x="104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06-17T08:35:55.14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19736 10172 212 0,'-18'0'82'0,"7"10"-64"0,1-10 2 0,6 0-2 16,1 0-14-16,-1 0-2 15,1 0-42-15,3-3-18 16,7-4-28-16,0-2-11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8F899-C0CC-4C93-A638-AF19EB522A70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FFC7B0-3063-4ED0-9242-9A7729ABF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355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7065AC1C-E338-65D9-1DDA-FA38B308C0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540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0A6731D-2925-4EE4-BBE2-F0BB72FB2D8A}" type="slidenum">
              <a:rPr kumimoji="0" lang="nl-NL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540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nl-NL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8243" name="Rectangle 7">
            <a:extLst>
              <a:ext uri="{FF2B5EF4-FFF2-40B4-BE49-F238E27FC236}">
                <a16:creationId xmlns:a16="http://schemas.microsoft.com/office/drawing/2014/main" id="{34A8D994-3B99-C55A-E19B-7E071C75750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68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lIns="95552" tIns="47776" rIns="95552" bIns="47776" anchor="b"/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800080"/>
              </a:buClr>
              <a:buSzTx/>
              <a:buFontTx/>
              <a:buNone/>
              <a:tabLst/>
              <a:defRPr/>
            </a:pPr>
            <a:fld id="{441E6ABC-A2C6-4B21-8429-058DC6B2666D}" type="slidenum">
              <a:rPr kumimoji="0" lang="nl-NL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800080"/>
                </a:buClr>
                <a:buSzTx/>
                <a:buFontTx/>
                <a:buNone/>
                <a:tabLst/>
                <a:defRPr/>
              </a:pPr>
              <a:t>6</a:t>
            </a:fld>
            <a:endParaRPr kumimoji="0" lang="nl-NL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17AB2070-B315-6789-5C17-9CD2C35C7B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3">
            <a:extLst>
              <a:ext uri="{FF2B5EF4-FFF2-40B4-BE49-F238E27FC236}">
                <a16:creationId xmlns:a16="http://schemas.microsoft.com/office/drawing/2014/main" id="{C7F64B88-129E-FDAC-1053-6DE517C6C5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215" tIns="48108" rIns="96215" bIns="4810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DED225D3-AD8D-8AFC-F0D7-8B5BC4930D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540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9978848-48B5-4D86-8BE9-A590C4ABF87D}" type="slidenum">
              <a:rPr kumimoji="0" lang="nl-NL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540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nl-NL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9267" name="Rectangle 7">
            <a:extLst>
              <a:ext uri="{FF2B5EF4-FFF2-40B4-BE49-F238E27FC236}">
                <a16:creationId xmlns:a16="http://schemas.microsoft.com/office/drawing/2014/main" id="{F86AE032-D635-42EA-932C-F95E151EFE3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68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lIns="95552" tIns="47776" rIns="95552" bIns="47776" anchor="b"/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800080"/>
              </a:buClr>
              <a:buSzTx/>
              <a:buFontTx/>
              <a:buNone/>
              <a:tabLst/>
              <a:defRPr/>
            </a:pPr>
            <a:fld id="{37DB2CA0-9828-4DA6-A7F8-8F8C74BB6908}" type="slidenum">
              <a:rPr kumimoji="0" lang="nl-NL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800080"/>
                </a:buClr>
                <a:buSzTx/>
                <a:buFontTx/>
                <a:buNone/>
                <a:tabLst/>
                <a:defRPr/>
              </a:pPr>
              <a:t>7</a:t>
            </a:fld>
            <a:endParaRPr kumimoji="0" lang="nl-NL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00EC4DFC-3470-B086-9DB8-7DF91C2419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3">
            <a:extLst>
              <a:ext uri="{FF2B5EF4-FFF2-40B4-BE49-F238E27FC236}">
                <a16:creationId xmlns:a16="http://schemas.microsoft.com/office/drawing/2014/main" id="{F346961E-2B63-7873-F8A1-399F074E2E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215" tIns="48108" rIns="96215" bIns="4810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AF37AFA1-2BFB-CB83-CB07-35DFE5995B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540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58ECE2-F450-4C0B-B26D-CD086FF5D0D7}" type="slidenum">
              <a:rPr kumimoji="0" lang="nl-NL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540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nl-NL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0291" name="Rectangle 7">
            <a:extLst>
              <a:ext uri="{FF2B5EF4-FFF2-40B4-BE49-F238E27FC236}">
                <a16:creationId xmlns:a16="http://schemas.microsoft.com/office/drawing/2014/main" id="{FBF0F718-744C-8F00-C128-8B513A76070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68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lIns="95552" tIns="47776" rIns="95552" bIns="47776" anchor="b"/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800080"/>
              </a:buClr>
              <a:buSzTx/>
              <a:buFontTx/>
              <a:buNone/>
              <a:tabLst/>
              <a:defRPr/>
            </a:pPr>
            <a:fld id="{A825CCA8-6221-46C1-A5C0-3BED6EA731EA}" type="slidenum">
              <a:rPr kumimoji="0" lang="nl-NL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800080"/>
                </a:buClr>
                <a:buSzTx/>
                <a:buFontTx/>
                <a:buNone/>
                <a:tabLst/>
                <a:defRPr/>
              </a:pPr>
              <a:t>8</a:t>
            </a:fld>
            <a:endParaRPr kumimoji="0" lang="nl-NL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453D6F0D-1CE9-7B44-7124-AE1C421D7E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ED211D29-4496-449A-57AC-881637811B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215" tIns="48108" rIns="96215" bIns="4810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053F8830-F53E-0CA8-34F9-66CAA7E8BB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540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C6CB728-9CE2-4EF9-A12D-86B43E657043}" type="slidenum">
              <a:rPr kumimoji="0" lang="nl-NL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540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nl-NL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1315" name="Rectangle 7">
            <a:extLst>
              <a:ext uri="{FF2B5EF4-FFF2-40B4-BE49-F238E27FC236}">
                <a16:creationId xmlns:a16="http://schemas.microsoft.com/office/drawing/2014/main" id="{E2803182-B1BC-2EBC-08FF-5F35E9A1067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68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lIns="95552" tIns="47776" rIns="95552" bIns="47776" anchor="b"/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800080"/>
              </a:buClr>
              <a:buSzTx/>
              <a:buFontTx/>
              <a:buNone/>
              <a:tabLst/>
              <a:defRPr/>
            </a:pPr>
            <a:fld id="{40556BE4-91D4-4C63-A2BE-DDCA229E95FE}" type="slidenum">
              <a:rPr kumimoji="0" lang="nl-NL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800080"/>
                </a:buClr>
                <a:buSzTx/>
                <a:buFontTx/>
                <a:buNone/>
                <a:tabLst/>
                <a:defRPr/>
              </a:pPr>
              <a:t>9</a:t>
            </a:fld>
            <a:endParaRPr kumimoji="0" lang="nl-NL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19D54236-C1B1-4DAC-BFB9-CDFEA3AA46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F2AEE265-1928-C98A-72ED-CE5BE4E614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215" tIns="48108" rIns="96215" bIns="4810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2F0320C9-7E25-FB55-F3CF-6C18A89E69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540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3CCB1BE-0FDD-43C7-9333-FB79E4FFB7AC}" type="slidenum">
              <a:rPr kumimoji="0" lang="nl-NL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540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nl-NL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2339" name="Rectangle 7">
            <a:extLst>
              <a:ext uri="{FF2B5EF4-FFF2-40B4-BE49-F238E27FC236}">
                <a16:creationId xmlns:a16="http://schemas.microsoft.com/office/drawing/2014/main" id="{94DFAA53-446A-100C-6807-436D595F4E6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68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lIns="95552" tIns="47776" rIns="95552" bIns="47776" anchor="b"/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800080"/>
              </a:buClr>
              <a:buSzTx/>
              <a:buFontTx/>
              <a:buNone/>
              <a:tabLst/>
              <a:defRPr/>
            </a:pPr>
            <a:fld id="{9EBEE264-1AF0-4136-B1F0-0D3748ABC6A8}" type="slidenum">
              <a:rPr kumimoji="0" lang="nl-NL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800080"/>
                </a:buClr>
                <a:buSzTx/>
                <a:buFontTx/>
                <a:buNone/>
                <a:tabLst/>
                <a:defRPr/>
              </a:pPr>
              <a:t>10</a:t>
            </a:fld>
            <a:endParaRPr kumimoji="0" lang="nl-NL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1256C063-FB1A-6B58-1350-F239CA900E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3">
            <a:extLst>
              <a:ext uri="{FF2B5EF4-FFF2-40B4-BE49-F238E27FC236}">
                <a16:creationId xmlns:a16="http://schemas.microsoft.com/office/drawing/2014/main" id="{FCB6D145-0FD7-17B5-3C01-4549867B27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215" tIns="48108" rIns="96215" bIns="4810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D674C8FD-B87C-7F0A-DD40-4B971D2B08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540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EE1FC8B-CFE7-4BD2-A051-74CDC0927E3B}" type="slidenum">
              <a:rPr kumimoji="0" lang="nl-NL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540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nl-NL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3363" name="Rectangle 7">
            <a:extLst>
              <a:ext uri="{FF2B5EF4-FFF2-40B4-BE49-F238E27FC236}">
                <a16:creationId xmlns:a16="http://schemas.microsoft.com/office/drawing/2014/main" id="{78D6A7BB-38BE-0506-6985-CB486C1D3BC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68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lIns="95552" tIns="47776" rIns="95552" bIns="47776" anchor="b"/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800080"/>
              </a:buClr>
              <a:buSzTx/>
              <a:buFontTx/>
              <a:buNone/>
              <a:tabLst/>
              <a:defRPr/>
            </a:pPr>
            <a:fld id="{E61C4BF8-CE94-4A44-82BF-BCD02CE2CE03}" type="slidenum">
              <a:rPr kumimoji="0" lang="nl-NL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800080"/>
                </a:buClr>
                <a:buSzTx/>
                <a:buFontTx/>
                <a:buNone/>
                <a:tabLst/>
                <a:defRPr/>
              </a:pPr>
              <a:t>11</a:t>
            </a:fld>
            <a:endParaRPr kumimoji="0" lang="nl-NL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50E3A3E5-58E3-C702-D779-AD071E8714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id="{11EEFFDB-B6E0-FC0C-6DD4-78E7428760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215" tIns="48108" rIns="96215" bIns="4810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6FE842AC-9DDF-7A6C-1BC1-E39AB00268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540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454D861-95C6-4E6B-9D2C-2D19C928CEFF}" type="slidenum">
              <a:rPr kumimoji="0" lang="nl-NL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540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nl-NL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4387" name="Rectangle 7">
            <a:extLst>
              <a:ext uri="{FF2B5EF4-FFF2-40B4-BE49-F238E27FC236}">
                <a16:creationId xmlns:a16="http://schemas.microsoft.com/office/drawing/2014/main" id="{E5EE1E7B-48C9-726B-D5AC-C24BCE83557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68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lIns="95552" tIns="47776" rIns="95552" bIns="47776" anchor="b"/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800080"/>
              </a:buClr>
              <a:buSzTx/>
              <a:buFontTx/>
              <a:buNone/>
              <a:tabLst/>
              <a:defRPr/>
            </a:pPr>
            <a:fld id="{6FEF8D62-D178-444F-B853-F1311C626BA8}" type="slidenum">
              <a:rPr kumimoji="0" lang="nl-NL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800080"/>
                </a:buClr>
                <a:buSzTx/>
                <a:buFontTx/>
                <a:buNone/>
                <a:tabLst/>
                <a:defRPr/>
              </a:pPr>
              <a:t>12</a:t>
            </a:fld>
            <a:endParaRPr kumimoji="0" lang="nl-NL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id="{27E85FB7-BD6A-AD24-A895-B71A0E2C1A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3">
            <a:extLst>
              <a:ext uri="{FF2B5EF4-FFF2-40B4-BE49-F238E27FC236}">
                <a16:creationId xmlns:a16="http://schemas.microsoft.com/office/drawing/2014/main" id="{2D1B0650-E412-06B6-3B07-5DE13CDF66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215" tIns="48108" rIns="96215" bIns="4810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053F8830-F53E-0CA8-34F9-66CAA7E8BB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40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4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540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C6CB728-9CE2-4EF9-A12D-86B43E657043}" type="slidenum">
              <a:rPr kumimoji="0" lang="nl-NL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540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nl-NL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1315" name="Rectangle 7">
            <a:extLst>
              <a:ext uri="{FF2B5EF4-FFF2-40B4-BE49-F238E27FC236}">
                <a16:creationId xmlns:a16="http://schemas.microsoft.com/office/drawing/2014/main" id="{E2803182-B1BC-2EBC-08FF-5F35E9A1067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6800"/>
            <a:ext cx="2971800" cy="455613"/>
          </a:xfrm>
          <a:prstGeom prst="rect">
            <a:avLst/>
          </a:prstGeom>
          <a:noFill/>
          <a:ln>
            <a:noFill/>
          </a:ln>
        </p:spPr>
        <p:txBody>
          <a:bodyPr lIns="95552" tIns="47776" rIns="95552" bIns="47776" anchor="b"/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800080"/>
              </a:buClr>
              <a:buSzTx/>
              <a:buFontTx/>
              <a:buNone/>
              <a:tabLst/>
              <a:defRPr/>
            </a:pPr>
            <a:fld id="{40556BE4-91D4-4C63-A2BE-DDCA229E95FE}" type="slidenum">
              <a:rPr kumimoji="0" lang="nl-NL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800080"/>
                </a:buClr>
                <a:buSzTx/>
                <a:buFontTx/>
                <a:buNone/>
                <a:tabLst/>
                <a:defRPr/>
              </a:pPr>
              <a:t>13</a:t>
            </a:fld>
            <a:endParaRPr kumimoji="0" lang="nl-NL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19D54236-C1B1-4DAC-BFB9-CDFEA3AA46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F2AEE265-1928-C98A-72ED-CE5BE4E614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215" tIns="48108" rIns="96215" bIns="4810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C177EE49-759D-2E56-8A41-6BEAF296CB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9203BB4-3012-44E5-AFBA-CA4F37DECA13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11F227C4-DF5F-530C-0287-00B19D97AA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D3052A2B-B341-67E5-E366-51F84348C0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C1919-ACBF-ADE9-6F6C-F8816D91A1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6DD8FB-BAAF-13D9-2A32-4F6DEC72F1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D4005E-E0A8-5ACD-9737-F453315D1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DB40-2BAB-403F-AA88-6AD45A1D49EB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320E8-78DF-1E6E-C5E3-3E7F3F18C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F8881-8737-D2DB-17C0-71CECF84C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47C6-391B-4BB6-AE9C-00FF3411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99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CF7BC-D91E-F7E9-366E-8A1F89D23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EB0DE2-105F-1DF1-1BC3-858CBCD6B1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D28745-19D4-0980-02B5-AA22618D5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DB40-2BAB-403F-AA88-6AD45A1D49EB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A97ED-5300-9075-4720-3331B07B6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8C4261-B6DB-B3E5-841C-2E23FA5E3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47C6-391B-4BB6-AE9C-00FF3411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15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A921F2-02BD-D400-E7A6-6F8BA564D6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B4A6C6-14EA-31A6-73CB-AA10D902CF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45788-0AB1-635E-F300-D51295A63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DB40-2BAB-403F-AA88-6AD45A1D49EB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6D6844-2892-2643-B7C0-7E3388983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0F5AC-1A9D-77C9-192B-4E560E955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47C6-391B-4BB6-AE9C-00FF3411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476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ctrTitle"/>
          </p:nvPr>
        </p:nvSpPr>
        <p:spPr>
          <a:xfrm>
            <a:off x="1219200" y="2451217"/>
            <a:ext cx="9870331" cy="782344"/>
          </a:xfrm>
          <a:prstGeom prst="rect">
            <a:avLst/>
          </a:prstGeom>
        </p:spPr>
        <p:txBody>
          <a:bodyPr/>
          <a:lstStyle>
            <a:lvl1pPr>
              <a:defRPr sz="3500" b="1" i="0" cap="none">
                <a:solidFill>
                  <a:schemeClr val="bg1"/>
                </a:solidFill>
                <a:latin typeface="Segoe UI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7" name="Subtitel 2"/>
          <p:cNvSpPr>
            <a:spLocks noGrp="1"/>
          </p:cNvSpPr>
          <p:nvPr>
            <p:ph type="subTitle" idx="1"/>
          </p:nvPr>
        </p:nvSpPr>
        <p:spPr>
          <a:xfrm>
            <a:off x="1219199" y="3233561"/>
            <a:ext cx="9870332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i="0" baseline="0">
                <a:solidFill>
                  <a:schemeClr val="bg1"/>
                </a:solidFill>
                <a:latin typeface="Segoe UI"/>
                <a:cs typeface="Segoe U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2" name="Tijdelijke aanduiding voor voettekst 4">
            <a:extLst>
              <a:ext uri="{FF2B5EF4-FFF2-40B4-BE49-F238E27FC236}">
                <a16:creationId xmlns:a16="http://schemas.microsoft.com/office/drawing/2014/main" id="{18AD58B9-0CEF-E71F-F355-EEF08AD6945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219200" y="6356350"/>
            <a:ext cx="3860800" cy="365125"/>
          </a:xfrm>
          <a:prstGeom prst="rect">
            <a:avLst/>
          </a:prstGeom>
        </p:spPr>
        <p:txBody>
          <a:bodyPr/>
          <a:lstStyle>
            <a:lvl1pPr defTabSz="457200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rgbClr val="1C1C1C"/>
                </a:solidFill>
                <a:latin typeface="Segoe UI"/>
                <a:ea typeface="+mn-ea"/>
                <a:cs typeface="Segoe UI"/>
              </a:defRPr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9308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558A5756-4B64-A73A-7823-B87D9309A8F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1631950" y="6553200"/>
            <a:ext cx="1038225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57200" eaLnBrk="1" hangingPunct="1">
              <a:defRPr sz="2400">
                <a:solidFill>
                  <a:srgbClr val="1C1C1C"/>
                </a:solidFill>
                <a:ea typeface="MS PGothic" panose="020B0600070205080204" pitchFamily="34" charset="-128"/>
              </a:defRPr>
            </a:lvl1pPr>
          </a:lstStyle>
          <a:p>
            <a:r>
              <a:rPr lang="nl-NL" altLang="en-US"/>
              <a:t>Sheet </a:t>
            </a:r>
            <a:fld id="{251EF9A0-B3DC-47A5-98FD-89D0395E104A}" type="slidenum">
              <a:rPr lang="nl-NL" altLang="en-US"/>
              <a:pPr/>
              <a:t>‹#›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2536014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88B400-D5C2-9898-5CE1-C7D3AD8BC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4D022-80A1-4FAC-83DF-04BCFD4635C1}" type="datetimeFigureOut">
              <a:rPr lang="fa-IR"/>
              <a:pPr>
                <a:defRPr/>
              </a:pPr>
              <a:t>04/01/1446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729A7-1CFE-F2D6-A254-F0FA8A2D9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7C29BB-6E71-68EB-ACE8-910BB8360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C3F10A-658B-4BDF-BA34-8F484A007F14}" type="slidenum">
              <a:rPr lang="fa-IR" altLang="en-US"/>
              <a:pPr/>
              <a:t>‹#›</a:t>
            </a:fld>
            <a:endParaRPr lang="fa-IR" altLang="en-US"/>
          </a:p>
        </p:txBody>
      </p:sp>
    </p:spTree>
    <p:extLst>
      <p:ext uri="{BB962C8B-B14F-4D97-AF65-F5344CB8AC3E}">
        <p14:creationId xmlns:p14="http://schemas.microsoft.com/office/powerpoint/2010/main" val="4007351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85036F-44A4-6193-AD4B-80C5A95BF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FB6C2-97ED-4E34-A455-FA4166CE39C3}" type="datetimeFigureOut">
              <a:rPr lang="fa-IR"/>
              <a:pPr>
                <a:defRPr/>
              </a:pPr>
              <a:t>04/01/1446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D7A80-03F7-9F14-D024-A69D6296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2D4A1-BC8C-A9AB-C110-542182991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3C267F-7101-4782-9D1D-1B6CC181082F}" type="slidenum">
              <a:rPr lang="fa-IR" altLang="en-US"/>
              <a:pPr/>
              <a:t>‹#›</a:t>
            </a:fld>
            <a:endParaRPr lang="fa-IR" altLang="en-US"/>
          </a:p>
        </p:txBody>
      </p:sp>
    </p:spTree>
    <p:extLst>
      <p:ext uri="{BB962C8B-B14F-4D97-AF65-F5344CB8AC3E}">
        <p14:creationId xmlns:p14="http://schemas.microsoft.com/office/powerpoint/2010/main" val="22653016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A40A49-DB72-EDE0-0F49-934011460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4C489-DE62-422B-9F8B-29978E051F6F}" type="datetimeFigureOut">
              <a:rPr lang="fa-IR"/>
              <a:pPr>
                <a:defRPr/>
              </a:pPr>
              <a:t>04/01/1446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601BA-C900-D25F-E8D4-81A6FC227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0FE9D-60A2-48F2-1058-AD3F8207B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B01355-96E7-4750-AF5F-89540C0839F3}" type="slidenum">
              <a:rPr lang="fa-IR" altLang="en-US"/>
              <a:pPr/>
              <a:t>‹#›</a:t>
            </a:fld>
            <a:endParaRPr lang="fa-IR" altLang="en-US"/>
          </a:p>
        </p:txBody>
      </p:sp>
    </p:spTree>
    <p:extLst>
      <p:ext uri="{BB962C8B-B14F-4D97-AF65-F5344CB8AC3E}">
        <p14:creationId xmlns:p14="http://schemas.microsoft.com/office/powerpoint/2010/main" val="29597032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381E640-AEFC-6ABA-91BD-98A65BBEB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B3A8C-F119-455C-BE4C-3A915E18C3B7}" type="datetimeFigureOut">
              <a:rPr lang="fa-IR"/>
              <a:pPr>
                <a:defRPr/>
              </a:pPr>
              <a:t>04/01/1446</a:t>
            </a:fld>
            <a:endParaRPr lang="fa-I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2A998E8-0D49-B5CC-E0F5-AC315261E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60F1B54-92DB-4C4F-9995-CF47ECC4A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E7B686-32D0-4598-AB4B-4D5C3E6C5634}" type="slidenum">
              <a:rPr lang="fa-IR" altLang="en-US"/>
              <a:pPr/>
              <a:t>‹#›</a:t>
            </a:fld>
            <a:endParaRPr lang="fa-IR" altLang="en-US"/>
          </a:p>
        </p:txBody>
      </p:sp>
    </p:spTree>
    <p:extLst>
      <p:ext uri="{BB962C8B-B14F-4D97-AF65-F5344CB8AC3E}">
        <p14:creationId xmlns:p14="http://schemas.microsoft.com/office/powerpoint/2010/main" val="18649494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BB7426D-7024-1F5D-7AB4-025114DB9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692D5-BF7C-4F3A-A0BE-110CA917DCE8}" type="datetimeFigureOut">
              <a:rPr lang="fa-IR"/>
              <a:pPr>
                <a:defRPr/>
              </a:pPr>
              <a:t>04/01/1446</a:t>
            </a:fld>
            <a:endParaRPr lang="fa-IR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03F4E8A-545E-1C74-5A66-ABE4E6866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0A5F36A-E3C6-A00D-091D-8FC278936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D7D2FD-BDA5-4AD4-9348-610BF8C502CE}" type="slidenum">
              <a:rPr lang="fa-IR" altLang="en-US"/>
              <a:pPr/>
              <a:t>‹#›</a:t>
            </a:fld>
            <a:endParaRPr lang="fa-IR" altLang="en-US"/>
          </a:p>
        </p:txBody>
      </p:sp>
    </p:spTree>
    <p:extLst>
      <p:ext uri="{BB962C8B-B14F-4D97-AF65-F5344CB8AC3E}">
        <p14:creationId xmlns:p14="http://schemas.microsoft.com/office/powerpoint/2010/main" val="33196161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6B401B5-DE3B-594B-45AA-1124B1796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F17FF-07CA-4485-94AC-5CD30519F483}" type="datetimeFigureOut">
              <a:rPr lang="fa-IR"/>
              <a:pPr>
                <a:defRPr/>
              </a:pPr>
              <a:t>04/01/1446</a:t>
            </a:fld>
            <a:endParaRPr lang="fa-IR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180B71B-E10A-BDC8-6EA2-24CBFE199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68085C-01C1-5561-2DA7-CEC591525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8E24F3-E875-4FF0-99C9-996D44F9B04E}" type="slidenum">
              <a:rPr lang="fa-IR" altLang="en-US"/>
              <a:pPr/>
              <a:t>‹#›</a:t>
            </a:fld>
            <a:endParaRPr lang="fa-IR" altLang="en-US"/>
          </a:p>
        </p:txBody>
      </p:sp>
    </p:spTree>
    <p:extLst>
      <p:ext uri="{BB962C8B-B14F-4D97-AF65-F5344CB8AC3E}">
        <p14:creationId xmlns:p14="http://schemas.microsoft.com/office/powerpoint/2010/main" val="613753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EA687-6873-1713-D86D-63092B0C2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22016-C495-FD7D-5D81-26063E700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90C30-58A0-6AFD-98E7-9C7AA2DD0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DB40-2BAB-403F-AA88-6AD45A1D49EB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7515C-9BEB-F4D1-C1A0-5B268C624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59F11-DAC4-A87E-9178-33294A9A6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47C6-391B-4BB6-AE9C-00FF3411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636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51963EB-4AAD-41DC-72C7-A65585A1B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F5DC0-84A0-46F5-B112-4DE2CFAC5842}" type="datetimeFigureOut">
              <a:rPr lang="fa-IR"/>
              <a:pPr>
                <a:defRPr/>
              </a:pPr>
              <a:t>04/01/1446</a:t>
            </a:fld>
            <a:endParaRPr lang="fa-IR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3588EF2-245C-74E1-886B-00EF48C23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23047E3-643C-CD43-1E66-2E19D4533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5A1B6C-E5E1-4291-AF8B-C9FEEF200191}" type="slidenum">
              <a:rPr lang="fa-IR" altLang="en-US"/>
              <a:pPr/>
              <a:t>‹#›</a:t>
            </a:fld>
            <a:endParaRPr lang="fa-IR" altLang="en-US"/>
          </a:p>
        </p:txBody>
      </p:sp>
    </p:spTree>
    <p:extLst>
      <p:ext uri="{BB962C8B-B14F-4D97-AF65-F5344CB8AC3E}">
        <p14:creationId xmlns:p14="http://schemas.microsoft.com/office/powerpoint/2010/main" val="14607009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42A0605-5C66-20E6-2A14-9FBF793E6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A4805-1661-4FEB-959E-0EF34A25CD51}" type="datetimeFigureOut">
              <a:rPr lang="fa-IR"/>
              <a:pPr>
                <a:defRPr/>
              </a:pPr>
              <a:t>04/01/1446</a:t>
            </a:fld>
            <a:endParaRPr lang="fa-I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9A2EC56-BE97-D45F-40AC-0DA1E5574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5B8F3A3-A2E2-80E2-C926-FB447BF93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AE45E7-95B3-45E2-8F8E-B4F4D907BF80}" type="slidenum">
              <a:rPr lang="fa-IR" altLang="en-US"/>
              <a:pPr/>
              <a:t>‹#›</a:t>
            </a:fld>
            <a:endParaRPr lang="fa-IR" altLang="en-US"/>
          </a:p>
        </p:txBody>
      </p:sp>
    </p:spTree>
    <p:extLst>
      <p:ext uri="{BB962C8B-B14F-4D97-AF65-F5344CB8AC3E}">
        <p14:creationId xmlns:p14="http://schemas.microsoft.com/office/powerpoint/2010/main" val="40226364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a-I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1C3A5AB-BB3C-FAFA-A7FF-301B9D226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69096-3EE6-438D-8A07-558C35F22E86}" type="datetimeFigureOut">
              <a:rPr lang="fa-IR"/>
              <a:pPr>
                <a:defRPr/>
              </a:pPr>
              <a:t>04/01/1446</a:t>
            </a:fld>
            <a:endParaRPr lang="fa-I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FA18DC4-9196-E1B7-2CD4-18E1E124D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3F36577-0260-2777-7C49-B38F16A5D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2796CF-56AB-433F-B124-2515EC4400A0}" type="slidenum">
              <a:rPr lang="fa-IR" altLang="en-US"/>
              <a:pPr/>
              <a:t>‹#›</a:t>
            </a:fld>
            <a:endParaRPr lang="fa-IR" altLang="en-US"/>
          </a:p>
        </p:txBody>
      </p:sp>
    </p:spTree>
    <p:extLst>
      <p:ext uri="{BB962C8B-B14F-4D97-AF65-F5344CB8AC3E}">
        <p14:creationId xmlns:p14="http://schemas.microsoft.com/office/powerpoint/2010/main" val="39861333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AC760-6621-89D9-E2CD-5260E848C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0A427-BD24-407E-85DB-9591E8CAACD6}" type="datetimeFigureOut">
              <a:rPr lang="fa-IR"/>
              <a:pPr>
                <a:defRPr/>
              </a:pPr>
              <a:t>04/01/1446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A6555-E86C-4460-2DD5-CB66FD7E1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C4C693-201F-BF96-ED22-19BCE0D1E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293EA8-1B95-4374-9F46-E4875C30C1EE}" type="slidenum">
              <a:rPr lang="fa-IR" altLang="en-US"/>
              <a:pPr/>
              <a:t>‹#›</a:t>
            </a:fld>
            <a:endParaRPr lang="fa-IR" altLang="en-US"/>
          </a:p>
        </p:txBody>
      </p:sp>
    </p:spTree>
    <p:extLst>
      <p:ext uri="{BB962C8B-B14F-4D97-AF65-F5344CB8AC3E}">
        <p14:creationId xmlns:p14="http://schemas.microsoft.com/office/powerpoint/2010/main" val="17726270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CA3A68-739E-4817-0931-3D14B72D5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06584-4262-4726-9416-5CE475854A5F}" type="datetimeFigureOut">
              <a:rPr lang="fa-IR"/>
              <a:pPr>
                <a:defRPr/>
              </a:pPr>
              <a:t>04/01/1446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0010A-C3A3-4583-3EBF-7AE2C3DAA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C75C6-7E1B-9A60-7370-079AA6786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93B3F9-699D-46F5-B1FC-B21221770235}" type="slidenum">
              <a:rPr lang="fa-IR" altLang="en-US"/>
              <a:pPr/>
              <a:t>‹#›</a:t>
            </a:fld>
            <a:endParaRPr lang="fa-IR" altLang="en-US"/>
          </a:p>
        </p:txBody>
      </p:sp>
    </p:spTree>
    <p:extLst>
      <p:ext uri="{BB962C8B-B14F-4D97-AF65-F5344CB8AC3E}">
        <p14:creationId xmlns:p14="http://schemas.microsoft.com/office/powerpoint/2010/main" val="4067803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5E9A4-A017-30FC-AE10-BBB4BFFA8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498BF-1331-477E-A943-AB9739177E4B}" type="datetimeFigureOut">
              <a:rPr lang="en-US"/>
              <a:pPr>
                <a:defRPr/>
              </a:pPr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B7203-F99A-6E05-56EB-E2FCB0C1F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6AE194-DD26-498D-B0A5-4518E01FA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F6FB34-E00F-49C2-BD8E-404A5262BD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91902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10D2B-4D49-255C-D5EF-45C3BDA52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F9069-0A1C-4D03-BAD4-BB047265C396}" type="datetimeFigureOut">
              <a:rPr lang="en-US"/>
              <a:pPr>
                <a:defRPr/>
              </a:pPr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6F3EF-8486-03B2-1002-0B3A1895A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D820F0-3D61-B0BD-1EEB-513532ABF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CE3C46-170A-4035-9752-860380C448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5643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64913F-C097-3478-7F5E-6C841CE28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81F0C-4619-4E86-A62D-285F19DCB3A9}" type="datetimeFigureOut">
              <a:rPr lang="en-US"/>
              <a:pPr>
                <a:defRPr/>
              </a:pPr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7BB065-D41C-A1AA-1DAE-0C047AD52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30C04B-6693-8E96-E808-39D9232A9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08EB68-42F4-4C30-B46D-F2F7187D0E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3389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D65BA79-BBCB-FAB9-3C45-D7FB84EB0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92010-1855-47CC-9891-E69ED553D3C0}" type="datetimeFigureOut">
              <a:rPr lang="en-US"/>
              <a:pPr>
                <a:defRPr/>
              </a:pPr>
              <a:t>7/10/2024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1AF9A17-A73C-53D3-12B6-0BAA6A97B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D515DC8-D2B4-D73B-FC3B-BC0FA3E74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64C44-4791-43AC-94E3-A4549C4A0C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22284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E4359B8-53DD-A0A8-BF72-007A8AD46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9448A-9660-442C-A687-089BD6C481A8}" type="datetimeFigureOut">
              <a:rPr lang="en-US"/>
              <a:pPr>
                <a:defRPr/>
              </a:pPr>
              <a:t>7/10/2024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2C54421-A8F0-0C5D-BDA0-29A9DAB64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2F53682-AC75-42B2-5A31-2C3E39F6D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ECCF4C-6433-4F04-9B59-FB9CA62977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9597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72A4C-C269-B98A-3821-FF542CD25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689EDE-259F-FD2A-F905-9F27114D4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FAFAD2-DB86-42B9-D7BB-B7212B543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DB40-2BAB-403F-AA88-6AD45A1D49EB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CCFA7A-82ED-088A-301F-57DF30766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02B06-2730-E855-F212-401BB5309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47C6-391B-4BB6-AE9C-00FF3411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9339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48BA875-7552-5E42-4703-FE8B5189F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45B61-345D-4604-B5F9-BDA11877DC49}" type="datetimeFigureOut">
              <a:rPr lang="en-US"/>
              <a:pPr>
                <a:defRPr/>
              </a:pPr>
              <a:t>7/10/2024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C79864A-D8AB-C91A-83F8-07A00A4B9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212A414-5DC5-419A-A0AA-6ECDD0E8A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265971-86A1-4079-B19C-BDEDF9E0E5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605029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C78E740-E49A-5080-32EE-D78163AEA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82DBE-C8E8-4DE1-9DA3-83E4124A73DE}" type="datetimeFigureOut">
              <a:rPr lang="en-US"/>
              <a:pPr>
                <a:defRPr/>
              </a:pPr>
              <a:t>7/10/2024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A21CD3F-D06D-9E8F-1117-4B1605CDE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8F69A19-61CF-623B-E81E-C899F3842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44A8C-96FF-414F-A3FC-2EA43E95FB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09347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514700F-2B69-0605-A85E-79AD42645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8EC4E-1FE5-46D4-8FCE-A04B6CEE018E}" type="datetimeFigureOut">
              <a:rPr lang="en-US"/>
              <a:pPr>
                <a:defRPr/>
              </a:pPr>
              <a:t>7/10/2024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465333-9726-75A6-66D9-A8C6E776F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0B142F-D345-1140-07D0-2C3D75006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FE2C64-B860-4E82-8509-E025C6CC80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61809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0164755-D631-43B8-F515-A46C087BA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5D89B-5AB1-41E3-9076-D3102BDEDCE2}" type="datetimeFigureOut">
              <a:rPr lang="en-US"/>
              <a:pPr>
                <a:defRPr/>
              </a:pPr>
              <a:t>7/10/2024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E5CDA66-AAA3-64C2-BB0B-867D2833D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CD739C3-B2C8-EC2E-4467-A0929222C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171096-54B3-439F-83AF-C5C3EA372A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0083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BBF96-B8C9-A003-9FA3-1AB2FCFF2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4DA9D-8B5C-4553-A40F-F43FC025752D}" type="datetimeFigureOut">
              <a:rPr lang="en-US"/>
              <a:pPr>
                <a:defRPr/>
              </a:pPr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A5364-F83F-7544-1D34-EC53C3DD8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B052EF-7053-D26F-2D6D-3FEE9EF9F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B7C274-75CD-42B4-9458-853FA725F2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365501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3DD59-9B0F-1305-A574-1F045B356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1CD18-CEE9-4C45-9234-27EC146850E3}" type="datetimeFigureOut">
              <a:rPr lang="en-US"/>
              <a:pPr>
                <a:defRPr/>
              </a:pPr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CE653D-4A9E-1332-074F-AF1A7F50B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10DD05-B5C8-F828-ECBA-F0AB681F4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A56CDF-F5F0-4B47-8E01-E2D5B3FCAF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7044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DA988-7E17-5A0B-CDAF-7F9ED981F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3E527-A0DB-B6E1-440D-88327BD0BA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568F54-9F06-D796-0922-A148D9580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020C3F-1D28-D21B-AC89-347205AC9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DB40-2BAB-403F-AA88-6AD45A1D49EB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20995C-D87B-9F8C-FC20-E13B429B9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B45A8C-A5FD-A7ED-6817-A204832FB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47C6-391B-4BB6-AE9C-00FF3411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20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3AC8A-52E3-E819-F9F2-2E06CB706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622D95-773B-04EE-BB97-B687178D3A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6153ED-6C31-D38C-0ACA-68E29FFCB4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934ED7-BD69-9CFA-931D-2D9A3278DA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225960-4051-234D-B859-338CA7697F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092B73-F97A-AA84-CFBD-7F68AA6E2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DB40-2BAB-403F-AA88-6AD45A1D49EB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9D38AD-9940-147A-C494-B94195142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ACBEBD-2332-80E3-32A4-D99BD2BDC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47C6-391B-4BB6-AE9C-00FF3411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017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AEB9B-C031-1F4F-083E-4EA238248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536351-48E1-768B-971B-33D66CE06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DB40-2BAB-403F-AA88-6AD45A1D49EB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1A4F63-85E7-10EB-F18D-2DF02F3D3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9A7CE1-4EAE-3565-6730-7FF0B8832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47C6-391B-4BB6-AE9C-00FF3411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109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2B831D-B0B2-55F6-730F-342D4AF2E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DB40-2BAB-403F-AA88-6AD45A1D49EB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FB51DF-1261-884B-618A-CC80206C1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0563D3-DEA4-B36B-0C96-DCEE64E4C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47C6-391B-4BB6-AE9C-00FF3411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806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AD8CC-3723-1A4A-A585-84702D591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5DE145-7254-51AB-E651-E24102B89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44CF67-9BFC-0837-AECE-EFC8CCECD8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86AC62-A69F-8A21-7895-6EA2CF0B6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DB40-2BAB-403F-AA88-6AD45A1D49EB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54D08D-7139-BBEB-2DA1-E049B49B7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5FD243-F1D5-BA95-5F20-BC3E06E05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47C6-391B-4BB6-AE9C-00FF3411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731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2E1F6-E6BE-0B91-D99D-1517E2BF7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38033F-4668-B8A3-7285-CAB1C2F358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BCC082-E88C-D26F-70D5-0B632B0C2C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4CCB43-2AB9-A168-7449-7FA1F9318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DB40-2BAB-403F-AA88-6AD45A1D49EB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F5CC7E-2F9C-AAAE-EF90-700444028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8F1308-E00A-8142-DF45-D761803B7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47C6-391B-4BB6-AE9C-00FF3411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424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89F118-350C-490C-386C-EB63EC3C8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76F94-60DF-845E-FD11-D325E66EB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5C051-7473-953C-AA8D-33B3FFE9F2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BDB40-2BAB-403F-AA88-6AD45A1D49EB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1A4B44-A289-BBD8-7FD5-C1221E516E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1C7F9-FE7D-3B09-E357-D23FC2F53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447C6-391B-4BB6-AE9C-00FF3411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622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Afbeelding 2" descr="WKZ achtergrond Eng 4-3-01.png">
            <a:extLst>
              <a:ext uri="{FF2B5EF4-FFF2-40B4-BE49-F238E27FC236}">
                <a16:creationId xmlns:a16="http://schemas.microsoft.com/office/drawing/2014/main" id="{435FC69A-D7A2-4963-8C2C-16BE08417C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9463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649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Myriad Pro"/>
          <a:ea typeface="MS PGothic" panose="020B0600070205080204" pitchFamily="34" charset="-128"/>
          <a:cs typeface="ＭＳ Ｐゴシック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MS PGothic" panose="020B0600070205080204" pitchFamily="34" charset="-128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MS PGothic" panose="020B0600070205080204" pitchFamily="34" charset="-128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MS PGothic" panose="020B0600070205080204" pitchFamily="34" charset="-128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MS PGothic" panose="020B0600070205080204" pitchFamily="34" charset="-128"/>
          <a:cs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>
            <a:extLst>
              <a:ext uri="{FF2B5EF4-FFF2-40B4-BE49-F238E27FC236}">
                <a16:creationId xmlns:a16="http://schemas.microsoft.com/office/drawing/2014/main" id="{A1960493-258A-A0CE-E12F-BB2532AE38E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Text Placeholder 2">
            <a:extLst>
              <a:ext uri="{FF2B5EF4-FFF2-40B4-BE49-F238E27FC236}">
                <a16:creationId xmlns:a16="http://schemas.microsoft.com/office/drawing/2014/main" id="{B117D127-7920-58F3-E2D1-D8E82B5F563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730A1-4452-F0A7-FF05-35461E5657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F57DAAD-44C0-4A83-A74B-BE110EFA7424}" type="datetimeFigureOut">
              <a:rPr lang="fa-IR"/>
              <a:pPr>
                <a:defRPr/>
              </a:pPr>
              <a:t>04/01/1446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C2245-D15D-DAD3-A45D-6EC82F8B52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001D7F-CDFF-E2E7-F2E7-2CF97A3129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C81194A9-E2CB-424B-BC61-D49DE0BC367F}" type="slidenum">
              <a:rPr lang="fa-IR" altLang="en-US"/>
              <a:pPr/>
              <a:t>‹#›</a:t>
            </a:fld>
            <a:endParaRPr lang="fa-IR" altLang="en-US"/>
          </a:p>
        </p:txBody>
      </p:sp>
    </p:spTree>
    <p:extLst>
      <p:ext uri="{BB962C8B-B14F-4D97-AF65-F5344CB8AC3E}">
        <p14:creationId xmlns:p14="http://schemas.microsoft.com/office/powerpoint/2010/main" val="1660932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BBB9699-1BF8-35DF-A9EF-BD5BD275999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CEA5D07-3E0D-EFE3-2F74-DEC955A3C6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6627E2-87E5-A76C-B956-74C2084006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DCED97D-B5D9-43EA-AEAF-919AA06D89B1}" type="datetimeFigureOut">
              <a:rPr lang="en-US"/>
              <a:pPr>
                <a:defRPr/>
              </a:pPr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C8314-7237-6729-DA5C-8F4A10223B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B64BA-336D-6F22-94D6-E902CC0C6F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9CA0D803-24AA-4F0F-A2FE-9AE24FB978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3943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Relationship Id="rId4" Type="http://schemas.openxmlformats.org/officeDocument/2006/relationships/image" Target="../../clipboard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CCEE6BED-16F7-EA2B-1E04-3DF254BB12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1143000"/>
            <a:ext cx="7772400" cy="2057400"/>
          </a:xfrm>
        </p:spPr>
        <p:txBody>
          <a:bodyPr>
            <a:normAutofit fontScale="90000"/>
          </a:bodyPr>
          <a:lstStyle/>
          <a:p>
            <a:br>
              <a:rPr lang="en-US" altLang="en-US" dirty="0"/>
            </a:br>
            <a:r>
              <a:rPr lang="en-US" altLang="en-US" dirty="0"/>
              <a:t>Amplitude Integrated EEG (</a:t>
            </a:r>
            <a:r>
              <a:rPr lang="en-US" altLang="en-US" dirty="0" err="1"/>
              <a:t>aEEG</a:t>
            </a:r>
            <a:r>
              <a:rPr lang="en-US" altLang="en-US" dirty="0"/>
              <a:t>)</a:t>
            </a:r>
            <a:endParaRPr lang="fa-IR" altLang="en-US" sz="4800" dirty="0"/>
          </a:p>
        </p:txBody>
      </p:sp>
      <p:sp>
        <p:nvSpPr>
          <p:cNvPr id="7171" name="Subtitle 2">
            <a:extLst>
              <a:ext uri="{FF2B5EF4-FFF2-40B4-BE49-F238E27FC236}">
                <a16:creationId xmlns:a16="http://schemas.microsoft.com/office/drawing/2014/main" id="{E386C8BF-BC9E-1D4A-652D-2C3DCDBF67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Mohsen Javadzadeh</a:t>
            </a:r>
          </a:p>
          <a:p>
            <a:r>
              <a:rPr lang="en-US" altLang="en-US" sz="2600"/>
              <a:t>Child Neurologist</a:t>
            </a:r>
          </a:p>
          <a:p>
            <a:r>
              <a:rPr lang="en-US" altLang="en-US" sz="2600"/>
              <a:t>Fellow of Pediatric Clinical Neurophysiology</a:t>
            </a:r>
            <a:endParaRPr lang="fa-IR" altLang="en-US" sz="2600"/>
          </a:p>
        </p:txBody>
      </p:sp>
      <p:pic>
        <p:nvPicPr>
          <p:cNvPr id="5" name="Audio 4">
            <a:hlinkClick r:id="" action="ppaction://media"/>
            <a:extLst>
              <a:ext uri="{FF2B5EF4-FFF2-40B4-BE49-F238E27FC236}">
                <a16:creationId xmlns:a16="http://schemas.microsoft.com/office/drawing/2014/main" id="{79076D88-2D1B-262E-3DE8-D98963F93B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03282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66A1F60D-6343-EA9B-01F7-0327A3F77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0463"/>
            <a:ext cx="184150" cy="609600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7651" name="Line 3">
            <a:extLst>
              <a:ext uri="{FF2B5EF4-FFF2-40B4-BE49-F238E27FC236}">
                <a16:creationId xmlns:a16="http://schemas.microsoft.com/office/drawing/2014/main" id="{6FB213AA-D3C7-3307-FD33-12A0A491744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6038" y="3338513"/>
            <a:ext cx="6931025" cy="0"/>
          </a:xfrm>
          <a:prstGeom prst="line">
            <a:avLst/>
          </a:prstGeom>
          <a:noFill/>
          <a:ln w="19050">
            <a:solidFill>
              <a:srgbClr val="EEECE1"/>
            </a:solidFill>
            <a:round/>
            <a:headEnd type="none" w="sm" len="sm"/>
            <a:tailEnd type="triangle" w="med" len="lg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grpSp>
        <p:nvGrpSpPr>
          <p:cNvPr id="21508" name="Group 4">
            <a:extLst>
              <a:ext uri="{FF2B5EF4-FFF2-40B4-BE49-F238E27FC236}">
                <a16:creationId xmlns:a16="http://schemas.microsoft.com/office/drawing/2014/main" id="{9AC6737A-4750-CD29-3F09-9F072CEDACAA}"/>
              </a:ext>
            </a:extLst>
          </p:cNvPr>
          <p:cNvGrpSpPr>
            <a:grpSpLocks/>
          </p:cNvGrpSpPr>
          <p:nvPr/>
        </p:nvGrpSpPr>
        <p:grpSpPr bwMode="auto">
          <a:xfrm>
            <a:off x="2671763" y="2244725"/>
            <a:ext cx="814387" cy="1098550"/>
            <a:chOff x="723" y="1414"/>
            <a:chExt cx="4019" cy="692"/>
          </a:xfrm>
        </p:grpSpPr>
        <p:sp>
          <p:nvSpPr>
            <p:cNvPr id="27661" name="Freeform 5">
              <a:extLst>
                <a:ext uri="{FF2B5EF4-FFF2-40B4-BE49-F238E27FC236}">
                  <a16:creationId xmlns:a16="http://schemas.microsoft.com/office/drawing/2014/main" id="{EEA676B1-2021-3159-AE0A-645C3EE179C8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" y="1619"/>
              <a:ext cx="689" cy="480"/>
            </a:xfrm>
            <a:custGeom>
              <a:avLst/>
              <a:gdLst>
                <a:gd name="T0" fmla="*/ 0 w 685"/>
                <a:gd name="T1" fmla="*/ 480 h 480"/>
                <a:gd name="T2" fmla="*/ 71 w 685"/>
                <a:gd name="T3" fmla="*/ 154 h 480"/>
                <a:gd name="T4" fmla="*/ 160 w 685"/>
                <a:gd name="T5" fmla="*/ 0 h 480"/>
                <a:gd name="T6" fmla="*/ 186 w 685"/>
                <a:gd name="T7" fmla="*/ 58 h 480"/>
                <a:gd name="T8" fmla="*/ 275 w 685"/>
                <a:gd name="T9" fmla="*/ 365 h 480"/>
                <a:gd name="T10" fmla="*/ 301 w 685"/>
                <a:gd name="T11" fmla="*/ 333 h 480"/>
                <a:gd name="T12" fmla="*/ 327 w 685"/>
                <a:gd name="T13" fmla="*/ 295 h 480"/>
                <a:gd name="T14" fmla="*/ 359 w 685"/>
                <a:gd name="T15" fmla="*/ 243 h 480"/>
                <a:gd name="T16" fmla="*/ 384 w 685"/>
                <a:gd name="T17" fmla="*/ 250 h 480"/>
                <a:gd name="T18" fmla="*/ 429 w 685"/>
                <a:gd name="T19" fmla="*/ 365 h 480"/>
                <a:gd name="T20" fmla="*/ 448 w 685"/>
                <a:gd name="T21" fmla="*/ 371 h 480"/>
                <a:gd name="T22" fmla="*/ 474 w 685"/>
                <a:gd name="T23" fmla="*/ 333 h 480"/>
                <a:gd name="T24" fmla="*/ 487 w 685"/>
                <a:gd name="T25" fmla="*/ 314 h 480"/>
                <a:gd name="T26" fmla="*/ 525 w 685"/>
                <a:gd name="T27" fmla="*/ 218 h 480"/>
                <a:gd name="T28" fmla="*/ 551 w 685"/>
                <a:gd name="T29" fmla="*/ 141 h 480"/>
                <a:gd name="T30" fmla="*/ 563 w 685"/>
                <a:gd name="T31" fmla="*/ 103 h 480"/>
                <a:gd name="T32" fmla="*/ 621 w 685"/>
                <a:gd name="T33" fmla="*/ 218 h 480"/>
                <a:gd name="T34" fmla="*/ 685 w 685"/>
                <a:gd name="T35" fmla="*/ 480 h 48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85"/>
                <a:gd name="T55" fmla="*/ 0 h 480"/>
                <a:gd name="T56" fmla="*/ 685 w 685"/>
                <a:gd name="T57" fmla="*/ 480 h 48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85" h="480">
                  <a:moveTo>
                    <a:pt x="0" y="480"/>
                  </a:moveTo>
                  <a:cubicBezTo>
                    <a:pt x="36" y="382"/>
                    <a:pt x="52" y="258"/>
                    <a:pt x="71" y="154"/>
                  </a:cubicBezTo>
                  <a:cubicBezTo>
                    <a:pt x="83" y="92"/>
                    <a:pt x="94" y="24"/>
                    <a:pt x="160" y="0"/>
                  </a:cubicBezTo>
                  <a:cubicBezTo>
                    <a:pt x="168" y="20"/>
                    <a:pt x="179" y="37"/>
                    <a:pt x="186" y="58"/>
                  </a:cubicBezTo>
                  <a:cubicBezTo>
                    <a:pt x="220" y="159"/>
                    <a:pt x="243" y="263"/>
                    <a:pt x="275" y="365"/>
                  </a:cubicBezTo>
                  <a:cubicBezTo>
                    <a:pt x="313" y="340"/>
                    <a:pt x="282" y="366"/>
                    <a:pt x="301" y="333"/>
                  </a:cubicBezTo>
                  <a:cubicBezTo>
                    <a:pt x="309" y="320"/>
                    <a:pt x="327" y="295"/>
                    <a:pt x="327" y="295"/>
                  </a:cubicBezTo>
                  <a:cubicBezTo>
                    <a:pt x="335" y="269"/>
                    <a:pt x="350" y="269"/>
                    <a:pt x="359" y="243"/>
                  </a:cubicBezTo>
                  <a:cubicBezTo>
                    <a:pt x="367" y="245"/>
                    <a:pt x="377" y="245"/>
                    <a:pt x="384" y="250"/>
                  </a:cubicBezTo>
                  <a:cubicBezTo>
                    <a:pt x="410" y="268"/>
                    <a:pt x="411" y="347"/>
                    <a:pt x="429" y="365"/>
                  </a:cubicBezTo>
                  <a:cubicBezTo>
                    <a:pt x="434" y="370"/>
                    <a:pt x="442" y="369"/>
                    <a:pt x="448" y="371"/>
                  </a:cubicBezTo>
                  <a:cubicBezTo>
                    <a:pt x="457" y="358"/>
                    <a:pt x="465" y="346"/>
                    <a:pt x="474" y="333"/>
                  </a:cubicBezTo>
                  <a:cubicBezTo>
                    <a:pt x="478" y="327"/>
                    <a:pt x="487" y="314"/>
                    <a:pt x="487" y="314"/>
                  </a:cubicBezTo>
                  <a:cubicBezTo>
                    <a:pt x="497" y="281"/>
                    <a:pt x="505" y="247"/>
                    <a:pt x="525" y="218"/>
                  </a:cubicBezTo>
                  <a:cubicBezTo>
                    <a:pt x="534" y="192"/>
                    <a:pt x="542" y="167"/>
                    <a:pt x="551" y="141"/>
                  </a:cubicBezTo>
                  <a:cubicBezTo>
                    <a:pt x="555" y="128"/>
                    <a:pt x="563" y="103"/>
                    <a:pt x="563" y="103"/>
                  </a:cubicBezTo>
                  <a:cubicBezTo>
                    <a:pt x="608" y="116"/>
                    <a:pt x="611" y="177"/>
                    <a:pt x="621" y="218"/>
                  </a:cubicBezTo>
                  <a:cubicBezTo>
                    <a:pt x="628" y="285"/>
                    <a:pt x="633" y="428"/>
                    <a:pt x="685" y="480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7662" name="Freeform 6">
              <a:extLst>
                <a:ext uri="{FF2B5EF4-FFF2-40B4-BE49-F238E27FC236}">
                  <a16:creationId xmlns:a16="http://schemas.microsoft.com/office/drawing/2014/main" id="{5C9E1BF7-913A-8C57-CEB3-4D1AC4202433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412" y="1853"/>
              <a:ext cx="251" cy="250"/>
            </a:xfrm>
            <a:custGeom>
              <a:avLst/>
              <a:gdLst>
                <a:gd name="T0" fmla="*/ 0 w 250"/>
                <a:gd name="T1" fmla="*/ 0 h 250"/>
                <a:gd name="T2" fmla="*/ 26 w 250"/>
                <a:gd name="T3" fmla="*/ 58 h 250"/>
                <a:gd name="T4" fmla="*/ 77 w 250"/>
                <a:gd name="T5" fmla="*/ 135 h 250"/>
                <a:gd name="T6" fmla="*/ 109 w 250"/>
                <a:gd name="T7" fmla="*/ 192 h 250"/>
                <a:gd name="T8" fmla="*/ 122 w 250"/>
                <a:gd name="T9" fmla="*/ 211 h 250"/>
                <a:gd name="T10" fmla="*/ 141 w 250"/>
                <a:gd name="T11" fmla="*/ 250 h 250"/>
                <a:gd name="T12" fmla="*/ 148 w 250"/>
                <a:gd name="T13" fmla="*/ 231 h 250"/>
                <a:gd name="T14" fmla="*/ 173 w 250"/>
                <a:gd name="T15" fmla="*/ 192 h 250"/>
                <a:gd name="T16" fmla="*/ 199 w 250"/>
                <a:gd name="T17" fmla="*/ 135 h 250"/>
                <a:gd name="T18" fmla="*/ 231 w 250"/>
                <a:gd name="T19" fmla="*/ 39 h 250"/>
                <a:gd name="T20" fmla="*/ 250 w 250"/>
                <a:gd name="T21" fmla="*/ 0 h 25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50"/>
                <a:gd name="T34" fmla="*/ 0 h 250"/>
                <a:gd name="T35" fmla="*/ 250 w 250"/>
                <a:gd name="T36" fmla="*/ 250 h 25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50" h="250">
                  <a:moveTo>
                    <a:pt x="0" y="0"/>
                  </a:moveTo>
                  <a:cubicBezTo>
                    <a:pt x="7" y="19"/>
                    <a:pt x="16" y="41"/>
                    <a:pt x="26" y="58"/>
                  </a:cubicBezTo>
                  <a:cubicBezTo>
                    <a:pt x="39" y="81"/>
                    <a:pt x="67" y="109"/>
                    <a:pt x="77" y="135"/>
                  </a:cubicBezTo>
                  <a:cubicBezTo>
                    <a:pt x="89" y="168"/>
                    <a:pt x="81" y="150"/>
                    <a:pt x="109" y="192"/>
                  </a:cubicBezTo>
                  <a:cubicBezTo>
                    <a:pt x="113" y="198"/>
                    <a:pt x="122" y="211"/>
                    <a:pt x="122" y="211"/>
                  </a:cubicBezTo>
                  <a:cubicBezTo>
                    <a:pt x="123" y="216"/>
                    <a:pt x="131" y="250"/>
                    <a:pt x="141" y="250"/>
                  </a:cubicBezTo>
                  <a:cubicBezTo>
                    <a:pt x="148" y="250"/>
                    <a:pt x="145" y="237"/>
                    <a:pt x="148" y="231"/>
                  </a:cubicBezTo>
                  <a:cubicBezTo>
                    <a:pt x="174" y="177"/>
                    <a:pt x="145" y="244"/>
                    <a:pt x="173" y="192"/>
                  </a:cubicBezTo>
                  <a:cubicBezTo>
                    <a:pt x="184" y="172"/>
                    <a:pt x="186" y="154"/>
                    <a:pt x="199" y="135"/>
                  </a:cubicBezTo>
                  <a:cubicBezTo>
                    <a:pt x="209" y="103"/>
                    <a:pt x="220" y="71"/>
                    <a:pt x="231" y="39"/>
                  </a:cubicBezTo>
                  <a:cubicBezTo>
                    <a:pt x="234" y="29"/>
                    <a:pt x="236" y="0"/>
                    <a:pt x="250" y="0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7663" name="Freeform 7">
              <a:extLst>
                <a:ext uri="{FF2B5EF4-FFF2-40B4-BE49-F238E27FC236}">
                  <a16:creationId xmlns:a16="http://schemas.microsoft.com/office/drawing/2014/main" id="{DA56AA2D-4576-CDE7-D85D-9F184A354F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3" y="1722"/>
              <a:ext cx="259" cy="377"/>
            </a:xfrm>
            <a:custGeom>
              <a:avLst/>
              <a:gdLst>
                <a:gd name="T0" fmla="*/ 0 w 256"/>
                <a:gd name="T1" fmla="*/ 371 h 377"/>
                <a:gd name="T2" fmla="*/ 51 w 256"/>
                <a:gd name="T3" fmla="*/ 89 h 377"/>
                <a:gd name="T4" fmla="*/ 102 w 256"/>
                <a:gd name="T5" fmla="*/ 0 h 377"/>
                <a:gd name="T6" fmla="*/ 154 w 256"/>
                <a:gd name="T7" fmla="*/ 25 h 377"/>
                <a:gd name="T8" fmla="*/ 218 w 256"/>
                <a:gd name="T9" fmla="*/ 281 h 377"/>
                <a:gd name="T10" fmla="*/ 256 w 256"/>
                <a:gd name="T11" fmla="*/ 377 h 3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6"/>
                <a:gd name="T19" fmla="*/ 0 h 377"/>
                <a:gd name="T20" fmla="*/ 256 w 256"/>
                <a:gd name="T21" fmla="*/ 377 h 37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6" h="377">
                  <a:moveTo>
                    <a:pt x="0" y="371"/>
                  </a:moveTo>
                  <a:cubicBezTo>
                    <a:pt x="17" y="280"/>
                    <a:pt x="21" y="176"/>
                    <a:pt x="51" y="89"/>
                  </a:cubicBezTo>
                  <a:cubicBezTo>
                    <a:pt x="64" y="51"/>
                    <a:pt x="67" y="22"/>
                    <a:pt x="102" y="0"/>
                  </a:cubicBezTo>
                  <a:cubicBezTo>
                    <a:pt x="126" y="4"/>
                    <a:pt x="141" y="1"/>
                    <a:pt x="154" y="25"/>
                  </a:cubicBezTo>
                  <a:cubicBezTo>
                    <a:pt x="191" y="92"/>
                    <a:pt x="199" y="206"/>
                    <a:pt x="218" y="281"/>
                  </a:cubicBezTo>
                  <a:cubicBezTo>
                    <a:pt x="225" y="309"/>
                    <a:pt x="227" y="364"/>
                    <a:pt x="256" y="377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7664" name="Freeform 8">
              <a:extLst>
                <a:ext uri="{FF2B5EF4-FFF2-40B4-BE49-F238E27FC236}">
                  <a16:creationId xmlns:a16="http://schemas.microsoft.com/office/drawing/2014/main" id="{C645BCFE-8553-FBFD-07F2-8C0C28F65A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2" y="1706"/>
              <a:ext cx="251" cy="397"/>
            </a:xfrm>
            <a:custGeom>
              <a:avLst/>
              <a:gdLst>
                <a:gd name="T0" fmla="*/ 0 w 256"/>
                <a:gd name="T1" fmla="*/ 1224 h 377"/>
                <a:gd name="T2" fmla="*/ 51 w 256"/>
                <a:gd name="T3" fmla="*/ 293 h 377"/>
                <a:gd name="T4" fmla="*/ 102 w 256"/>
                <a:gd name="T5" fmla="*/ 0 h 377"/>
                <a:gd name="T6" fmla="*/ 154 w 256"/>
                <a:gd name="T7" fmla="*/ 79 h 377"/>
                <a:gd name="T8" fmla="*/ 218 w 256"/>
                <a:gd name="T9" fmla="*/ 921 h 377"/>
                <a:gd name="T10" fmla="*/ 256 w 256"/>
                <a:gd name="T11" fmla="*/ 1236 h 3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6"/>
                <a:gd name="T19" fmla="*/ 0 h 377"/>
                <a:gd name="T20" fmla="*/ 256 w 256"/>
                <a:gd name="T21" fmla="*/ 377 h 37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6" h="377">
                  <a:moveTo>
                    <a:pt x="0" y="371"/>
                  </a:moveTo>
                  <a:cubicBezTo>
                    <a:pt x="17" y="280"/>
                    <a:pt x="21" y="176"/>
                    <a:pt x="51" y="89"/>
                  </a:cubicBezTo>
                  <a:cubicBezTo>
                    <a:pt x="64" y="51"/>
                    <a:pt x="67" y="22"/>
                    <a:pt x="102" y="0"/>
                  </a:cubicBezTo>
                  <a:cubicBezTo>
                    <a:pt x="126" y="4"/>
                    <a:pt x="141" y="1"/>
                    <a:pt x="154" y="25"/>
                  </a:cubicBezTo>
                  <a:cubicBezTo>
                    <a:pt x="191" y="92"/>
                    <a:pt x="199" y="206"/>
                    <a:pt x="218" y="281"/>
                  </a:cubicBezTo>
                  <a:cubicBezTo>
                    <a:pt x="225" y="309"/>
                    <a:pt x="227" y="364"/>
                    <a:pt x="256" y="377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7665" name="Freeform 9">
              <a:extLst>
                <a:ext uri="{FF2B5EF4-FFF2-40B4-BE49-F238E27FC236}">
                  <a16:creationId xmlns:a16="http://schemas.microsoft.com/office/drawing/2014/main" id="{16D5E775-AAF9-0E12-7E0C-1D934F19E9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2" y="2054"/>
              <a:ext cx="149" cy="45"/>
            </a:xfrm>
            <a:custGeom>
              <a:avLst/>
              <a:gdLst>
                <a:gd name="T0" fmla="*/ 0 w 153"/>
                <a:gd name="T1" fmla="*/ 45 h 45"/>
                <a:gd name="T2" fmla="*/ 51 w 153"/>
                <a:gd name="T3" fmla="*/ 0 h 45"/>
                <a:gd name="T4" fmla="*/ 102 w 153"/>
                <a:gd name="T5" fmla="*/ 7 h 45"/>
                <a:gd name="T6" fmla="*/ 153 w 153"/>
                <a:gd name="T7" fmla="*/ 45 h 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3"/>
                <a:gd name="T13" fmla="*/ 0 h 45"/>
                <a:gd name="T14" fmla="*/ 153 w 153"/>
                <a:gd name="T15" fmla="*/ 45 h 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3" h="45">
                  <a:moveTo>
                    <a:pt x="0" y="45"/>
                  </a:moveTo>
                  <a:cubicBezTo>
                    <a:pt x="21" y="31"/>
                    <a:pt x="30" y="14"/>
                    <a:pt x="51" y="0"/>
                  </a:cubicBezTo>
                  <a:cubicBezTo>
                    <a:pt x="68" y="2"/>
                    <a:pt x="86" y="2"/>
                    <a:pt x="102" y="7"/>
                  </a:cubicBezTo>
                  <a:cubicBezTo>
                    <a:pt x="133" y="16"/>
                    <a:pt x="117" y="45"/>
                    <a:pt x="153" y="45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7666" name="Freeform 10">
              <a:extLst>
                <a:ext uri="{FF2B5EF4-FFF2-40B4-BE49-F238E27FC236}">
                  <a16:creationId xmlns:a16="http://schemas.microsoft.com/office/drawing/2014/main" id="{FF4E99A0-9F98-EB07-D06C-0C7FDD834B96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313" y="1802"/>
              <a:ext cx="572" cy="301"/>
            </a:xfrm>
            <a:custGeom>
              <a:avLst/>
              <a:gdLst>
                <a:gd name="T0" fmla="*/ 0 w 569"/>
                <a:gd name="T1" fmla="*/ 0 h 301"/>
                <a:gd name="T2" fmla="*/ 19 w 569"/>
                <a:gd name="T3" fmla="*/ 7 h 301"/>
                <a:gd name="T4" fmla="*/ 45 w 569"/>
                <a:gd name="T5" fmla="*/ 45 h 301"/>
                <a:gd name="T6" fmla="*/ 64 w 569"/>
                <a:gd name="T7" fmla="*/ 83 h 301"/>
                <a:gd name="T8" fmla="*/ 115 w 569"/>
                <a:gd name="T9" fmla="*/ 224 h 301"/>
                <a:gd name="T10" fmla="*/ 173 w 569"/>
                <a:gd name="T11" fmla="*/ 301 h 301"/>
                <a:gd name="T12" fmla="*/ 211 w 569"/>
                <a:gd name="T13" fmla="*/ 250 h 301"/>
                <a:gd name="T14" fmla="*/ 230 w 569"/>
                <a:gd name="T15" fmla="*/ 211 h 301"/>
                <a:gd name="T16" fmla="*/ 269 w 569"/>
                <a:gd name="T17" fmla="*/ 115 h 301"/>
                <a:gd name="T18" fmla="*/ 294 w 569"/>
                <a:gd name="T19" fmla="*/ 103 h 301"/>
                <a:gd name="T20" fmla="*/ 313 w 569"/>
                <a:gd name="T21" fmla="*/ 167 h 301"/>
                <a:gd name="T22" fmla="*/ 352 w 569"/>
                <a:gd name="T23" fmla="*/ 218 h 301"/>
                <a:gd name="T24" fmla="*/ 448 w 569"/>
                <a:gd name="T25" fmla="*/ 199 h 301"/>
                <a:gd name="T26" fmla="*/ 486 w 569"/>
                <a:gd name="T27" fmla="*/ 173 h 301"/>
                <a:gd name="T28" fmla="*/ 493 w 569"/>
                <a:gd name="T29" fmla="*/ 154 h 301"/>
                <a:gd name="T30" fmla="*/ 505 w 569"/>
                <a:gd name="T31" fmla="*/ 115 h 301"/>
                <a:gd name="T32" fmla="*/ 569 w 569"/>
                <a:gd name="T33" fmla="*/ 7 h 3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69"/>
                <a:gd name="T52" fmla="*/ 0 h 301"/>
                <a:gd name="T53" fmla="*/ 569 w 569"/>
                <a:gd name="T54" fmla="*/ 301 h 30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69" h="301">
                  <a:moveTo>
                    <a:pt x="0" y="0"/>
                  </a:moveTo>
                  <a:cubicBezTo>
                    <a:pt x="6" y="2"/>
                    <a:pt x="14" y="2"/>
                    <a:pt x="19" y="7"/>
                  </a:cubicBezTo>
                  <a:cubicBezTo>
                    <a:pt x="30" y="18"/>
                    <a:pt x="45" y="45"/>
                    <a:pt x="45" y="45"/>
                  </a:cubicBezTo>
                  <a:cubicBezTo>
                    <a:pt x="61" y="96"/>
                    <a:pt x="38" y="30"/>
                    <a:pt x="64" y="83"/>
                  </a:cubicBezTo>
                  <a:cubicBezTo>
                    <a:pt x="85" y="126"/>
                    <a:pt x="97" y="179"/>
                    <a:pt x="115" y="224"/>
                  </a:cubicBezTo>
                  <a:cubicBezTo>
                    <a:pt x="132" y="265"/>
                    <a:pt x="127" y="287"/>
                    <a:pt x="173" y="301"/>
                  </a:cubicBezTo>
                  <a:cubicBezTo>
                    <a:pt x="196" y="286"/>
                    <a:pt x="196" y="272"/>
                    <a:pt x="211" y="250"/>
                  </a:cubicBezTo>
                  <a:cubicBezTo>
                    <a:pt x="224" y="209"/>
                    <a:pt x="208" y="254"/>
                    <a:pt x="230" y="211"/>
                  </a:cubicBezTo>
                  <a:cubicBezTo>
                    <a:pt x="246" y="179"/>
                    <a:pt x="249" y="146"/>
                    <a:pt x="269" y="115"/>
                  </a:cubicBezTo>
                  <a:cubicBezTo>
                    <a:pt x="273" y="101"/>
                    <a:pt x="273" y="82"/>
                    <a:pt x="294" y="103"/>
                  </a:cubicBezTo>
                  <a:cubicBezTo>
                    <a:pt x="306" y="115"/>
                    <a:pt x="309" y="153"/>
                    <a:pt x="313" y="167"/>
                  </a:cubicBezTo>
                  <a:cubicBezTo>
                    <a:pt x="320" y="192"/>
                    <a:pt x="331" y="204"/>
                    <a:pt x="352" y="218"/>
                  </a:cubicBezTo>
                  <a:cubicBezTo>
                    <a:pt x="384" y="212"/>
                    <a:pt x="417" y="209"/>
                    <a:pt x="448" y="199"/>
                  </a:cubicBezTo>
                  <a:cubicBezTo>
                    <a:pt x="461" y="190"/>
                    <a:pt x="473" y="182"/>
                    <a:pt x="486" y="173"/>
                  </a:cubicBezTo>
                  <a:cubicBezTo>
                    <a:pt x="492" y="169"/>
                    <a:pt x="491" y="160"/>
                    <a:pt x="493" y="154"/>
                  </a:cubicBezTo>
                  <a:cubicBezTo>
                    <a:pt x="497" y="141"/>
                    <a:pt x="500" y="128"/>
                    <a:pt x="505" y="115"/>
                  </a:cubicBezTo>
                  <a:cubicBezTo>
                    <a:pt x="514" y="91"/>
                    <a:pt x="549" y="27"/>
                    <a:pt x="569" y="7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7667" name="Freeform 11">
              <a:extLst>
                <a:ext uri="{FF2B5EF4-FFF2-40B4-BE49-F238E27FC236}">
                  <a16:creationId xmlns:a16="http://schemas.microsoft.com/office/drawing/2014/main" id="{B5B38E05-08E2-3292-8474-6A8DA258E8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5" y="1414"/>
              <a:ext cx="877" cy="692"/>
            </a:xfrm>
            <a:custGeom>
              <a:avLst/>
              <a:gdLst>
                <a:gd name="T0" fmla="*/ 0 w 877"/>
                <a:gd name="T1" fmla="*/ 685 h 692"/>
                <a:gd name="T2" fmla="*/ 45 w 877"/>
                <a:gd name="T3" fmla="*/ 628 h 692"/>
                <a:gd name="T4" fmla="*/ 71 w 877"/>
                <a:gd name="T5" fmla="*/ 589 h 692"/>
                <a:gd name="T6" fmla="*/ 109 w 877"/>
                <a:gd name="T7" fmla="*/ 576 h 692"/>
                <a:gd name="T8" fmla="*/ 135 w 877"/>
                <a:gd name="T9" fmla="*/ 583 h 692"/>
                <a:gd name="T10" fmla="*/ 173 w 877"/>
                <a:gd name="T11" fmla="*/ 608 h 692"/>
                <a:gd name="T12" fmla="*/ 205 w 877"/>
                <a:gd name="T13" fmla="*/ 602 h 692"/>
                <a:gd name="T14" fmla="*/ 237 w 877"/>
                <a:gd name="T15" fmla="*/ 544 h 692"/>
                <a:gd name="T16" fmla="*/ 276 w 877"/>
                <a:gd name="T17" fmla="*/ 448 h 692"/>
                <a:gd name="T18" fmla="*/ 314 w 877"/>
                <a:gd name="T19" fmla="*/ 352 h 692"/>
                <a:gd name="T20" fmla="*/ 352 w 877"/>
                <a:gd name="T21" fmla="*/ 327 h 692"/>
                <a:gd name="T22" fmla="*/ 378 w 877"/>
                <a:gd name="T23" fmla="*/ 384 h 692"/>
                <a:gd name="T24" fmla="*/ 404 w 877"/>
                <a:gd name="T25" fmla="*/ 442 h 692"/>
                <a:gd name="T26" fmla="*/ 442 w 877"/>
                <a:gd name="T27" fmla="*/ 468 h 692"/>
                <a:gd name="T28" fmla="*/ 487 w 877"/>
                <a:gd name="T29" fmla="*/ 378 h 692"/>
                <a:gd name="T30" fmla="*/ 557 w 877"/>
                <a:gd name="T31" fmla="*/ 84 h 692"/>
                <a:gd name="T32" fmla="*/ 621 w 877"/>
                <a:gd name="T33" fmla="*/ 0 h 692"/>
                <a:gd name="T34" fmla="*/ 640 w 877"/>
                <a:gd name="T35" fmla="*/ 13 h 692"/>
                <a:gd name="T36" fmla="*/ 666 w 877"/>
                <a:gd name="T37" fmla="*/ 52 h 692"/>
                <a:gd name="T38" fmla="*/ 692 w 877"/>
                <a:gd name="T39" fmla="*/ 109 h 692"/>
                <a:gd name="T40" fmla="*/ 788 w 877"/>
                <a:gd name="T41" fmla="*/ 487 h 692"/>
                <a:gd name="T42" fmla="*/ 845 w 877"/>
                <a:gd name="T43" fmla="*/ 634 h 692"/>
                <a:gd name="T44" fmla="*/ 877 w 877"/>
                <a:gd name="T45" fmla="*/ 692 h 69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77"/>
                <a:gd name="T70" fmla="*/ 0 h 692"/>
                <a:gd name="T71" fmla="*/ 877 w 877"/>
                <a:gd name="T72" fmla="*/ 692 h 69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77" h="692">
                  <a:moveTo>
                    <a:pt x="0" y="685"/>
                  </a:moveTo>
                  <a:cubicBezTo>
                    <a:pt x="31" y="656"/>
                    <a:pt x="15" y="673"/>
                    <a:pt x="45" y="628"/>
                  </a:cubicBezTo>
                  <a:cubicBezTo>
                    <a:pt x="45" y="628"/>
                    <a:pt x="70" y="589"/>
                    <a:pt x="71" y="589"/>
                  </a:cubicBezTo>
                  <a:cubicBezTo>
                    <a:pt x="96" y="581"/>
                    <a:pt x="84" y="585"/>
                    <a:pt x="109" y="576"/>
                  </a:cubicBezTo>
                  <a:cubicBezTo>
                    <a:pt x="118" y="578"/>
                    <a:pt x="127" y="579"/>
                    <a:pt x="135" y="583"/>
                  </a:cubicBezTo>
                  <a:cubicBezTo>
                    <a:pt x="149" y="590"/>
                    <a:pt x="173" y="608"/>
                    <a:pt x="173" y="608"/>
                  </a:cubicBezTo>
                  <a:cubicBezTo>
                    <a:pt x="184" y="606"/>
                    <a:pt x="195" y="607"/>
                    <a:pt x="205" y="602"/>
                  </a:cubicBezTo>
                  <a:cubicBezTo>
                    <a:pt x="228" y="591"/>
                    <a:pt x="230" y="565"/>
                    <a:pt x="237" y="544"/>
                  </a:cubicBezTo>
                  <a:cubicBezTo>
                    <a:pt x="248" y="510"/>
                    <a:pt x="257" y="478"/>
                    <a:pt x="276" y="448"/>
                  </a:cubicBezTo>
                  <a:cubicBezTo>
                    <a:pt x="286" y="415"/>
                    <a:pt x="295" y="381"/>
                    <a:pt x="314" y="352"/>
                  </a:cubicBezTo>
                  <a:cubicBezTo>
                    <a:pt x="324" y="321"/>
                    <a:pt x="319" y="304"/>
                    <a:pt x="352" y="327"/>
                  </a:cubicBezTo>
                  <a:cubicBezTo>
                    <a:pt x="360" y="348"/>
                    <a:pt x="365" y="365"/>
                    <a:pt x="378" y="384"/>
                  </a:cubicBezTo>
                  <a:cubicBezTo>
                    <a:pt x="384" y="403"/>
                    <a:pt x="388" y="428"/>
                    <a:pt x="404" y="442"/>
                  </a:cubicBezTo>
                  <a:cubicBezTo>
                    <a:pt x="416" y="452"/>
                    <a:pt x="442" y="468"/>
                    <a:pt x="442" y="468"/>
                  </a:cubicBezTo>
                  <a:cubicBezTo>
                    <a:pt x="467" y="442"/>
                    <a:pt x="471" y="410"/>
                    <a:pt x="487" y="378"/>
                  </a:cubicBezTo>
                  <a:cubicBezTo>
                    <a:pt x="499" y="274"/>
                    <a:pt x="509" y="177"/>
                    <a:pt x="557" y="84"/>
                  </a:cubicBezTo>
                  <a:cubicBezTo>
                    <a:pt x="574" y="51"/>
                    <a:pt x="584" y="14"/>
                    <a:pt x="621" y="0"/>
                  </a:cubicBezTo>
                  <a:cubicBezTo>
                    <a:pt x="627" y="4"/>
                    <a:pt x="635" y="7"/>
                    <a:pt x="640" y="13"/>
                  </a:cubicBezTo>
                  <a:cubicBezTo>
                    <a:pt x="650" y="25"/>
                    <a:pt x="666" y="52"/>
                    <a:pt x="666" y="52"/>
                  </a:cubicBezTo>
                  <a:cubicBezTo>
                    <a:pt x="673" y="73"/>
                    <a:pt x="686" y="88"/>
                    <a:pt x="692" y="109"/>
                  </a:cubicBezTo>
                  <a:cubicBezTo>
                    <a:pt x="728" y="234"/>
                    <a:pt x="757" y="361"/>
                    <a:pt x="788" y="487"/>
                  </a:cubicBezTo>
                  <a:cubicBezTo>
                    <a:pt x="802" y="542"/>
                    <a:pt x="814" y="586"/>
                    <a:pt x="845" y="634"/>
                  </a:cubicBezTo>
                  <a:cubicBezTo>
                    <a:pt x="857" y="652"/>
                    <a:pt x="877" y="692"/>
                    <a:pt x="877" y="692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7668" name="Freeform 12">
              <a:extLst>
                <a:ext uri="{FF2B5EF4-FFF2-40B4-BE49-F238E27FC236}">
                  <a16:creationId xmlns:a16="http://schemas.microsoft.com/office/drawing/2014/main" id="{03FEBFCB-21E4-1207-F02B-D89A04DA0FA0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3763" y="1719"/>
              <a:ext cx="345" cy="384"/>
            </a:xfrm>
            <a:custGeom>
              <a:avLst/>
              <a:gdLst>
                <a:gd name="T0" fmla="*/ 0 w 346"/>
                <a:gd name="T1" fmla="*/ 0 h 384"/>
                <a:gd name="T2" fmla="*/ 19 w 346"/>
                <a:gd name="T3" fmla="*/ 44 h 384"/>
                <a:gd name="T4" fmla="*/ 45 w 346"/>
                <a:gd name="T5" fmla="*/ 83 h 384"/>
                <a:gd name="T6" fmla="*/ 71 w 346"/>
                <a:gd name="T7" fmla="*/ 140 h 384"/>
                <a:gd name="T8" fmla="*/ 167 w 346"/>
                <a:gd name="T9" fmla="*/ 332 h 384"/>
                <a:gd name="T10" fmla="*/ 205 w 346"/>
                <a:gd name="T11" fmla="*/ 384 h 384"/>
                <a:gd name="T12" fmla="*/ 263 w 346"/>
                <a:gd name="T13" fmla="*/ 339 h 384"/>
                <a:gd name="T14" fmla="*/ 295 w 346"/>
                <a:gd name="T15" fmla="*/ 275 h 384"/>
                <a:gd name="T16" fmla="*/ 307 w 346"/>
                <a:gd name="T17" fmla="*/ 236 h 384"/>
                <a:gd name="T18" fmla="*/ 314 w 346"/>
                <a:gd name="T19" fmla="*/ 211 h 384"/>
                <a:gd name="T20" fmla="*/ 333 w 346"/>
                <a:gd name="T21" fmla="*/ 70 h 384"/>
                <a:gd name="T22" fmla="*/ 339 w 346"/>
                <a:gd name="T23" fmla="*/ 32 h 384"/>
                <a:gd name="T24" fmla="*/ 346 w 346"/>
                <a:gd name="T25" fmla="*/ 0 h 3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46"/>
                <a:gd name="T40" fmla="*/ 0 h 384"/>
                <a:gd name="T41" fmla="*/ 346 w 346"/>
                <a:gd name="T42" fmla="*/ 384 h 3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46" h="384">
                  <a:moveTo>
                    <a:pt x="0" y="0"/>
                  </a:moveTo>
                  <a:cubicBezTo>
                    <a:pt x="6" y="16"/>
                    <a:pt x="10" y="29"/>
                    <a:pt x="19" y="44"/>
                  </a:cubicBezTo>
                  <a:cubicBezTo>
                    <a:pt x="27" y="57"/>
                    <a:pt x="45" y="83"/>
                    <a:pt x="45" y="83"/>
                  </a:cubicBezTo>
                  <a:cubicBezTo>
                    <a:pt x="52" y="105"/>
                    <a:pt x="58" y="121"/>
                    <a:pt x="71" y="140"/>
                  </a:cubicBezTo>
                  <a:cubicBezTo>
                    <a:pt x="82" y="189"/>
                    <a:pt x="131" y="298"/>
                    <a:pt x="167" y="332"/>
                  </a:cubicBezTo>
                  <a:cubicBezTo>
                    <a:pt x="175" y="358"/>
                    <a:pt x="183" y="369"/>
                    <a:pt x="205" y="384"/>
                  </a:cubicBezTo>
                  <a:cubicBezTo>
                    <a:pt x="226" y="370"/>
                    <a:pt x="242" y="353"/>
                    <a:pt x="263" y="339"/>
                  </a:cubicBezTo>
                  <a:cubicBezTo>
                    <a:pt x="295" y="289"/>
                    <a:pt x="283" y="317"/>
                    <a:pt x="295" y="275"/>
                  </a:cubicBezTo>
                  <a:cubicBezTo>
                    <a:pt x="299" y="262"/>
                    <a:pt x="303" y="249"/>
                    <a:pt x="307" y="236"/>
                  </a:cubicBezTo>
                  <a:cubicBezTo>
                    <a:pt x="309" y="228"/>
                    <a:pt x="314" y="211"/>
                    <a:pt x="314" y="211"/>
                  </a:cubicBezTo>
                  <a:cubicBezTo>
                    <a:pt x="319" y="164"/>
                    <a:pt x="326" y="117"/>
                    <a:pt x="333" y="70"/>
                  </a:cubicBezTo>
                  <a:cubicBezTo>
                    <a:pt x="335" y="57"/>
                    <a:pt x="337" y="45"/>
                    <a:pt x="339" y="32"/>
                  </a:cubicBezTo>
                  <a:cubicBezTo>
                    <a:pt x="341" y="21"/>
                    <a:pt x="346" y="0"/>
                    <a:pt x="346" y="0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7669" name="Freeform 13">
              <a:extLst>
                <a:ext uri="{FF2B5EF4-FFF2-40B4-BE49-F238E27FC236}">
                  <a16:creationId xmlns:a16="http://schemas.microsoft.com/office/drawing/2014/main" id="{FD6A3B6E-BD99-3C4C-ED73-EE08FD1BDA6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5" y="1664"/>
              <a:ext cx="290" cy="442"/>
            </a:xfrm>
            <a:custGeom>
              <a:avLst/>
              <a:gdLst>
                <a:gd name="T0" fmla="*/ 0 w 295"/>
                <a:gd name="T1" fmla="*/ 442 h 442"/>
                <a:gd name="T2" fmla="*/ 58 w 295"/>
                <a:gd name="T3" fmla="*/ 115 h 442"/>
                <a:gd name="T4" fmla="*/ 122 w 295"/>
                <a:gd name="T5" fmla="*/ 0 h 442"/>
                <a:gd name="T6" fmla="*/ 179 w 295"/>
                <a:gd name="T7" fmla="*/ 38 h 442"/>
                <a:gd name="T8" fmla="*/ 205 w 295"/>
                <a:gd name="T9" fmla="*/ 77 h 442"/>
                <a:gd name="T10" fmla="*/ 237 w 295"/>
                <a:gd name="T11" fmla="*/ 186 h 442"/>
                <a:gd name="T12" fmla="*/ 256 w 295"/>
                <a:gd name="T13" fmla="*/ 307 h 442"/>
                <a:gd name="T14" fmla="*/ 295 w 295"/>
                <a:gd name="T15" fmla="*/ 435 h 4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95"/>
                <a:gd name="T25" fmla="*/ 0 h 442"/>
                <a:gd name="T26" fmla="*/ 295 w 295"/>
                <a:gd name="T27" fmla="*/ 442 h 44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95" h="442">
                  <a:moveTo>
                    <a:pt x="0" y="442"/>
                  </a:moveTo>
                  <a:cubicBezTo>
                    <a:pt x="11" y="332"/>
                    <a:pt x="38" y="224"/>
                    <a:pt x="58" y="115"/>
                  </a:cubicBezTo>
                  <a:cubicBezTo>
                    <a:pt x="68" y="60"/>
                    <a:pt x="67" y="18"/>
                    <a:pt x="122" y="0"/>
                  </a:cubicBezTo>
                  <a:cubicBezTo>
                    <a:pt x="165" y="8"/>
                    <a:pt x="160" y="4"/>
                    <a:pt x="179" y="38"/>
                  </a:cubicBezTo>
                  <a:cubicBezTo>
                    <a:pt x="187" y="52"/>
                    <a:pt x="205" y="77"/>
                    <a:pt x="205" y="77"/>
                  </a:cubicBezTo>
                  <a:cubicBezTo>
                    <a:pt x="216" y="113"/>
                    <a:pt x="229" y="149"/>
                    <a:pt x="237" y="186"/>
                  </a:cubicBezTo>
                  <a:cubicBezTo>
                    <a:pt x="245" y="226"/>
                    <a:pt x="246" y="267"/>
                    <a:pt x="256" y="307"/>
                  </a:cubicBezTo>
                  <a:cubicBezTo>
                    <a:pt x="257" y="318"/>
                    <a:pt x="262" y="435"/>
                    <a:pt x="295" y="435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7670" name="Freeform 14">
              <a:extLst>
                <a:ext uri="{FF2B5EF4-FFF2-40B4-BE49-F238E27FC236}">
                  <a16:creationId xmlns:a16="http://schemas.microsoft.com/office/drawing/2014/main" id="{0D60B1E3-BEC9-2DBE-AFA8-B546C5FA4EB6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4397" y="1861"/>
              <a:ext cx="345" cy="242"/>
            </a:xfrm>
            <a:custGeom>
              <a:avLst/>
              <a:gdLst>
                <a:gd name="T0" fmla="*/ 0 w 339"/>
                <a:gd name="T1" fmla="*/ 0 h 242"/>
                <a:gd name="T2" fmla="*/ 39 w 339"/>
                <a:gd name="T3" fmla="*/ 32 h 242"/>
                <a:gd name="T4" fmla="*/ 45 w 339"/>
                <a:gd name="T5" fmla="*/ 51 h 242"/>
                <a:gd name="T6" fmla="*/ 77 w 339"/>
                <a:gd name="T7" fmla="*/ 83 h 242"/>
                <a:gd name="T8" fmla="*/ 103 w 339"/>
                <a:gd name="T9" fmla="*/ 115 h 242"/>
                <a:gd name="T10" fmla="*/ 205 w 339"/>
                <a:gd name="T11" fmla="*/ 217 h 242"/>
                <a:gd name="T12" fmla="*/ 269 w 339"/>
                <a:gd name="T13" fmla="*/ 179 h 242"/>
                <a:gd name="T14" fmla="*/ 282 w 339"/>
                <a:gd name="T15" fmla="*/ 160 h 242"/>
                <a:gd name="T16" fmla="*/ 320 w 339"/>
                <a:gd name="T17" fmla="*/ 44 h 242"/>
                <a:gd name="T18" fmla="*/ 339 w 339"/>
                <a:gd name="T19" fmla="*/ 0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9"/>
                <a:gd name="T31" fmla="*/ 0 h 242"/>
                <a:gd name="T32" fmla="*/ 339 w 339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9" h="242">
                  <a:moveTo>
                    <a:pt x="0" y="0"/>
                  </a:moveTo>
                  <a:cubicBezTo>
                    <a:pt x="12" y="12"/>
                    <a:pt x="28" y="19"/>
                    <a:pt x="39" y="32"/>
                  </a:cubicBezTo>
                  <a:cubicBezTo>
                    <a:pt x="43" y="37"/>
                    <a:pt x="42" y="45"/>
                    <a:pt x="45" y="51"/>
                  </a:cubicBezTo>
                  <a:cubicBezTo>
                    <a:pt x="55" y="71"/>
                    <a:pt x="59" y="71"/>
                    <a:pt x="77" y="83"/>
                  </a:cubicBezTo>
                  <a:cubicBezTo>
                    <a:pt x="89" y="121"/>
                    <a:pt x="73" y="85"/>
                    <a:pt x="103" y="115"/>
                  </a:cubicBezTo>
                  <a:cubicBezTo>
                    <a:pt x="131" y="143"/>
                    <a:pt x="165" y="204"/>
                    <a:pt x="205" y="217"/>
                  </a:cubicBezTo>
                  <a:cubicBezTo>
                    <a:pt x="242" y="242"/>
                    <a:pt x="246" y="212"/>
                    <a:pt x="269" y="179"/>
                  </a:cubicBezTo>
                  <a:cubicBezTo>
                    <a:pt x="273" y="173"/>
                    <a:pt x="282" y="160"/>
                    <a:pt x="282" y="160"/>
                  </a:cubicBezTo>
                  <a:cubicBezTo>
                    <a:pt x="294" y="121"/>
                    <a:pt x="307" y="83"/>
                    <a:pt x="320" y="44"/>
                  </a:cubicBezTo>
                  <a:cubicBezTo>
                    <a:pt x="325" y="30"/>
                    <a:pt x="339" y="14"/>
                    <a:pt x="339" y="0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</p:grpSp>
      <p:sp>
        <p:nvSpPr>
          <p:cNvPr id="27653" name="Freeform 15">
            <a:extLst>
              <a:ext uri="{FF2B5EF4-FFF2-40B4-BE49-F238E27FC236}">
                <a16:creationId xmlns:a16="http://schemas.microsoft.com/office/drawing/2014/main" id="{EBA00044-2706-C082-AB53-CD414FAB6E4B}"/>
              </a:ext>
            </a:extLst>
          </p:cNvPr>
          <p:cNvSpPr>
            <a:spLocks/>
          </p:cNvSpPr>
          <p:nvPr/>
        </p:nvSpPr>
        <p:spPr bwMode="auto">
          <a:xfrm>
            <a:off x="2706688" y="2259013"/>
            <a:ext cx="758825" cy="1020762"/>
          </a:xfrm>
          <a:custGeom>
            <a:avLst/>
            <a:gdLst>
              <a:gd name="T0" fmla="*/ 0 w 3743"/>
              <a:gd name="T1" fmla="*/ 2147483647 h 643"/>
              <a:gd name="T2" fmla="*/ 2147483647 w 3743"/>
              <a:gd name="T3" fmla="*/ 2147483647 h 643"/>
              <a:gd name="T4" fmla="*/ 2147483647 w 3743"/>
              <a:gd name="T5" fmla="*/ 2147483647 h 643"/>
              <a:gd name="T6" fmla="*/ 2147483647 w 3743"/>
              <a:gd name="T7" fmla="*/ 2147483647 h 643"/>
              <a:gd name="T8" fmla="*/ 2147483647 w 3743"/>
              <a:gd name="T9" fmla="*/ 2147483647 h 643"/>
              <a:gd name="T10" fmla="*/ 2147483647 w 3743"/>
              <a:gd name="T11" fmla="*/ 2147483647 h 643"/>
              <a:gd name="T12" fmla="*/ 2147483647 w 3743"/>
              <a:gd name="T13" fmla="*/ 2147483647 h 643"/>
              <a:gd name="T14" fmla="*/ 2147483647 w 3743"/>
              <a:gd name="T15" fmla="*/ 2147483647 h 643"/>
              <a:gd name="T16" fmla="*/ 2147483647 w 3743"/>
              <a:gd name="T17" fmla="*/ 2147483647 h 643"/>
              <a:gd name="T18" fmla="*/ 2147483647 w 3743"/>
              <a:gd name="T19" fmla="*/ 2147483647 h 643"/>
              <a:gd name="T20" fmla="*/ 2147483647 w 3743"/>
              <a:gd name="T21" fmla="*/ 0 h 643"/>
              <a:gd name="T22" fmla="*/ 2147483647 w 3743"/>
              <a:gd name="T23" fmla="*/ 2147483647 h 643"/>
              <a:gd name="T24" fmla="*/ 2147483647 w 3743"/>
              <a:gd name="T25" fmla="*/ 2147483647 h 643"/>
              <a:gd name="T26" fmla="*/ 2147483647 w 3743"/>
              <a:gd name="T27" fmla="*/ 2147483647 h 643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3743"/>
              <a:gd name="T43" fmla="*/ 0 h 643"/>
              <a:gd name="T44" fmla="*/ 3743 w 3743"/>
              <a:gd name="T45" fmla="*/ 643 h 643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3743" h="643">
                <a:moveTo>
                  <a:pt x="0" y="170"/>
                </a:moveTo>
                <a:cubicBezTo>
                  <a:pt x="80" y="302"/>
                  <a:pt x="161" y="434"/>
                  <a:pt x="227" y="453"/>
                </a:cubicBezTo>
                <a:cubicBezTo>
                  <a:pt x="293" y="472"/>
                  <a:pt x="321" y="283"/>
                  <a:pt x="397" y="283"/>
                </a:cubicBezTo>
                <a:cubicBezTo>
                  <a:pt x="473" y="283"/>
                  <a:pt x="605" y="453"/>
                  <a:pt x="681" y="453"/>
                </a:cubicBezTo>
                <a:cubicBezTo>
                  <a:pt x="757" y="453"/>
                  <a:pt x="775" y="311"/>
                  <a:pt x="851" y="283"/>
                </a:cubicBezTo>
                <a:cubicBezTo>
                  <a:pt x="927" y="255"/>
                  <a:pt x="1049" y="226"/>
                  <a:pt x="1134" y="283"/>
                </a:cubicBezTo>
                <a:cubicBezTo>
                  <a:pt x="1219" y="340"/>
                  <a:pt x="1285" y="605"/>
                  <a:pt x="1361" y="624"/>
                </a:cubicBezTo>
                <a:cubicBezTo>
                  <a:pt x="1437" y="643"/>
                  <a:pt x="1465" y="406"/>
                  <a:pt x="1588" y="397"/>
                </a:cubicBezTo>
                <a:cubicBezTo>
                  <a:pt x="1711" y="388"/>
                  <a:pt x="1975" y="586"/>
                  <a:pt x="2098" y="567"/>
                </a:cubicBezTo>
                <a:cubicBezTo>
                  <a:pt x="2221" y="548"/>
                  <a:pt x="2240" y="378"/>
                  <a:pt x="2325" y="283"/>
                </a:cubicBezTo>
                <a:cubicBezTo>
                  <a:pt x="2410" y="188"/>
                  <a:pt x="2486" y="0"/>
                  <a:pt x="2609" y="0"/>
                </a:cubicBezTo>
                <a:cubicBezTo>
                  <a:pt x="2732" y="0"/>
                  <a:pt x="2949" y="245"/>
                  <a:pt x="3062" y="283"/>
                </a:cubicBezTo>
                <a:cubicBezTo>
                  <a:pt x="3175" y="321"/>
                  <a:pt x="3176" y="199"/>
                  <a:pt x="3289" y="227"/>
                </a:cubicBezTo>
                <a:cubicBezTo>
                  <a:pt x="3402" y="255"/>
                  <a:pt x="3667" y="415"/>
                  <a:pt x="3743" y="453"/>
                </a:cubicBezTo>
              </a:path>
            </a:pathLst>
          </a:custGeom>
          <a:noFill/>
          <a:ln w="57150">
            <a:solidFill>
              <a:srgbClr val="FFFF00"/>
            </a:solidFill>
            <a:prstDash val="sysDot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7654" name="Line 16">
            <a:extLst>
              <a:ext uri="{FF2B5EF4-FFF2-40B4-BE49-F238E27FC236}">
                <a16:creationId xmlns:a16="http://schemas.microsoft.com/office/drawing/2014/main" id="{EF1976AD-1027-3DE4-54DE-BC62557F9B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74938" y="1898650"/>
            <a:ext cx="0" cy="2790825"/>
          </a:xfrm>
          <a:prstGeom prst="line">
            <a:avLst/>
          </a:prstGeom>
          <a:noFill/>
          <a:ln w="19050">
            <a:solidFill>
              <a:srgbClr val="EEECE1"/>
            </a:solidFill>
            <a:round/>
            <a:headEnd type="none" w="sm" len="sm"/>
            <a:tailEnd type="triangle" w="med" len="lg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7655" name="Line 17">
            <a:extLst>
              <a:ext uri="{FF2B5EF4-FFF2-40B4-BE49-F238E27FC236}">
                <a16:creationId xmlns:a16="http://schemas.microsoft.com/office/drawing/2014/main" id="{71DF99E3-1C2B-AD5B-7672-835CAE878E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5663" y="3338513"/>
            <a:ext cx="0" cy="1809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7656" name="Line 18">
            <a:extLst>
              <a:ext uri="{FF2B5EF4-FFF2-40B4-BE49-F238E27FC236}">
                <a16:creationId xmlns:a16="http://schemas.microsoft.com/office/drawing/2014/main" id="{362CFE61-0EAC-7820-2C47-15A8CC11F6C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5300" y="3338513"/>
            <a:ext cx="0" cy="180975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7657" name="Line 19">
            <a:extLst>
              <a:ext uri="{FF2B5EF4-FFF2-40B4-BE49-F238E27FC236}">
                <a16:creationId xmlns:a16="http://schemas.microsoft.com/office/drawing/2014/main" id="{7A510A96-DDEA-5C07-46AC-DA30374CB63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5913" y="3338513"/>
            <a:ext cx="0" cy="90487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7658" name="Line 20">
            <a:extLst>
              <a:ext uri="{FF2B5EF4-FFF2-40B4-BE49-F238E27FC236}">
                <a16:creationId xmlns:a16="http://schemas.microsoft.com/office/drawing/2014/main" id="{5C305A0F-FC25-5564-1CFB-64C0B13E1C8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6275" y="3338513"/>
            <a:ext cx="0" cy="90487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52" name="Text Box 22">
            <a:extLst>
              <a:ext uri="{FF2B5EF4-FFF2-40B4-BE49-F238E27FC236}">
                <a16:creationId xmlns:a16="http://schemas.microsoft.com/office/drawing/2014/main" id="{9DE28421-07CB-0C6C-7344-67074FC36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8" y="4114801"/>
            <a:ext cx="568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457200" rtl="0" eaLnBrk="0" fontAlgn="auto" latinLnBrk="0" hangingPunct="0">
              <a:lnSpc>
                <a:spcPct val="140000"/>
              </a:lnSpc>
              <a:spcBef>
                <a:spcPct val="50000"/>
              </a:spcBef>
              <a:spcAft>
                <a:spcPts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solidFill>
                    <a:srgbClr val="EEECE1"/>
                  </a:solidFill>
                </a:ln>
                <a:solidFill>
                  <a:srgbClr val="F8FCFE"/>
                </a:solidFill>
                <a:effectLst/>
                <a:uLnTx/>
                <a:uFillTx/>
                <a:latin typeface="Arial"/>
                <a:ea typeface="ＭＳ Ｐゴシック" pitchFamily="-1" charset="-128"/>
                <a:cs typeface="+mn-cs"/>
              </a:rPr>
              <a:t>Signal compressed in time</a:t>
            </a:r>
          </a:p>
        </p:txBody>
      </p:sp>
      <p:sp>
        <p:nvSpPr>
          <p:cNvPr id="21516" name="Rectangle 20">
            <a:extLst>
              <a:ext uri="{FF2B5EF4-FFF2-40B4-BE49-F238E27FC236}">
                <a16:creationId xmlns:a16="http://schemas.microsoft.com/office/drawing/2014/main" id="{EC038360-E8A8-9916-F3C2-8D0A35F542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5525" y="1287463"/>
            <a:ext cx="31908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Myriad Pro"/>
                <a:ea typeface="MS PGothic" panose="020B0600070205080204" pitchFamily="34" charset="-128"/>
                <a:cs typeface="+mn-cs"/>
              </a:rPr>
              <a:t>aEEG</a:t>
            </a:r>
          </a:p>
        </p:txBody>
      </p:sp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12E2F179-1A51-EFC7-EA9C-A1B1CFEA91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133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6FD32BE3-289D-61E5-3CF6-1A763F640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0463"/>
            <a:ext cx="184150" cy="609600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8675" name="Line 3">
            <a:extLst>
              <a:ext uri="{FF2B5EF4-FFF2-40B4-BE49-F238E27FC236}">
                <a16:creationId xmlns:a16="http://schemas.microsoft.com/office/drawing/2014/main" id="{2840BBA7-F599-9D22-418C-79F96293ACB4}"/>
              </a:ext>
            </a:extLst>
          </p:cNvPr>
          <p:cNvSpPr>
            <a:spLocks noChangeShapeType="1"/>
          </p:cNvSpPr>
          <p:nvPr/>
        </p:nvSpPr>
        <p:spPr bwMode="auto">
          <a:xfrm>
            <a:off x="2573338" y="3333750"/>
            <a:ext cx="6931025" cy="0"/>
          </a:xfrm>
          <a:prstGeom prst="line">
            <a:avLst/>
          </a:prstGeom>
          <a:noFill/>
          <a:ln w="19050">
            <a:solidFill>
              <a:srgbClr val="EEECE1"/>
            </a:solidFill>
            <a:round/>
            <a:headEnd type="none" w="sm" len="sm"/>
            <a:tailEnd type="triangle" w="med" len="lg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8676" name="Freeform 4">
            <a:extLst>
              <a:ext uri="{FF2B5EF4-FFF2-40B4-BE49-F238E27FC236}">
                <a16:creationId xmlns:a16="http://schemas.microsoft.com/office/drawing/2014/main" id="{1319E14B-5FF9-04B9-F53F-0A8A04BB9843}"/>
              </a:ext>
            </a:extLst>
          </p:cNvPr>
          <p:cNvSpPr>
            <a:spLocks/>
          </p:cNvSpPr>
          <p:nvPr/>
        </p:nvSpPr>
        <p:spPr bwMode="auto">
          <a:xfrm>
            <a:off x="2687638" y="2259013"/>
            <a:ext cx="338137" cy="1020762"/>
          </a:xfrm>
          <a:custGeom>
            <a:avLst/>
            <a:gdLst>
              <a:gd name="T0" fmla="*/ 0 w 3743"/>
              <a:gd name="T1" fmla="*/ 2147483647 h 643"/>
              <a:gd name="T2" fmla="*/ 2147483647 w 3743"/>
              <a:gd name="T3" fmla="*/ 2147483647 h 643"/>
              <a:gd name="T4" fmla="*/ 2147483647 w 3743"/>
              <a:gd name="T5" fmla="*/ 2147483647 h 643"/>
              <a:gd name="T6" fmla="*/ 2147483647 w 3743"/>
              <a:gd name="T7" fmla="*/ 2147483647 h 643"/>
              <a:gd name="T8" fmla="*/ 2147483647 w 3743"/>
              <a:gd name="T9" fmla="*/ 2147483647 h 643"/>
              <a:gd name="T10" fmla="*/ 2147483647 w 3743"/>
              <a:gd name="T11" fmla="*/ 2147483647 h 643"/>
              <a:gd name="T12" fmla="*/ 2147483647 w 3743"/>
              <a:gd name="T13" fmla="*/ 2147483647 h 643"/>
              <a:gd name="T14" fmla="*/ 2147483647 w 3743"/>
              <a:gd name="T15" fmla="*/ 2147483647 h 643"/>
              <a:gd name="T16" fmla="*/ 2147483647 w 3743"/>
              <a:gd name="T17" fmla="*/ 2147483647 h 643"/>
              <a:gd name="T18" fmla="*/ 2147483647 w 3743"/>
              <a:gd name="T19" fmla="*/ 2147483647 h 643"/>
              <a:gd name="T20" fmla="*/ 2147483647 w 3743"/>
              <a:gd name="T21" fmla="*/ 0 h 643"/>
              <a:gd name="T22" fmla="*/ 2147483647 w 3743"/>
              <a:gd name="T23" fmla="*/ 2147483647 h 643"/>
              <a:gd name="T24" fmla="*/ 2147483647 w 3743"/>
              <a:gd name="T25" fmla="*/ 2147483647 h 643"/>
              <a:gd name="T26" fmla="*/ 2147483647 w 3743"/>
              <a:gd name="T27" fmla="*/ 2147483647 h 643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3743"/>
              <a:gd name="T43" fmla="*/ 0 h 643"/>
              <a:gd name="T44" fmla="*/ 3743 w 3743"/>
              <a:gd name="T45" fmla="*/ 643 h 643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3743" h="643">
                <a:moveTo>
                  <a:pt x="0" y="170"/>
                </a:moveTo>
                <a:cubicBezTo>
                  <a:pt x="80" y="302"/>
                  <a:pt x="161" y="434"/>
                  <a:pt x="227" y="453"/>
                </a:cubicBezTo>
                <a:cubicBezTo>
                  <a:pt x="293" y="472"/>
                  <a:pt x="321" y="283"/>
                  <a:pt x="397" y="283"/>
                </a:cubicBezTo>
                <a:cubicBezTo>
                  <a:pt x="473" y="283"/>
                  <a:pt x="605" y="453"/>
                  <a:pt x="681" y="453"/>
                </a:cubicBezTo>
                <a:cubicBezTo>
                  <a:pt x="757" y="453"/>
                  <a:pt x="775" y="311"/>
                  <a:pt x="851" y="283"/>
                </a:cubicBezTo>
                <a:cubicBezTo>
                  <a:pt x="927" y="255"/>
                  <a:pt x="1049" y="226"/>
                  <a:pt x="1134" y="283"/>
                </a:cubicBezTo>
                <a:cubicBezTo>
                  <a:pt x="1219" y="340"/>
                  <a:pt x="1285" y="605"/>
                  <a:pt x="1361" y="624"/>
                </a:cubicBezTo>
                <a:cubicBezTo>
                  <a:pt x="1437" y="643"/>
                  <a:pt x="1465" y="406"/>
                  <a:pt x="1588" y="397"/>
                </a:cubicBezTo>
                <a:cubicBezTo>
                  <a:pt x="1711" y="388"/>
                  <a:pt x="1975" y="586"/>
                  <a:pt x="2098" y="567"/>
                </a:cubicBezTo>
                <a:cubicBezTo>
                  <a:pt x="2221" y="548"/>
                  <a:pt x="2240" y="378"/>
                  <a:pt x="2325" y="283"/>
                </a:cubicBezTo>
                <a:cubicBezTo>
                  <a:pt x="2410" y="188"/>
                  <a:pt x="2486" y="0"/>
                  <a:pt x="2609" y="0"/>
                </a:cubicBezTo>
                <a:cubicBezTo>
                  <a:pt x="2732" y="0"/>
                  <a:pt x="2949" y="245"/>
                  <a:pt x="3062" y="283"/>
                </a:cubicBezTo>
                <a:cubicBezTo>
                  <a:pt x="3175" y="321"/>
                  <a:pt x="3176" y="199"/>
                  <a:pt x="3289" y="227"/>
                </a:cubicBezTo>
                <a:cubicBezTo>
                  <a:pt x="3402" y="255"/>
                  <a:pt x="3667" y="415"/>
                  <a:pt x="3743" y="453"/>
                </a:cubicBezTo>
              </a:path>
            </a:pathLst>
          </a:custGeom>
          <a:noFill/>
          <a:ln w="57150">
            <a:solidFill>
              <a:srgbClr val="FFFF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8677" name="Line 5">
            <a:extLst>
              <a:ext uri="{FF2B5EF4-FFF2-40B4-BE49-F238E27FC236}">
                <a16:creationId xmlns:a16="http://schemas.microsoft.com/office/drawing/2014/main" id="{F6066C27-5474-8143-13A7-5C941BEB54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74938" y="1898650"/>
            <a:ext cx="0" cy="2790825"/>
          </a:xfrm>
          <a:prstGeom prst="line">
            <a:avLst/>
          </a:prstGeom>
          <a:noFill/>
          <a:ln w="19050">
            <a:solidFill>
              <a:srgbClr val="EEECE1"/>
            </a:solidFill>
            <a:round/>
            <a:headEnd type="none" w="sm" len="sm"/>
            <a:tailEnd type="triangle" w="med" len="lg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8678" name="Line 6">
            <a:extLst>
              <a:ext uri="{FF2B5EF4-FFF2-40B4-BE49-F238E27FC236}">
                <a16:creationId xmlns:a16="http://schemas.microsoft.com/office/drawing/2014/main" id="{0323DF97-44DD-BF1F-7062-63F3E968F09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5300" y="3338513"/>
            <a:ext cx="0" cy="180975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8679" name="Line 7">
            <a:extLst>
              <a:ext uri="{FF2B5EF4-FFF2-40B4-BE49-F238E27FC236}">
                <a16:creationId xmlns:a16="http://schemas.microsoft.com/office/drawing/2014/main" id="{1B197A97-350B-5F43-E8DB-932BC804126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5913" y="3338513"/>
            <a:ext cx="0" cy="180975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8680" name="Line 8">
            <a:extLst>
              <a:ext uri="{FF2B5EF4-FFF2-40B4-BE49-F238E27FC236}">
                <a16:creationId xmlns:a16="http://schemas.microsoft.com/office/drawing/2014/main" id="{FDEE3198-8A5D-A594-0F1D-ED669EFEE04E}"/>
              </a:ext>
            </a:extLst>
          </p:cNvPr>
          <p:cNvSpPr>
            <a:spLocks noChangeShapeType="1"/>
          </p:cNvSpPr>
          <p:nvPr/>
        </p:nvSpPr>
        <p:spPr bwMode="auto">
          <a:xfrm>
            <a:off x="2765425" y="3338513"/>
            <a:ext cx="0" cy="90487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8681" name="Line 9">
            <a:extLst>
              <a:ext uri="{FF2B5EF4-FFF2-40B4-BE49-F238E27FC236}">
                <a16:creationId xmlns:a16="http://schemas.microsoft.com/office/drawing/2014/main" id="{4C2612CC-1C32-CC76-99A0-59FF2A4BF5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4813" y="3338513"/>
            <a:ext cx="0" cy="90487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8683" name="Text Box 11">
            <a:extLst>
              <a:ext uri="{FF2B5EF4-FFF2-40B4-BE49-F238E27FC236}">
                <a16:creationId xmlns:a16="http://schemas.microsoft.com/office/drawing/2014/main" id="{5A3C8E2D-7C7D-B8E9-BEB9-C974CA65F9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8" y="4114800"/>
            <a:ext cx="5689600" cy="4826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5000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MS PGothic" pitchFamily="34" charset="-128"/>
                <a:cs typeface="+mn-cs"/>
              </a:rPr>
              <a:t>Signal compressed in time</a:t>
            </a:r>
          </a:p>
        </p:txBody>
      </p:sp>
      <p:sp>
        <p:nvSpPr>
          <p:cNvPr id="23563" name="Rectangle 20">
            <a:extLst>
              <a:ext uri="{FF2B5EF4-FFF2-40B4-BE49-F238E27FC236}">
                <a16:creationId xmlns:a16="http://schemas.microsoft.com/office/drawing/2014/main" id="{CC0B029D-5B2E-2786-58C5-C786E2F34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5525" y="1287463"/>
            <a:ext cx="31908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Myriad Pro"/>
                <a:ea typeface="MS PGothic" panose="020B0600070205080204" pitchFamily="34" charset="-128"/>
                <a:cs typeface="+mn-cs"/>
              </a:rPr>
              <a:t>aEEG</a:t>
            </a:r>
          </a:p>
        </p:txBody>
      </p:sp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99972D4C-BE3B-48F7-8AC9-41E8052166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899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9731B34E-B645-638B-EC32-D57FA6B29E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0463"/>
            <a:ext cx="184150" cy="609600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9699" name="Line 3">
            <a:extLst>
              <a:ext uri="{FF2B5EF4-FFF2-40B4-BE49-F238E27FC236}">
                <a16:creationId xmlns:a16="http://schemas.microsoft.com/office/drawing/2014/main" id="{85C0D2E9-729E-81B6-9601-8A7EA34C38C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6038" y="3338513"/>
            <a:ext cx="6931025" cy="0"/>
          </a:xfrm>
          <a:prstGeom prst="line">
            <a:avLst/>
          </a:prstGeom>
          <a:noFill/>
          <a:ln w="19050">
            <a:solidFill>
              <a:srgbClr val="EEECE1"/>
            </a:solidFill>
            <a:round/>
            <a:headEnd type="none" w="sm" len="sm"/>
            <a:tailEnd type="triangle" w="med" len="lg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9700" name="Freeform 4">
            <a:extLst>
              <a:ext uri="{FF2B5EF4-FFF2-40B4-BE49-F238E27FC236}">
                <a16:creationId xmlns:a16="http://schemas.microsoft.com/office/drawing/2014/main" id="{8553312D-46D3-720C-DF3F-B8B6FC2A9524}"/>
              </a:ext>
            </a:extLst>
          </p:cNvPr>
          <p:cNvSpPr>
            <a:spLocks/>
          </p:cNvSpPr>
          <p:nvPr/>
        </p:nvSpPr>
        <p:spPr bwMode="auto">
          <a:xfrm>
            <a:off x="2687638" y="2259013"/>
            <a:ext cx="88900" cy="1020762"/>
          </a:xfrm>
          <a:custGeom>
            <a:avLst/>
            <a:gdLst>
              <a:gd name="T0" fmla="*/ 0 w 3743"/>
              <a:gd name="T1" fmla="*/ 2147483647 h 643"/>
              <a:gd name="T2" fmla="*/ 2147483647 w 3743"/>
              <a:gd name="T3" fmla="*/ 2147483647 h 643"/>
              <a:gd name="T4" fmla="*/ 2147483647 w 3743"/>
              <a:gd name="T5" fmla="*/ 2147483647 h 643"/>
              <a:gd name="T6" fmla="*/ 2147483647 w 3743"/>
              <a:gd name="T7" fmla="*/ 2147483647 h 643"/>
              <a:gd name="T8" fmla="*/ 2147483647 w 3743"/>
              <a:gd name="T9" fmla="*/ 2147483647 h 643"/>
              <a:gd name="T10" fmla="*/ 2147483647 w 3743"/>
              <a:gd name="T11" fmla="*/ 2147483647 h 643"/>
              <a:gd name="T12" fmla="*/ 2147483647 w 3743"/>
              <a:gd name="T13" fmla="*/ 2147483647 h 643"/>
              <a:gd name="T14" fmla="*/ 2147483647 w 3743"/>
              <a:gd name="T15" fmla="*/ 2147483647 h 643"/>
              <a:gd name="T16" fmla="*/ 2147483647 w 3743"/>
              <a:gd name="T17" fmla="*/ 2147483647 h 643"/>
              <a:gd name="T18" fmla="*/ 2147483647 w 3743"/>
              <a:gd name="T19" fmla="*/ 2147483647 h 643"/>
              <a:gd name="T20" fmla="*/ 2147483647 w 3743"/>
              <a:gd name="T21" fmla="*/ 0 h 643"/>
              <a:gd name="T22" fmla="*/ 2147483647 w 3743"/>
              <a:gd name="T23" fmla="*/ 2147483647 h 643"/>
              <a:gd name="T24" fmla="*/ 2147483647 w 3743"/>
              <a:gd name="T25" fmla="*/ 2147483647 h 643"/>
              <a:gd name="T26" fmla="*/ 2147483647 w 3743"/>
              <a:gd name="T27" fmla="*/ 2147483647 h 643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3743"/>
              <a:gd name="T43" fmla="*/ 0 h 643"/>
              <a:gd name="T44" fmla="*/ 3743 w 3743"/>
              <a:gd name="T45" fmla="*/ 643 h 643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3743" h="643">
                <a:moveTo>
                  <a:pt x="0" y="170"/>
                </a:moveTo>
                <a:cubicBezTo>
                  <a:pt x="80" y="302"/>
                  <a:pt x="161" y="434"/>
                  <a:pt x="227" y="453"/>
                </a:cubicBezTo>
                <a:cubicBezTo>
                  <a:pt x="293" y="472"/>
                  <a:pt x="321" y="283"/>
                  <a:pt x="397" y="283"/>
                </a:cubicBezTo>
                <a:cubicBezTo>
                  <a:pt x="473" y="283"/>
                  <a:pt x="605" y="453"/>
                  <a:pt x="681" y="453"/>
                </a:cubicBezTo>
                <a:cubicBezTo>
                  <a:pt x="757" y="453"/>
                  <a:pt x="775" y="311"/>
                  <a:pt x="851" y="283"/>
                </a:cubicBezTo>
                <a:cubicBezTo>
                  <a:pt x="927" y="255"/>
                  <a:pt x="1049" y="226"/>
                  <a:pt x="1134" y="283"/>
                </a:cubicBezTo>
                <a:cubicBezTo>
                  <a:pt x="1219" y="340"/>
                  <a:pt x="1285" y="605"/>
                  <a:pt x="1361" y="624"/>
                </a:cubicBezTo>
                <a:cubicBezTo>
                  <a:pt x="1437" y="643"/>
                  <a:pt x="1465" y="406"/>
                  <a:pt x="1588" y="397"/>
                </a:cubicBezTo>
                <a:cubicBezTo>
                  <a:pt x="1711" y="388"/>
                  <a:pt x="1975" y="586"/>
                  <a:pt x="2098" y="567"/>
                </a:cubicBezTo>
                <a:cubicBezTo>
                  <a:pt x="2221" y="548"/>
                  <a:pt x="2240" y="378"/>
                  <a:pt x="2325" y="283"/>
                </a:cubicBezTo>
                <a:cubicBezTo>
                  <a:pt x="2410" y="188"/>
                  <a:pt x="2486" y="0"/>
                  <a:pt x="2609" y="0"/>
                </a:cubicBezTo>
                <a:cubicBezTo>
                  <a:pt x="2732" y="0"/>
                  <a:pt x="2949" y="245"/>
                  <a:pt x="3062" y="283"/>
                </a:cubicBezTo>
                <a:cubicBezTo>
                  <a:pt x="3175" y="321"/>
                  <a:pt x="3176" y="199"/>
                  <a:pt x="3289" y="227"/>
                </a:cubicBezTo>
                <a:cubicBezTo>
                  <a:pt x="3402" y="255"/>
                  <a:pt x="3667" y="415"/>
                  <a:pt x="3743" y="453"/>
                </a:cubicBezTo>
              </a:path>
            </a:pathLst>
          </a:custGeom>
          <a:noFill/>
          <a:ln w="57150">
            <a:solidFill>
              <a:srgbClr val="FFFF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9701" name="Line 5">
            <a:extLst>
              <a:ext uri="{FF2B5EF4-FFF2-40B4-BE49-F238E27FC236}">
                <a16:creationId xmlns:a16="http://schemas.microsoft.com/office/drawing/2014/main" id="{FC779094-B379-2B12-F5C0-3FC71BA8B28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74938" y="1898650"/>
            <a:ext cx="0" cy="2790825"/>
          </a:xfrm>
          <a:prstGeom prst="line">
            <a:avLst/>
          </a:prstGeom>
          <a:noFill/>
          <a:ln w="19050">
            <a:solidFill>
              <a:srgbClr val="EEECE1"/>
            </a:solidFill>
            <a:round/>
            <a:headEnd type="none" w="sm" len="sm"/>
            <a:tailEnd type="triangle" w="med" len="lg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9702" name="Line 6">
            <a:extLst>
              <a:ext uri="{FF2B5EF4-FFF2-40B4-BE49-F238E27FC236}">
                <a16:creationId xmlns:a16="http://schemas.microsoft.com/office/drawing/2014/main" id="{4199BC56-7D20-292D-3D18-017102AC240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5300" y="3338513"/>
            <a:ext cx="0" cy="180975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9703" name="Line 7">
            <a:extLst>
              <a:ext uri="{FF2B5EF4-FFF2-40B4-BE49-F238E27FC236}">
                <a16:creationId xmlns:a16="http://schemas.microsoft.com/office/drawing/2014/main" id="{829D5E6D-B382-FFE6-8832-01E9D543B1A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5913" y="3338513"/>
            <a:ext cx="0" cy="180975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9704" name="Line 8">
            <a:extLst>
              <a:ext uri="{FF2B5EF4-FFF2-40B4-BE49-F238E27FC236}">
                <a16:creationId xmlns:a16="http://schemas.microsoft.com/office/drawing/2014/main" id="{009ED98B-9BC4-49DE-B230-F33A30ABB03E}"/>
              </a:ext>
            </a:extLst>
          </p:cNvPr>
          <p:cNvSpPr>
            <a:spLocks noChangeShapeType="1"/>
          </p:cNvSpPr>
          <p:nvPr/>
        </p:nvSpPr>
        <p:spPr bwMode="auto">
          <a:xfrm>
            <a:off x="2765425" y="3338513"/>
            <a:ext cx="0" cy="90487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9705" name="Line 9">
            <a:extLst>
              <a:ext uri="{FF2B5EF4-FFF2-40B4-BE49-F238E27FC236}">
                <a16:creationId xmlns:a16="http://schemas.microsoft.com/office/drawing/2014/main" id="{867F26B8-DED2-334B-4DA6-DE6100FB7880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4813" y="3338513"/>
            <a:ext cx="0" cy="90487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5610" name="Text Box 11">
            <a:extLst>
              <a:ext uri="{FF2B5EF4-FFF2-40B4-BE49-F238E27FC236}">
                <a16:creationId xmlns:a16="http://schemas.microsoft.com/office/drawing/2014/main" id="{002C69C6-1A07-7D22-E715-A5783366D6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8" y="4114800"/>
            <a:ext cx="56896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5000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r>
              <a:rPr kumimoji="0" lang="nl-NL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Signal compressed in time</a:t>
            </a:r>
          </a:p>
        </p:txBody>
      </p:sp>
      <p:sp>
        <p:nvSpPr>
          <p:cNvPr id="25611" name="Rectangle 20">
            <a:extLst>
              <a:ext uri="{FF2B5EF4-FFF2-40B4-BE49-F238E27FC236}">
                <a16:creationId xmlns:a16="http://schemas.microsoft.com/office/drawing/2014/main" id="{0E7AE41C-D4C9-1A57-2CD4-FF136CAFE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5525" y="1287463"/>
            <a:ext cx="31908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Myriad Pro"/>
                <a:ea typeface="MS PGothic" panose="020B0600070205080204" pitchFamily="34" charset="-128"/>
                <a:cs typeface="+mn-cs"/>
              </a:rPr>
              <a:t>aEEG</a:t>
            </a:r>
          </a:p>
        </p:txBody>
      </p:sp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9C4CF6B6-CB6E-1202-0B26-C960642276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28434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4ADA20BC-94FC-9F9F-A1E0-4E5A93AC2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0463"/>
            <a:ext cx="184150" cy="609600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6627" name="Line 3">
            <a:extLst>
              <a:ext uri="{FF2B5EF4-FFF2-40B4-BE49-F238E27FC236}">
                <a16:creationId xmlns:a16="http://schemas.microsoft.com/office/drawing/2014/main" id="{B71B6E28-CE9B-0D17-C053-63C93E84C1A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6038" y="3338513"/>
            <a:ext cx="6931025" cy="0"/>
          </a:xfrm>
          <a:prstGeom prst="line">
            <a:avLst/>
          </a:prstGeom>
          <a:noFill/>
          <a:ln w="19050">
            <a:solidFill>
              <a:srgbClr val="EEECE1"/>
            </a:solidFill>
            <a:round/>
            <a:headEnd type="none" w="sm" len="sm"/>
            <a:tailEnd type="triangle" w="med" len="lg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grpSp>
        <p:nvGrpSpPr>
          <p:cNvPr id="19460" name="Group 4">
            <a:extLst>
              <a:ext uri="{FF2B5EF4-FFF2-40B4-BE49-F238E27FC236}">
                <a16:creationId xmlns:a16="http://schemas.microsoft.com/office/drawing/2014/main" id="{1ABE9BF6-C35A-C823-0B50-DE114A9D09B6}"/>
              </a:ext>
            </a:extLst>
          </p:cNvPr>
          <p:cNvGrpSpPr>
            <a:grpSpLocks/>
          </p:cNvGrpSpPr>
          <p:nvPr/>
        </p:nvGrpSpPr>
        <p:grpSpPr bwMode="auto">
          <a:xfrm>
            <a:off x="2671763" y="2244725"/>
            <a:ext cx="1624012" cy="1098550"/>
            <a:chOff x="723" y="1414"/>
            <a:chExt cx="4019" cy="692"/>
          </a:xfrm>
        </p:grpSpPr>
        <p:sp>
          <p:nvSpPr>
            <p:cNvPr id="26637" name="Freeform 5">
              <a:extLst>
                <a:ext uri="{FF2B5EF4-FFF2-40B4-BE49-F238E27FC236}">
                  <a16:creationId xmlns:a16="http://schemas.microsoft.com/office/drawing/2014/main" id="{64B7FFE8-16DC-9612-08F6-26C3F3562F9F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" y="1619"/>
              <a:ext cx="684" cy="480"/>
            </a:xfrm>
            <a:custGeom>
              <a:avLst/>
              <a:gdLst>
                <a:gd name="T0" fmla="*/ 0 w 685"/>
                <a:gd name="T1" fmla="*/ 480 h 480"/>
                <a:gd name="T2" fmla="*/ 71 w 685"/>
                <a:gd name="T3" fmla="*/ 154 h 480"/>
                <a:gd name="T4" fmla="*/ 160 w 685"/>
                <a:gd name="T5" fmla="*/ 0 h 480"/>
                <a:gd name="T6" fmla="*/ 186 w 685"/>
                <a:gd name="T7" fmla="*/ 58 h 480"/>
                <a:gd name="T8" fmla="*/ 275 w 685"/>
                <a:gd name="T9" fmla="*/ 365 h 480"/>
                <a:gd name="T10" fmla="*/ 301 w 685"/>
                <a:gd name="T11" fmla="*/ 333 h 480"/>
                <a:gd name="T12" fmla="*/ 327 w 685"/>
                <a:gd name="T13" fmla="*/ 295 h 480"/>
                <a:gd name="T14" fmla="*/ 359 w 685"/>
                <a:gd name="T15" fmla="*/ 243 h 480"/>
                <a:gd name="T16" fmla="*/ 384 w 685"/>
                <a:gd name="T17" fmla="*/ 250 h 480"/>
                <a:gd name="T18" fmla="*/ 429 w 685"/>
                <a:gd name="T19" fmla="*/ 365 h 480"/>
                <a:gd name="T20" fmla="*/ 448 w 685"/>
                <a:gd name="T21" fmla="*/ 371 h 480"/>
                <a:gd name="T22" fmla="*/ 474 w 685"/>
                <a:gd name="T23" fmla="*/ 333 h 480"/>
                <a:gd name="T24" fmla="*/ 487 w 685"/>
                <a:gd name="T25" fmla="*/ 314 h 480"/>
                <a:gd name="T26" fmla="*/ 525 w 685"/>
                <a:gd name="T27" fmla="*/ 218 h 480"/>
                <a:gd name="T28" fmla="*/ 551 w 685"/>
                <a:gd name="T29" fmla="*/ 141 h 480"/>
                <a:gd name="T30" fmla="*/ 563 w 685"/>
                <a:gd name="T31" fmla="*/ 103 h 480"/>
                <a:gd name="T32" fmla="*/ 621 w 685"/>
                <a:gd name="T33" fmla="*/ 218 h 480"/>
                <a:gd name="T34" fmla="*/ 685 w 685"/>
                <a:gd name="T35" fmla="*/ 480 h 48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85"/>
                <a:gd name="T55" fmla="*/ 0 h 480"/>
                <a:gd name="T56" fmla="*/ 685 w 685"/>
                <a:gd name="T57" fmla="*/ 480 h 48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85" h="480">
                  <a:moveTo>
                    <a:pt x="0" y="480"/>
                  </a:moveTo>
                  <a:cubicBezTo>
                    <a:pt x="36" y="382"/>
                    <a:pt x="52" y="258"/>
                    <a:pt x="71" y="154"/>
                  </a:cubicBezTo>
                  <a:cubicBezTo>
                    <a:pt x="83" y="92"/>
                    <a:pt x="94" y="24"/>
                    <a:pt x="160" y="0"/>
                  </a:cubicBezTo>
                  <a:cubicBezTo>
                    <a:pt x="168" y="20"/>
                    <a:pt x="179" y="37"/>
                    <a:pt x="186" y="58"/>
                  </a:cubicBezTo>
                  <a:cubicBezTo>
                    <a:pt x="220" y="159"/>
                    <a:pt x="243" y="263"/>
                    <a:pt x="275" y="365"/>
                  </a:cubicBezTo>
                  <a:cubicBezTo>
                    <a:pt x="313" y="340"/>
                    <a:pt x="282" y="366"/>
                    <a:pt x="301" y="333"/>
                  </a:cubicBezTo>
                  <a:cubicBezTo>
                    <a:pt x="309" y="320"/>
                    <a:pt x="327" y="295"/>
                    <a:pt x="327" y="295"/>
                  </a:cubicBezTo>
                  <a:cubicBezTo>
                    <a:pt x="335" y="269"/>
                    <a:pt x="350" y="269"/>
                    <a:pt x="359" y="243"/>
                  </a:cubicBezTo>
                  <a:cubicBezTo>
                    <a:pt x="367" y="245"/>
                    <a:pt x="377" y="245"/>
                    <a:pt x="384" y="250"/>
                  </a:cubicBezTo>
                  <a:cubicBezTo>
                    <a:pt x="410" y="268"/>
                    <a:pt x="411" y="347"/>
                    <a:pt x="429" y="365"/>
                  </a:cubicBezTo>
                  <a:cubicBezTo>
                    <a:pt x="434" y="370"/>
                    <a:pt x="442" y="369"/>
                    <a:pt x="448" y="371"/>
                  </a:cubicBezTo>
                  <a:cubicBezTo>
                    <a:pt x="457" y="358"/>
                    <a:pt x="465" y="346"/>
                    <a:pt x="474" y="333"/>
                  </a:cubicBezTo>
                  <a:cubicBezTo>
                    <a:pt x="478" y="327"/>
                    <a:pt x="487" y="314"/>
                    <a:pt x="487" y="314"/>
                  </a:cubicBezTo>
                  <a:cubicBezTo>
                    <a:pt x="497" y="281"/>
                    <a:pt x="505" y="247"/>
                    <a:pt x="525" y="218"/>
                  </a:cubicBezTo>
                  <a:cubicBezTo>
                    <a:pt x="534" y="192"/>
                    <a:pt x="542" y="167"/>
                    <a:pt x="551" y="141"/>
                  </a:cubicBezTo>
                  <a:cubicBezTo>
                    <a:pt x="555" y="128"/>
                    <a:pt x="563" y="103"/>
                    <a:pt x="563" y="103"/>
                  </a:cubicBezTo>
                  <a:cubicBezTo>
                    <a:pt x="608" y="116"/>
                    <a:pt x="611" y="177"/>
                    <a:pt x="621" y="218"/>
                  </a:cubicBezTo>
                  <a:cubicBezTo>
                    <a:pt x="628" y="285"/>
                    <a:pt x="633" y="428"/>
                    <a:pt x="685" y="480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6638" name="Freeform 6">
              <a:extLst>
                <a:ext uri="{FF2B5EF4-FFF2-40B4-BE49-F238E27FC236}">
                  <a16:creationId xmlns:a16="http://schemas.microsoft.com/office/drawing/2014/main" id="{D7097A86-2DE6-70CF-0E33-9232BE3AD38B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414" y="1853"/>
              <a:ext cx="248" cy="250"/>
            </a:xfrm>
            <a:custGeom>
              <a:avLst/>
              <a:gdLst>
                <a:gd name="T0" fmla="*/ 0 w 250"/>
                <a:gd name="T1" fmla="*/ 0 h 250"/>
                <a:gd name="T2" fmla="*/ 26 w 250"/>
                <a:gd name="T3" fmla="*/ 58 h 250"/>
                <a:gd name="T4" fmla="*/ 77 w 250"/>
                <a:gd name="T5" fmla="*/ 135 h 250"/>
                <a:gd name="T6" fmla="*/ 109 w 250"/>
                <a:gd name="T7" fmla="*/ 192 h 250"/>
                <a:gd name="T8" fmla="*/ 122 w 250"/>
                <a:gd name="T9" fmla="*/ 211 h 250"/>
                <a:gd name="T10" fmla="*/ 141 w 250"/>
                <a:gd name="T11" fmla="*/ 250 h 250"/>
                <a:gd name="T12" fmla="*/ 148 w 250"/>
                <a:gd name="T13" fmla="*/ 231 h 250"/>
                <a:gd name="T14" fmla="*/ 173 w 250"/>
                <a:gd name="T15" fmla="*/ 192 h 250"/>
                <a:gd name="T16" fmla="*/ 199 w 250"/>
                <a:gd name="T17" fmla="*/ 135 h 250"/>
                <a:gd name="T18" fmla="*/ 231 w 250"/>
                <a:gd name="T19" fmla="*/ 39 h 250"/>
                <a:gd name="T20" fmla="*/ 250 w 250"/>
                <a:gd name="T21" fmla="*/ 0 h 25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50"/>
                <a:gd name="T34" fmla="*/ 0 h 250"/>
                <a:gd name="T35" fmla="*/ 250 w 250"/>
                <a:gd name="T36" fmla="*/ 250 h 25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50" h="250">
                  <a:moveTo>
                    <a:pt x="0" y="0"/>
                  </a:moveTo>
                  <a:cubicBezTo>
                    <a:pt x="7" y="19"/>
                    <a:pt x="16" y="41"/>
                    <a:pt x="26" y="58"/>
                  </a:cubicBezTo>
                  <a:cubicBezTo>
                    <a:pt x="39" y="81"/>
                    <a:pt x="67" y="109"/>
                    <a:pt x="77" y="135"/>
                  </a:cubicBezTo>
                  <a:cubicBezTo>
                    <a:pt x="89" y="168"/>
                    <a:pt x="81" y="150"/>
                    <a:pt x="109" y="192"/>
                  </a:cubicBezTo>
                  <a:cubicBezTo>
                    <a:pt x="113" y="198"/>
                    <a:pt x="122" y="211"/>
                    <a:pt x="122" y="211"/>
                  </a:cubicBezTo>
                  <a:cubicBezTo>
                    <a:pt x="123" y="216"/>
                    <a:pt x="131" y="250"/>
                    <a:pt x="141" y="250"/>
                  </a:cubicBezTo>
                  <a:cubicBezTo>
                    <a:pt x="148" y="250"/>
                    <a:pt x="145" y="237"/>
                    <a:pt x="148" y="231"/>
                  </a:cubicBezTo>
                  <a:cubicBezTo>
                    <a:pt x="174" y="177"/>
                    <a:pt x="145" y="244"/>
                    <a:pt x="173" y="192"/>
                  </a:cubicBezTo>
                  <a:cubicBezTo>
                    <a:pt x="184" y="172"/>
                    <a:pt x="186" y="154"/>
                    <a:pt x="199" y="135"/>
                  </a:cubicBezTo>
                  <a:cubicBezTo>
                    <a:pt x="209" y="103"/>
                    <a:pt x="220" y="71"/>
                    <a:pt x="231" y="39"/>
                  </a:cubicBezTo>
                  <a:cubicBezTo>
                    <a:pt x="234" y="29"/>
                    <a:pt x="236" y="0"/>
                    <a:pt x="250" y="0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6639" name="Freeform 7">
              <a:extLst>
                <a:ext uri="{FF2B5EF4-FFF2-40B4-BE49-F238E27FC236}">
                  <a16:creationId xmlns:a16="http://schemas.microsoft.com/office/drawing/2014/main" id="{1439F657-6A34-3C6D-B8F7-B1350283E17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2" y="1722"/>
              <a:ext cx="259" cy="377"/>
            </a:xfrm>
            <a:custGeom>
              <a:avLst/>
              <a:gdLst>
                <a:gd name="T0" fmla="*/ 0 w 256"/>
                <a:gd name="T1" fmla="*/ 371 h 377"/>
                <a:gd name="T2" fmla="*/ 51 w 256"/>
                <a:gd name="T3" fmla="*/ 89 h 377"/>
                <a:gd name="T4" fmla="*/ 102 w 256"/>
                <a:gd name="T5" fmla="*/ 0 h 377"/>
                <a:gd name="T6" fmla="*/ 154 w 256"/>
                <a:gd name="T7" fmla="*/ 25 h 377"/>
                <a:gd name="T8" fmla="*/ 218 w 256"/>
                <a:gd name="T9" fmla="*/ 281 h 377"/>
                <a:gd name="T10" fmla="*/ 256 w 256"/>
                <a:gd name="T11" fmla="*/ 377 h 3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6"/>
                <a:gd name="T19" fmla="*/ 0 h 377"/>
                <a:gd name="T20" fmla="*/ 256 w 256"/>
                <a:gd name="T21" fmla="*/ 377 h 37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6" h="377">
                  <a:moveTo>
                    <a:pt x="0" y="371"/>
                  </a:moveTo>
                  <a:cubicBezTo>
                    <a:pt x="17" y="280"/>
                    <a:pt x="21" y="176"/>
                    <a:pt x="51" y="89"/>
                  </a:cubicBezTo>
                  <a:cubicBezTo>
                    <a:pt x="64" y="51"/>
                    <a:pt x="67" y="22"/>
                    <a:pt x="102" y="0"/>
                  </a:cubicBezTo>
                  <a:cubicBezTo>
                    <a:pt x="126" y="4"/>
                    <a:pt x="141" y="1"/>
                    <a:pt x="154" y="25"/>
                  </a:cubicBezTo>
                  <a:cubicBezTo>
                    <a:pt x="191" y="92"/>
                    <a:pt x="199" y="206"/>
                    <a:pt x="218" y="281"/>
                  </a:cubicBezTo>
                  <a:cubicBezTo>
                    <a:pt x="225" y="309"/>
                    <a:pt x="227" y="364"/>
                    <a:pt x="256" y="377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6640" name="Freeform 8">
              <a:extLst>
                <a:ext uri="{FF2B5EF4-FFF2-40B4-BE49-F238E27FC236}">
                  <a16:creationId xmlns:a16="http://schemas.microsoft.com/office/drawing/2014/main" id="{0AD1CF2F-AAEE-1039-A6CC-F928163E4D5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7" y="1706"/>
              <a:ext cx="255" cy="397"/>
            </a:xfrm>
            <a:custGeom>
              <a:avLst/>
              <a:gdLst>
                <a:gd name="T0" fmla="*/ 0 w 256"/>
                <a:gd name="T1" fmla="*/ 1224 h 377"/>
                <a:gd name="T2" fmla="*/ 51 w 256"/>
                <a:gd name="T3" fmla="*/ 293 h 377"/>
                <a:gd name="T4" fmla="*/ 102 w 256"/>
                <a:gd name="T5" fmla="*/ 0 h 377"/>
                <a:gd name="T6" fmla="*/ 154 w 256"/>
                <a:gd name="T7" fmla="*/ 79 h 377"/>
                <a:gd name="T8" fmla="*/ 218 w 256"/>
                <a:gd name="T9" fmla="*/ 921 h 377"/>
                <a:gd name="T10" fmla="*/ 256 w 256"/>
                <a:gd name="T11" fmla="*/ 1236 h 3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6"/>
                <a:gd name="T19" fmla="*/ 0 h 377"/>
                <a:gd name="T20" fmla="*/ 256 w 256"/>
                <a:gd name="T21" fmla="*/ 377 h 37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6" h="377">
                  <a:moveTo>
                    <a:pt x="0" y="371"/>
                  </a:moveTo>
                  <a:cubicBezTo>
                    <a:pt x="17" y="280"/>
                    <a:pt x="21" y="176"/>
                    <a:pt x="51" y="89"/>
                  </a:cubicBezTo>
                  <a:cubicBezTo>
                    <a:pt x="64" y="51"/>
                    <a:pt x="67" y="22"/>
                    <a:pt x="102" y="0"/>
                  </a:cubicBezTo>
                  <a:cubicBezTo>
                    <a:pt x="126" y="4"/>
                    <a:pt x="141" y="1"/>
                    <a:pt x="154" y="25"/>
                  </a:cubicBezTo>
                  <a:cubicBezTo>
                    <a:pt x="191" y="92"/>
                    <a:pt x="199" y="206"/>
                    <a:pt x="218" y="281"/>
                  </a:cubicBezTo>
                  <a:cubicBezTo>
                    <a:pt x="225" y="309"/>
                    <a:pt x="227" y="364"/>
                    <a:pt x="256" y="377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6641" name="Freeform 9">
              <a:extLst>
                <a:ext uri="{FF2B5EF4-FFF2-40B4-BE49-F238E27FC236}">
                  <a16:creationId xmlns:a16="http://schemas.microsoft.com/office/drawing/2014/main" id="{E13705AE-E0C4-E0D2-1191-2E7ABE9568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9" y="2054"/>
              <a:ext cx="153" cy="45"/>
            </a:xfrm>
            <a:custGeom>
              <a:avLst/>
              <a:gdLst>
                <a:gd name="T0" fmla="*/ 0 w 153"/>
                <a:gd name="T1" fmla="*/ 45 h 45"/>
                <a:gd name="T2" fmla="*/ 51 w 153"/>
                <a:gd name="T3" fmla="*/ 0 h 45"/>
                <a:gd name="T4" fmla="*/ 102 w 153"/>
                <a:gd name="T5" fmla="*/ 7 h 45"/>
                <a:gd name="T6" fmla="*/ 153 w 153"/>
                <a:gd name="T7" fmla="*/ 45 h 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3"/>
                <a:gd name="T13" fmla="*/ 0 h 45"/>
                <a:gd name="T14" fmla="*/ 153 w 153"/>
                <a:gd name="T15" fmla="*/ 45 h 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3" h="45">
                  <a:moveTo>
                    <a:pt x="0" y="45"/>
                  </a:moveTo>
                  <a:cubicBezTo>
                    <a:pt x="21" y="31"/>
                    <a:pt x="30" y="14"/>
                    <a:pt x="51" y="0"/>
                  </a:cubicBezTo>
                  <a:cubicBezTo>
                    <a:pt x="68" y="2"/>
                    <a:pt x="86" y="2"/>
                    <a:pt x="102" y="7"/>
                  </a:cubicBezTo>
                  <a:cubicBezTo>
                    <a:pt x="133" y="16"/>
                    <a:pt x="117" y="45"/>
                    <a:pt x="153" y="45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6642" name="Freeform 10">
              <a:extLst>
                <a:ext uri="{FF2B5EF4-FFF2-40B4-BE49-F238E27FC236}">
                  <a16:creationId xmlns:a16="http://schemas.microsoft.com/office/drawing/2014/main" id="{75B625C3-6484-FA4A-305D-7162BA207C77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318" y="1802"/>
              <a:ext cx="566" cy="301"/>
            </a:xfrm>
            <a:custGeom>
              <a:avLst/>
              <a:gdLst>
                <a:gd name="T0" fmla="*/ 0 w 569"/>
                <a:gd name="T1" fmla="*/ 0 h 301"/>
                <a:gd name="T2" fmla="*/ 19 w 569"/>
                <a:gd name="T3" fmla="*/ 7 h 301"/>
                <a:gd name="T4" fmla="*/ 45 w 569"/>
                <a:gd name="T5" fmla="*/ 45 h 301"/>
                <a:gd name="T6" fmla="*/ 64 w 569"/>
                <a:gd name="T7" fmla="*/ 83 h 301"/>
                <a:gd name="T8" fmla="*/ 115 w 569"/>
                <a:gd name="T9" fmla="*/ 224 h 301"/>
                <a:gd name="T10" fmla="*/ 173 w 569"/>
                <a:gd name="T11" fmla="*/ 301 h 301"/>
                <a:gd name="T12" fmla="*/ 211 w 569"/>
                <a:gd name="T13" fmla="*/ 250 h 301"/>
                <a:gd name="T14" fmla="*/ 230 w 569"/>
                <a:gd name="T15" fmla="*/ 211 h 301"/>
                <a:gd name="T16" fmla="*/ 269 w 569"/>
                <a:gd name="T17" fmla="*/ 115 h 301"/>
                <a:gd name="T18" fmla="*/ 294 w 569"/>
                <a:gd name="T19" fmla="*/ 103 h 301"/>
                <a:gd name="T20" fmla="*/ 313 w 569"/>
                <a:gd name="T21" fmla="*/ 167 h 301"/>
                <a:gd name="T22" fmla="*/ 352 w 569"/>
                <a:gd name="T23" fmla="*/ 218 h 301"/>
                <a:gd name="T24" fmla="*/ 448 w 569"/>
                <a:gd name="T25" fmla="*/ 199 h 301"/>
                <a:gd name="T26" fmla="*/ 486 w 569"/>
                <a:gd name="T27" fmla="*/ 173 h 301"/>
                <a:gd name="T28" fmla="*/ 493 w 569"/>
                <a:gd name="T29" fmla="*/ 154 h 301"/>
                <a:gd name="T30" fmla="*/ 505 w 569"/>
                <a:gd name="T31" fmla="*/ 115 h 301"/>
                <a:gd name="T32" fmla="*/ 569 w 569"/>
                <a:gd name="T33" fmla="*/ 7 h 3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69"/>
                <a:gd name="T52" fmla="*/ 0 h 301"/>
                <a:gd name="T53" fmla="*/ 569 w 569"/>
                <a:gd name="T54" fmla="*/ 301 h 30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69" h="301">
                  <a:moveTo>
                    <a:pt x="0" y="0"/>
                  </a:moveTo>
                  <a:cubicBezTo>
                    <a:pt x="6" y="2"/>
                    <a:pt x="14" y="2"/>
                    <a:pt x="19" y="7"/>
                  </a:cubicBezTo>
                  <a:cubicBezTo>
                    <a:pt x="30" y="18"/>
                    <a:pt x="45" y="45"/>
                    <a:pt x="45" y="45"/>
                  </a:cubicBezTo>
                  <a:cubicBezTo>
                    <a:pt x="61" y="96"/>
                    <a:pt x="38" y="30"/>
                    <a:pt x="64" y="83"/>
                  </a:cubicBezTo>
                  <a:cubicBezTo>
                    <a:pt x="85" y="126"/>
                    <a:pt x="97" y="179"/>
                    <a:pt x="115" y="224"/>
                  </a:cubicBezTo>
                  <a:cubicBezTo>
                    <a:pt x="132" y="265"/>
                    <a:pt x="127" y="287"/>
                    <a:pt x="173" y="301"/>
                  </a:cubicBezTo>
                  <a:cubicBezTo>
                    <a:pt x="196" y="286"/>
                    <a:pt x="196" y="272"/>
                    <a:pt x="211" y="250"/>
                  </a:cubicBezTo>
                  <a:cubicBezTo>
                    <a:pt x="224" y="209"/>
                    <a:pt x="208" y="254"/>
                    <a:pt x="230" y="211"/>
                  </a:cubicBezTo>
                  <a:cubicBezTo>
                    <a:pt x="246" y="179"/>
                    <a:pt x="249" y="146"/>
                    <a:pt x="269" y="115"/>
                  </a:cubicBezTo>
                  <a:cubicBezTo>
                    <a:pt x="273" y="101"/>
                    <a:pt x="273" y="82"/>
                    <a:pt x="294" y="103"/>
                  </a:cubicBezTo>
                  <a:cubicBezTo>
                    <a:pt x="306" y="115"/>
                    <a:pt x="309" y="153"/>
                    <a:pt x="313" y="167"/>
                  </a:cubicBezTo>
                  <a:cubicBezTo>
                    <a:pt x="320" y="192"/>
                    <a:pt x="331" y="204"/>
                    <a:pt x="352" y="218"/>
                  </a:cubicBezTo>
                  <a:cubicBezTo>
                    <a:pt x="384" y="212"/>
                    <a:pt x="417" y="209"/>
                    <a:pt x="448" y="199"/>
                  </a:cubicBezTo>
                  <a:cubicBezTo>
                    <a:pt x="461" y="190"/>
                    <a:pt x="473" y="182"/>
                    <a:pt x="486" y="173"/>
                  </a:cubicBezTo>
                  <a:cubicBezTo>
                    <a:pt x="492" y="169"/>
                    <a:pt x="491" y="160"/>
                    <a:pt x="493" y="154"/>
                  </a:cubicBezTo>
                  <a:cubicBezTo>
                    <a:pt x="497" y="141"/>
                    <a:pt x="500" y="128"/>
                    <a:pt x="505" y="115"/>
                  </a:cubicBezTo>
                  <a:cubicBezTo>
                    <a:pt x="514" y="91"/>
                    <a:pt x="549" y="27"/>
                    <a:pt x="569" y="7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6643" name="Freeform 11">
              <a:extLst>
                <a:ext uri="{FF2B5EF4-FFF2-40B4-BE49-F238E27FC236}">
                  <a16:creationId xmlns:a16="http://schemas.microsoft.com/office/drawing/2014/main" id="{B8EB4EC1-C141-3F28-ABAB-F25C85B4C3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4" y="1414"/>
              <a:ext cx="880" cy="692"/>
            </a:xfrm>
            <a:custGeom>
              <a:avLst/>
              <a:gdLst>
                <a:gd name="T0" fmla="*/ 0 w 877"/>
                <a:gd name="T1" fmla="*/ 685 h 692"/>
                <a:gd name="T2" fmla="*/ 45 w 877"/>
                <a:gd name="T3" fmla="*/ 628 h 692"/>
                <a:gd name="T4" fmla="*/ 71 w 877"/>
                <a:gd name="T5" fmla="*/ 589 h 692"/>
                <a:gd name="T6" fmla="*/ 109 w 877"/>
                <a:gd name="T7" fmla="*/ 576 h 692"/>
                <a:gd name="T8" fmla="*/ 135 w 877"/>
                <a:gd name="T9" fmla="*/ 583 h 692"/>
                <a:gd name="T10" fmla="*/ 173 w 877"/>
                <a:gd name="T11" fmla="*/ 608 h 692"/>
                <a:gd name="T12" fmla="*/ 205 w 877"/>
                <a:gd name="T13" fmla="*/ 602 h 692"/>
                <a:gd name="T14" fmla="*/ 237 w 877"/>
                <a:gd name="T15" fmla="*/ 544 h 692"/>
                <a:gd name="T16" fmla="*/ 276 w 877"/>
                <a:gd name="T17" fmla="*/ 448 h 692"/>
                <a:gd name="T18" fmla="*/ 314 w 877"/>
                <a:gd name="T19" fmla="*/ 352 h 692"/>
                <a:gd name="T20" fmla="*/ 352 w 877"/>
                <a:gd name="T21" fmla="*/ 327 h 692"/>
                <a:gd name="T22" fmla="*/ 378 w 877"/>
                <a:gd name="T23" fmla="*/ 384 h 692"/>
                <a:gd name="T24" fmla="*/ 404 w 877"/>
                <a:gd name="T25" fmla="*/ 442 h 692"/>
                <a:gd name="T26" fmla="*/ 442 w 877"/>
                <a:gd name="T27" fmla="*/ 468 h 692"/>
                <a:gd name="T28" fmla="*/ 487 w 877"/>
                <a:gd name="T29" fmla="*/ 378 h 692"/>
                <a:gd name="T30" fmla="*/ 557 w 877"/>
                <a:gd name="T31" fmla="*/ 84 h 692"/>
                <a:gd name="T32" fmla="*/ 621 w 877"/>
                <a:gd name="T33" fmla="*/ 0 h 692"/>
                <a:gd name="T34" fmla="*/ 640 w 877"/>
                <a:gd name="T35" fmla="*/ 13 h 692"/>
                <a:gd name="T36" fmla="*/ 666 w 877"/>
                <a:gd name="T37" fmla="*/ 52 h 692"/>
                <a:gd name="T38" fmla="*/ 692 w 877"/>
                <a:gd name="T39" fmla="*/ 109 h 692"/>
                <a:gd name="T40" fmla="*/ 788 w 877"/>
                <a:gd name="T41" fmla="*/ 487 h 692"/>
                <a:gd name="T42" fmla="*/ 845 w 877"/>
                <a:gd name="T43" fmla="*/ 634 h 692"/>
                <a:gd name="T44" fmla="*/ 877 w 877"/>
                <a:gd name="T45" fmla="*/ 692 h 69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77"/>
                <a:gd name="T70" fmla="*/ 0 h 692"/>
                <a:gd name="T71" fmla="*/ 877 w 877"/>
                <a:gd name="T72" fmla="*/ 692 h 69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77" h="692">
                  <a:moveTo>
                    <a:pt x="0" y="685"/>
                  </a:moveTo>
                  <a:cubicBezTo>
                    <a:pt x="31" y="656"/>
                    <a:pt x="15" y="673"/>
                    <a:pt x="45" y="628"/>
                  </a:cubicBezTo>
                  <a:cubicBezTo>
                    <a:pt x="45" y="628"/>
                    <a:pt x="70" y="589"/>
                    <a:pt x="71" y="589"/>
                  </a:cubicBezTo>
                  <a:cubicBezTo>
                    <a:pt x="96" y="581"/>
                    <a:pt x="84" y="585"/>
                    <a:pt x="109" y="576"/>
                  </a:cubicBezTo>
                  <a:cubicBezTo>
                    <a:pt x="118" y="578"/>
                    <a:pt x="127" y="579"/>
                    <a:pt x="135" y="583"/>
                  </a:cubicBezTo>
                  <a:cubicBezTo>
                    <a:pt x="149" y="590"/>
                    <a:pt x="173" y="608"/>
                    <a:pt x="173" y="608"/>
                  </a:cubicBezTo>
                  <a:cubicBezTo>
                    <a:pt x="184" y="606"/>
                    <a:pt x="195" y="607"/>
                    <a:pt x="205" y="602"/>
                  </a:cubicBezTo>
                  <a:cubicBezTo>
                    <a:pt x="228" y="591"/>
                    <a:pt x="230" y="565"/>
                    <a:pt x="237" y="544"/>
                  </a:cubicBezTo>
                  <a:cubicBezTo>
                    <a:pt x="248" y="510"/>
                    <a:pt x="257" y="478"/>
                    <a:pt x="276" y="448"/>
                  </a:cubicBezTo>
                  <a:cubicBezTo>
                    <a:pt x="286" y="415"/>
                    <a:pt x="295" y="381"/>
                    <a:pt x="314" y="352"/>
                  </a:cubicBezTo>
                  <a:cubicBezTo>
                    <a:pt x="324" y="321"/>
                    <a:pt x="319" y="304"/>
                    <a:pt x="352" y="327"/>
                  </a:cubicBezTo>
                  <a:cubicBezTo>
                    <a:pt x="360" y="348"/>
                    <a:pt x="365" y="365"/>
                    <a:pt x="378" y="384"/>
                  </a:cubicBezTo>
                  <a:cubicBezTo>
                    <a:pt x="384" y="403"/>
                    <a:pt x="388" y="428"/>
                    <a:pt x="404" y="442"/>
                  </a:cubicBezTo>
                  <a:cubicBezTo>
                    <a:pt x="416" y="452"/>
                    <a:pt x="442" y="468"/>
                    <a:pt x="442" y="468"/>
                  </a:cubicBezTo>
                  <a:cubicBezTo>
                    <a:pt x="467" y="442"/>
                    <a:pt x="471" y="410"/>
                    <a:pt x="487" y="378"/>
                  </a:cubicBezTo>
                  <a:cubicBezTo>
                    <a:pt x="499" y="274"/>
                    <a:pt x="509" y="177"/>
                    <a:pt x="557" y="84"/>
                  </a:cubicBezTo>
                  <a:cubicBezTo>
                    <a:pt x="574" y="51"/>
                    <a:pt x="584" y="14"/>
                    <a:pt x="621" y="0"/>
                  </a:cubicBezTo>
                  <a:cubicBezTo>
                    <a:pt x="627" y="4"/>
                    <a:pt x="635" y="7"/>
                    <a:pt x="640" y="13"/>
                  </a:cubicBezTo>
                  <a:cubicBezTo>
                    <a:pt x="650" y="25"/>
                    <a:pt x="666" y="52"/>
                    <a:pt x="666" y="52"/>
                  </a:cubicBezTo>
                  <a:cubicBezTo>
                    <a:pt x="673" y="73"/>
                    <a:pt x="686" y="88"/>
                    <a:pt x="692" y="109"/>
                  </a:cubicBezTo>
                  <a:cubicBezTo>
                    <a:pt x="728" y="234"/>
                    <a:pt x="757" y="361"/>
                    <a:pt x="788" y="487"/>
                  </a:cubicBezTo>
                  <a:cubicBezTo>
                    <a:pt x="802" y="542"/>
                    <a:pt x="814" y="586"/>
                    <a:pt x="845" y="634"/>
                  </a:cubicBezTo>
                  <a:cubicBezTo>
                    <a:pt x="857" y="652"/>
                    <a:pt x="877" y="692"/>
                    <a:pt x="877" y="692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6644" name="Freeform 12">
              <a:extLst>
                <a:ext uri="{FF2B5EF4-FFF2-40B4-BE49-F238E27FC236}">
                  <a16:creationId xmlns:a16="http://schemas.microsoft.com/office/drawing/2014/main" id="{5C32F48D-11D3-8AF3-B841-AD3777D4FB4C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3764" y="1719"/>
              <a:ext cx="346" cy="384"/>
            </a:xfrm>
            <a:custGeom>
              <a:avLst/>
              <a:gdLst>
                <a:gd name="T0" fmla="*/ 0 w 346"/>
                <a:gd name="T1" fmla="*/ 0 h 384"/>
                <a:gd name="T2" fmla="*/ 19 w 346"/>
                <a:gd name="T3" fmla="*/ 44 h 384"/>
                <a:gd name="T4" fmla="*/ 45 w 346"/>
                <a:gd name="T5" fmla="*/ 83 h 384"/>
                <a:gd name="T6" fmla="*/ 71 w 346"/>
                <a:gd name="T7" fmla="*/ 140 h 384"/>
                <a:gd name="T8" fmla="*/ 167 w 346"/>
                <a:gd name="T9" fmla="*/ 332 h 384"/>
                <a:gd name="T10" fmla="*/ 205 w 346"/>
                <a:gd name="T11" fmla="*/ 384 h 384"/>
                <a:gd name="T12" fmla="*/ 263 w 346"/>
                <a:gd name="T13" fmla="*/ 339 h 384"/>
                <a:gd name="T14" fmla="*/ 295 w 346"/>
                <a:gd name="T15" fmla="*/ 275 h 384"/>
                <a:gd name="T16" fmla="*/ 307 w 346"/>
                <a:gd name="T17" fmla="*/ 236 h 384"/>
                <a:gd name="T18" fmla="*/ 314 w 346"/>
                <a:gd name="T19" fmla="*/ 211 h 384"/>
                <a:gd name="T20" fmla="*/ 333 w 346"/>
                <a:gd name="T21" fmla="*/ 70 h 384"/>
                <a:gd name="T22" fmla="*/ 339 w 346"/>
                <a:gd name="T23" fmla="*/ 32 h 384"/>
                <a:gd name="T24" fmla="*/ 346 w 346"/>
                <a:gd name="T25" fmla="*/ 0 h 3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46"/>
                <a:gd name="T40" fmla="*/ 0 h 384"/>
                <a:gd name="T41" fmla="*/ 346 w 346"/>
                <a:gd name="T42" fmla="*/ 384 h 3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46" h="384">
                  <a:moveTo>
                    <a:pt x="0" y="0"/>
                  </a:moveTo>
                  <a:cubicBezTo>
                    <a:pt x="6" y="16"/>
                    <a:pt x="10" y="29"/>
                    <a:pt x="19" y="44"/>
                  </a:cubicBezTo>
                  <a:cubicBezTo>
                    <a:pt x="27" y="57"/>
                    <a:pt x="45" y="83"/>
                    <a:pt x="45" y="83"/>
                  </a:cubicBezTo>
                  <a:cubicBezTo>
                    <a:pt x="52" y="105"/>
                    <a:pt x="58" y="121"/>
                    <a:pt x="71" y="140"/>
                  </a:cubicBezTo>
                  <a:cubicBezTo>
                    <a:pt x="82" y="189"/>
                    <a:pt x="131" y="298"/>
                    <a:pt x="167" y="332"/>
                  </a:cubicBezTo>
                  <a:cubicBezTo>
                    <a:pt x="175" y="358"/>
                    <a:pt x="183" y="369"/>
                    <a:pt x="205" y="384"/>
                  </a:cubicBezTo>
                  <a:cubicBezTo>
                    <a:pt x="226" y="370"/>
                    <a:pt x="242" y="353"/>
                    <a:pt x="263" y="339"/>
                  </a:cubicBezTo>
                  <a:cubicBezTo>
                    <a:pt x="295" y="289"/>
                    <a:pt x="283" y="317"/>
                    <a:pt x="295" y="275"/>
                  </a:cubicBezTo>
                  <a:cubicBezTo>
                    <a:pt x="299" y="262"/>
                    <a:pt x="303" y="249"/>
                    <a:pt x="307" y="236"/>
                  </a:cubicBezTo>
                  <a:cubicBezTo>
                    <a:pt x="309" y="228"/>
                    <a:pt x="314" y="211"/>
                    <a:pt x="314" y="211"/>
                  </a:cubicBezTo>
                  <a:cubicBezTo>
                    <a:pt x="319" y="164"/>
                    <a:pt x="326" y="117"/>
                    <a:pt x="333" y="70"/>
                  </a:cubicBezTo>
                  <a:cubicBezTo>
                    <a:pt x="335" y="57"/>
                    <a:pt x="337" y="45"/>
                    <a:pt x="339" y="32"/>
                  </a:cubicBezTo>
                  <a:cubicBezTo>
                    <a:pt x="341" y="21"/>
                    <a:pt x="346" y="0"/>
                    <a:pt x="346" y="0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6645" name="Freeform 13">
              <a:extLst>
                <a:ext uri="{FF2B5EF4-FFF2-40B4-BE49-F238E27FC236}">
                  <a16:creationId xmlns:a16="http://schemas.microsoft.com/office/drawing/2014/main" id="{8E1654F4-0657-A4D5-3893-223A14656D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3" y="1664"/>
              <a:ext cx="295" cy="442"/>
            </a:xfrm>
            <a:custGeom>
              <a:avLst/>
              <a:gdLst>
                <a:gd name="T0" fmla="*/ 0 w 295"/>
                <a:gd name="T1" fmla="*/ 442 h 442"/>
                <a:gd name="T2" fmla="*/ 58 w 295"/>
                <a:gd name="T3" fmla="*/ 115 h 442"/>
                <a:gd name="T4" fmla="*/ 122 w 295"/>
                <a:gd name="T5" fmla="*/ 0 h 442"/>
                <a:gd name="T6" fmla="*/ 179 w 295"/>
                <a:gd name="T7" fmla="*/ 38 h 442"/>
                <a:gd name="T8" fmla="*/ 205 w 295"/>
                <a:gd name="T9" fmla="*/ 77 h 442"/>
                <a:gd name="T10" fmla="*/ 237 w 295"/>
                <a:gd name="T11" fmla="*/ 186 h 442"/>
                <a:gd name="T12" fmla="*/ 256 w 295"/>
                <a:gd name="T13" fmla="*/ 307 h 442"/>
                <a:gd name="T14" fmla="*/ 295 w 295"/>
                <a:gd name="T15" fmla="*/ 435 h 4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95"/>
                <a:gd name="T25" fmla="*/ 0 h 442"/>
                <a:gd name="T26" fmla="*/ 295 w 295"/>
                <a:gd name="T27" fmla="*/ 442 h 44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95" h="442">
                  <a:moveTo>
                    <a:pt x="0" y="442"/>
                  </a:moveTo>
                  <a:cubicBezTo>
                    <a:pt x="11" y="332"/>
                    <a:pt x="38" y="224"/>
                    <a:pt x="58" y="115"/>
                  </a:cubicBezTo>
                  <a:cubicBezTo>
                    <a:pt x="68" y="60"/>
                    <a:pt x="67" y="18"/>
                    <a:pt x="122" y="0"/>
                  </a:cubicBezTo>
                  <a:cubicBezTo>
                    <a:pt x="165" y="8"/>
                    <a:pt x="160" y="4"/>
                    <a:pt x="179" y="38"/>
                  </a:cubicBezTo>
                  <a:cubicBezTo>
                    <a:pt x="187" y="52"/>
                    <a:pt x="205" y="77"/>
                    <a:pt x="205" y="77"/>
                  </a:cubicBezTo>
                  <a:cubicBezTo>
                    <a:pt x="216" y="113"/>
                    <a:pt x="229" y="149"/>
                    <a:pt x="237" y="186"/>
                  </a:cubicBezTo>
                  <a:cubicBezTo>
                    <a:pt x="245" y="226"/>
                    <a:pt x="246" y="267"/>
                    <a:pt x="256" y="307"/>
                  </a:cubicBezTo>
                  <a:cubicBezTo>
                    <a:pt x="257" y="318"/>
                    <a:pt x="262" y="435"/>
                    <a:pt x="295" y="435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6646" name="Freeform 14">
              <a:extLst>
                <a:ext uri="{FF2B5EF4-FFF2-40B4-BE49-F238E27FC236}">
                  <a16:creationId xmlns:a16="http://schemas.microsoft.com/office/drawing/2014/main" id="{0EB79D61-1EBD-DA48-22CD-E0A816E26EDB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4404" y="1861"/>
              <a:ext cx="338" cy="242"/>
            </a:xfrm>
            <a:custGeom>
              <a:avLst/>
              <a:gdLst>
                <a:gd name="T0" fmla="*/ 0 w 339"/>
                <a:gd name="T1" fmla="*/ 0 h 242"/>
                <a:gd name="T2" fmla="*/ 39 w 339"/>
                <a:gd name="T3" fmla="*/ 32 h 242"/>
                <a:gd name="T4" fmla="*/ 45 w 339"/>
                <a:gd name="T5" fmla="*/ 51 h 242"/>
                <a:gd name="T6" fmla="*/ 77 w 339"/>
                <a:gd name="T7" fmla="*/ 83 h 242"/>
                <a:gd name="T8" fmla="*/ 103 w 339"/>
                <a:gd name="T9" fmla="*/ 115 h 242"/>
                <a:gd name="T10" fmla="*/ 205 w 339"/>
                <a:gd name="T11" fmla="*/ 217 h 242"/>
                <a:gd name="T12" fmla="*/ 269 w 339"/>
                <a:gd name="T13" fmla="*/ 179 h 242"/>
                <a:gd name="T14" fmla="*/ 282 w 339"/>
                <a:gd name="T15" fmla="*/ 160 h 242"/>
                <a:gd name="T16" fmla="*/ 320 w 339"/>
                <a:gd name="T17" fmla="*/ 44 h 242"/>
                <a:gd name="T18" fmla="*/ 339 w 339"/>
                <a:gd name="T19" fmla="*/ 0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9"/>
                <a:gd name="T31" fmla="*/ 0 h 242"/>
                <a:gd name="T32" fmla="*/ 339 w 339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9" h="242">
                  <a:moveTo>
                    <a:pt x="0" y="0"/>
                  </a:moveTo>
                  <a:cubicBezTo>
                    <a:pt x="12" y="12"/>
                    <a:pt x="28" y="19"/>
                    <a:pt x="39" y="32"/>
                  </a:cubicBezTo>
                  <a:cubicBezTo>
                    <a:pt x="43" y="37"/>
                    <a:pt x="42" y="45"/>
                    <a:pt x="45" y="51"/>
                  </a:cubicBezTo>
                  <a:cubicBezTo>
                    <a:pt x="55" y="71"/>
                    <a:pt x="59" y="71"/>
                    <a:pt x="77" y="83"/>
                  </a:cubicBezTo>
                  <a:cubicBezTo>
                    <a:pt x="89" y="121"/>
                    <a:pt x="73" y="85"/>
                    <a:pt x="103" y="115"/>
                  </a:cubicBezTo>
                  <a:cubicBezTo>
                    <a:pt x="131" y="143"/>
                    <a:pt x="165" y="204"/>
                    <a:pt x="205" y="217"/>
                  </a:cubicBezTo>
                  <a:cubicBezTo>
                    <a:pt x="242" y="242"/>
                    <a:pt x="246" y="212"/>
                    <a:pt x="269" y="179"/>
                  </a:cubicBezTo>
                  <a:cubicBezTo>
                    <a:pt x="273" y="173"/>
                    <a:pt x="282" y="160"/>
                    <a:pt x="282" y="160"/>
                  </a:cubicBezTo>
                  <a:cubicBezTo>
                    <a:pt x="294" y="121"/>
                    <a:pt x="307" y="83"/>
                    <a:pt x="320" y="44"/>
                  </a:cubicBezTo>
                  <a:cubicBezTo>
                    <a:pt x="325" y="30"/>
                    <a:pt x="339" y="14"/>
                    <a:pt x="339" y="0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</p:grpSp>
      <p:sp>
        <p:nvSpPr>
          <p:cNvPr id="26629" name="Freeform 15">
            <a:extLst>
              <a:ext uri="{FF2B5EF4-FFF2-40B4-BE49-F238E27FC236}">
                <a16:creationId xmlns:a16="http://schemas.microsoft.com/office/drawing/2014/main" id="{08B7A92A-674E-851A-A3F3-B39CA522A5B0}"/>
              </a:ext>
            </a:extLst>
          </p:cNvPr>
          <p:cNvSpPr>
            <a:spLocks/>
          </p:cNvSpPr>
          <p:nvPr/>
        </p:nvSpPr>
        <p:spPr bwMode="auto">
          <a:xfrm>
            <a:off x="2740025" y="2259013"/>
            <a:ext cx="1512888" cy="1020762"/>
          </a:xfrm>
          <a:custGeom>
            <a:avLst/>
            <a:gdLst>
              <a:gd name="T0" fmla="*/ 0 w 3743"/>
              <a:gd name="T1" fmla="*/ 2147483647 h 643"/>
              <a:gd name="T2" fmla="*/ 2147483647 w 3743"/>
              <a:gd name="T3" fmla="*/ 2147483647 h 643"/>
              <a:gd name="T4" fmla="*/ 2147483647 w 3743"/>
              <a:gd name="T5" fmla="*/ 2147483647 h 643"/>
              <a:gd name="T6" fmla="*/ 2147483647 w 3743"/>
              <a:gd name="T7" fmla="*/ 2147483647 h 643"/>
              <a:gd name="T8" fmla="*/ 2147483647 w 3743"/>
              <a:gd name="T9" fmla="*/ 2147483647 h 643"/>
              <a:gd name="T10" fmla="*/ 2147483647 w 3743"/>
              <a:gd name="T11" fmla="*/ 2147483647 h 643"/>
              <a:gd name="T12" fmla="*/ 2147483647 w 3743"/>
              <a:gd name="T13" fmla="*/ 2147483647 h 643"/>
              <a:gd name="T14" fmla="*/ 2147483647 w 3743"/>
              <a:gd name="T15" fmla="*/ 2147483647 h 643"/>
              <a:gd name="T16" fmla="*/ 2147483647 w 3743"/>
              <a:gd name="T17" fmla="*/ 2147483647 h 643"/>
              <a:gd name="T18" fmla="*/ 2147483647 w 3743"/>
              <a:gd name="T19" fmla="*/ 2147483647 h 643"/>
              <a:gd name="T20" fmla="*/ 2147483647 w 3743"/>
              <a:gd name="T21" fmla="*/ 0 h 643"/>
              <a:gd name="T22" fmla="*/ 2147483647 w 3743"/>
              <a:gd name="T23" fmla="*/ 2147483647 h 643"/>
              <a:gd name="T24" fmla="*/ 2147483647 w 3743"/>
              <a:gd name="T25" fmla="*/ 2147483647 h 643"/>
              <a:gd name="T26" fmla="*/ 2147483647 w 3743"/>
              <a:gd name="T27" fmla="*/ 2147483647 h 643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3743"/>
              <a:gd name="T43" fmla="*/ 0 h 643"/>
              <a:gd name="T44" fmla="*/ 3743 w 3743"/>
              <a:gd name="T45" fmla="*/ 643 h 643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3743" h="643">
                <a:moveTo>
                  <a:pt x="0" y="170"/>
                </a:moveTo>
                <a:cubicBezTo>
                  <a:pt x="80" y="302"/>
                  <a:pt x="161" y="434"/>
                  <a:pt x="227" y="453"/>
                </a:cubicBezTo>
                <a:cubicBezTo>
                  <a:pt x="293" y="472"/>
                  <a:pt x="321" y="283"/>
                  <a:pt x="397" y="283"/>
                </a:cubicBezTo>
                <a:cubicBezTo>
                  <a:pt x="473" y="283"/>
                  <a:pt x="605" y="453"/>
                  <a:pt x="681" y="453"/>
                </a:cubicBezTo>
                <a:cubicBezTo>
                  <a:pt x="757" y="453"/>
                  <a:pt x="775" y="311"/>
                  <a:pt x="851" y="283"/>
                </a:cubicBezTo>
                <a:cubicBezTo>
                  <a:pt x="927" y="255"/>
                  <a:pt x="1049" y="226"/>
                  <a:pt x="1134" y="283"/>
                </a:cubicBezTo>
                <a:cubicBezTo>
                  <a:pt x="1219" y="340"/>
                  <a:pt x="1285" y="605"/>
                  <a:pt x="1361" y="624"/>
                </a:cubicBezTo>
                <a:cubicBezTo>
                  <a:pt x="1437" y="643"/>
                  <a:pt x="1465" y="406"/>
                  <a:pt x="1588" y="397"/>
                </a:cubicBezTo>
                <a:cubicBezTo>
                  <a:pt x="1711" y="388"/>
                  <a:pt x="1975" y="586"/>
                  <a:pt x="2098" y="567"/>
                </a:cubicBezTo>
                <a:cubicBezTo>
                  <a:pt x="2221" y="548"/>
                  <a:pt x="2240" y="378"/>
                  <a:pt x="2325" y="283"/>
                </a:cubicBezTo>
                <a:cubicBezTo>
                  <a:pt x="2410" y="188"/>
                  <a:pt x="2486" y="0"/>
                  <a:pt x="2609" y="0"/>
                </a:cubicBezTo>
                <a:cubicBezTo>
                  <a:pt x="2732" y="0"/>
                  <a:pt x="2949" y="245"/>
                  <a:pt x="3062" y="283"/>
                </a:cubicBezTo>
                <a:cubicBezTo>
                  <a:pt x="3175" y="321"/>
                  <a:pt x="3176" y="199"/>
                  <a:pt x="3289" y="227"/>
                </a:cubicBezTo>
                <a:cubicBezTo>
                  <a:pt x="3402" y="255"/>
                  <a:pt x="3667" y="415"/>
                  <a:pt x="3743" y="453"/>
                </a:cubicBezTo>
              </a:path>
            </a:pathLst>
          </a:custGeom>
          <a:noFill/>
          <a:ln w="57150">
            <a:solidFill>
              <a:srgbClr val="FFFF00"/>
            </a:solidFill>
            <a:prstDash val="sysDot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6630" name="Line 16">
            <a:extLst>
              <a:ext uri="{FF2B5EF4-FFF2-40B4-BE49-F238E27FC236}">
                <a16:creationId xmlns:a16="http://schemas.microsoft.com/office/drawing/2014/main" id="{580B8FF1-6209-F342-A400-E37DAA12E3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74938" y="1898650"/>
            <a:ext cx="0" cy="2790825"/>
          </a:xfrm>
          <a:prstGeom prst="line">
            <a:avLst/>
          </a:prstGeom>
          <a:noFill/>
          <a:ln w="19050">
            <a:solidFill>
              <a:srgbClr val="EEECE1"/>
            </a:solidFill>
            <a:round/>
            <a:headEnd type="none" w="sm" len="sm"/>
            <a:tailEnd type="triangle" w="med" len="lg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6631" name="Line 17">
            <a:extLst>
              <a:ext uri="{FF2B5EF4-FFF2-40B4-BE49-F238E27FC236}">
                <a16:creationId xmlns:a16="http://schemas.microsoft.com/office/drawing/2014/main" id="{F09053F9-4AE3-FAE2-651E-D223AA030E9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6388" y="3338513"/>
            <a:ext cx="0" cy="180975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6632" name="Line 18">
            <a:extLst>
              <a:ext uri="{FF2B5EF4-FFF2-40B4-BE49-F238E27FC236}">
                <a16:creationId xmlns:a16="http://schemas.microsoft.com/office/drawing/2014/main" id="{A2ACFDB9-C94C-00E8-6C4B-3629D2BF8A55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7250" y="3338513"/>
            <a:ext cx="0" cy="180975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6633" name="Line 19">
            <a:extLst>
              <a:ext uri="{FF2B5EF4-FFF2-40B4-BE49-F238E27FC236}">
                <a16:creationId xmlns:a16="http://schemas.microsoft.com/office/drawing/2014/main" id="{94EAB117-373E-A4F1-F2C7-65B4361D1F6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5300" y="3338513"/>
            <a:ext cx="0" cy="90487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6634" name="Line 20">
            <a:extLst>
              <a:ext uri="{FF2B5EF4-FFF2-40B4-BE49-F238E27FC236}">
                <a16:creationId xmlns:a16="http://schemas.microsoft.com/office/drawing/2014/main" id="{250C8312-1E82-6BAF-D186-9E4FD2585C4F}"/>
              </a:ext>
            </a:extLst>
          </p:cNvPr>
          <p:cNvSpPr>
            <a:spLocks noChangeShapeType="1"/>
          </p:cNvSpPr>
          <p:nvPr/>
        </p:nvSpPr>
        <p:spPr bwMode="auto">
          <a:xfrm>
            <a:off x="3756025" y="3338513"/>
            <a:ext cx="0" cy="90487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6636" name="Text Box 22">
            <a:extLst>
              <a:ext uri="{FF2B5EF4-FFF2-40B4-BE49-F238E27FC236}">
                <a16:creationId xmlns:a16="http://schemas.microsoft.com/office/drawing/2014/main" id="{897D55DA-02A0-5BCC-BBA2-DC6616FA3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8" y="4114800"/>
            <a:ext cx="5689600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5000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MS PGothic" pitchFamily="34" charset="-128"/>
                <a:cs typeface="+mn-cs"/>
              </a:rPr>
              <a:t>Signal compressed in time</a:t>
            </a:r>
          </a:p>
        </p:txBody>
      </p:sp>
      <p:sp>
        <p:nvSpPr>
          <p:cNvPr id="19468" name="Rectangle 20">
            <a:extLst>
              <a:ext uri="{FF2B5EF4-FFF2-40B4-BE49-F238E27FC236}">
                <a16:creationId xmlns:a16="http://schemas.microsoft.com/office/drawing/2014/main" id="{4FCD1630-338A-085A-0330-C1B0F9C4C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5525" y="1287463"/>
            <a:ext cx="31908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Myriad Pro"/>
                <a:ea typeface="MS PGothic" panose="020B0600070205080204" pitchFamily="34" charset="-128"/>
                <a:cs typeface="+mn-cs"/>
              </a:rPr>
              <a:t>aEEG</a:t>
            </a:r>
          </a:p>
        </p:txBody>
      </p:sp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90348166-E108-549E-EC57-9FBC285CF1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142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CE7BC61D-DC01-305D-F2F5-1467310D0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28600"/>
            <a:ext cx="8229600" cy="1752600"/>
          </a:xfrm>
        </p:spPr>
        <p:txBody>
          <a:bodyPr/>
          <a:lstStyle/>
          <a:p>
            <a:pPr rtl="0"/>
            <a:r>
              <a:rPr lang="en-US" altLang="en-US" sz="3200">
                <a:solidFill>
                  <a:srgbClr val="C00000"/>
                </a:solidFill>
              </a:rPr>
              <a:t>Time compression </a:t>
            </a:r>
            <a:r>
              <a:rPr lang="en-US" altLang="en-US" sz="3200"/>
              <a:t>is standardized to one millimeter per minute and thus 6 cm per hour</a:t>
            </a:r>
            <a:endParaRPr lang="fa-IR" altLang="en-US" sz="3200"/>
          </a:p>
        </p:txBody>
      </p:sp>
      <p:pic>
        <p:nvPicPr>
          <p:cNvPr id="27651" name="Content Placeholder 3" descr="Compression.JPG">
            <a:extLst>
              <a:ext uri="{FF2B5EF4-FFF2-40B4-BE49-F238E27FC236}">
                <a16:creationId xmlns:a16="http://schemas.microsoft.com/office/drawing/2014/main" id="{7F56F190-4494-F902-9866-05B136A035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49425" y="1905000"/>
            <a:ext cx="8763000" cy="4354513"/>
          </a:xfrm>
        </p:spPr>
      </p:pic>
      <p:pic>
        <p:nvPicPr>
          <p:cNvPr id="3" name="Audio 2">
            <a:hlinkClick r:id="" action="ppaction://media"/>
            <a:extLst>
              <a:ext uri="{FF2B5EF4-FFF2-40B4-BE49-F238E27FC236}">
                <a16:creationId xmlns:a16="http://schemas.microsoft.com/office/drawing/2014/main" id="{371CFCE1-54DB-D2D3-CEFE-DCBF3EA653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265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3">
            <a:extLst>
              <a:ext uri="{FF2B5EF4-FFF2-40B4-BE49-F238E27FC236}">
                <a16:creationId xmlns:a16="http://schemas.microsoft.com/office/drawing/2014/main" id="{B9D7CF2D-73A6-78D1-1888-7E9A6D31E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237" y="98258"/>
            <a:ext cx="3008313" cy="1327150"/>
          </a:xfrm>
        </p:spPr>
        <p:txBody>
          <a:bodyPr/>
          <a:lstStyle/>
          <a:p>
            <a:pPr algn="l" rtl="0"/>
            <a:r>
              <a:rPr lang="en-US" altLang="en-US" sz="2800" dirty="0"/>
              <a:t>Semi-logarithmic display of amplitude</a:t>
            </a:r>
            <a:endParaRPr lang="fa-IR" altLang="en-US" sz="28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4C754B6-B34B-EA6E-A661-4F374B208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5400" y="1044089"/>
            <a:ext cx="6815137" cy="5417036"/>
          </a:xfrm>
        </p:spPr>
        <p:txBody>
          <a:bodyPr rtlCol="1">
            <a:normAutofit/>
          </a:bodyPr>
          <a:lstStyle/>
          <a:p>
            <a:pPr algn="l" rtl="0" fontAlgn="auto">
              <a:spcAft>
                <a:spcPts val="0"/>
              </a:spcAft>
              <a:defRPr/>
            </a:pPr>
            <a:r>
              <a:rPr lang="en-US" sz="4000" dirty="0"/>
              <a:t>The amplitude of the signal is displayed semi-logarithmically, which means that the scale of amplitudes (measured in </a:t>
            </a:r>
            <a:r>
              <a:rPr lang="en-US" sz="4000" dirty="0" err="1"/>
              <a:t>μV</a:t>
            </a:r>
            <a:r>
              <a:rPr lang="en-US" sz="4000" dirty="0"/>
              <a:t>) initially runs from 1-10μV in a linear manner and from 10-100μV in a logarithmic manner.</a:t>
            </a:r>
          </a:p>
        </p:txBody>
      </p:sp>
      <p:sp>
        <p:nvSpPr>
          <p:cNvPr id="28676" name="Text Placeholder 5">
            <a:extLst>
              <a:ext uri="{FF2B5EF4-FFF2-40B4-BE49-F238E27FC236}">
                <a16:creationId xmlns:a16="http://schemas.microsoft.com/office/drawing/2014/main" id="{67274531-65E2-B2BA-7F5B-E34587F9A0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81200" y="1435100"/>
            <a:ext cx="3124200" cy="4508500"/>
          </a:xfrm>
        </p:spPr>
        <p:txBody>
          <a:bodyPr/>
          <a:lstStyle/>
          <a:p>
            <a:endParaRPr lang="fa-IR" altLang="en-US"/>
          </a:p>
        </p:txBody>
      </p:sp>
      <p:pic>
        <p:nvPicPr>
          <p:cNvPr id="28677" name="Picture 2">
            <a:extLst>
              <a:ext uri="{FF2B5EF4-FFF2-40B4-BE49-F238E27FC236}">
                <a16:creationId xmlns:a16="http://schemas.microsoft.com/office/drawing/2014/main" id="{592ACEC0-C0A6-DC9A-ECC9-9BACC43B2B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435100"/>
            <a:ext cx="3606379" cy="5181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9D1DDB2E-BDA9-E774-F0E6-2E8DDFEE77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85739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D:\Users\Shahram\Desktop\aEEG from raw EEG.JPG">
            <a:extLst>
              <a:ext uri="{FF2B5EF4-FFF2-40B4-BE49-F238E27FC236}">
                <a16:creationId xmlns:a16="http://schemas.microsoft.com/office/drawing/2014/main" id="{F1D30BFC-9B0A-1601-5631-08E0FF67ED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3738" y="838200"/>
            <a:ext cx="82645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nk 1">
            <a:extLst>
              <a:ext uri="{FF2B5EF4-FFF2-40B4-BE49-F238E27FC236}">
                <a16:creationId xmlns:a16="http://schemas.microsoft.com/office/drawing/2014/main" id="{AADD0CBF-5D5D-D1AA-BCBD-AB3698B3D215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0338" y="6586538"/>
            <a:ext cx="26987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Audio 2">
            <a:hlinkClick r:id="" action="ppaction://media"/>
            <a:extLst>
              <a:ext uri="{FF2B5EF4-FFF2-40B4-BE49-F238E27FC236}">
                <a16:creationId xmlns:a16="http://schemas.microsoft.com/office/drawing/2014/main" id="{C1C2B4FF-F990-3215-7AC2-1D1CB9638C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6705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cmd type="call" cmd="playFrom(0.0)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C5D4D1C7-D3EB-6FF6-8119-00630F9C4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Visual interpretation of pattern recognition</a:t>
            </a:r>
            <a:endParaRPr lang="fa-IR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07F08-D3CF-3069-0668-E14C5DE2D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Generally, </a:t>
            </a:r>
            <a:r>
              <a:rPr lang="en-US" dirty="0" err="1"/>
              <a:t>aEEG</a:t>
            </a:r>
            <a:r>
              <a:rPr lang="en-US" dirty="0"/>
              <a:t> tracing is visually interpreted by pattern recognition based on three basic variables: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3500" i="1" dirty="0"/>
              <a:t>1</a:t>
            </a:r>
            <a:r>
              <a:rPr lang="en-US" sz="3500" dirty="0"/>
              <a:t>. </a:t>
            </a:r>
            <a:r>
              <a:rPr lang="en-US" sz="3500" b="1" i="1" dirty="0"/>
              <a:t>Continuity</a:t>
            </a:r>
            <a:r>
              <a:rPr lang="en-US" sz="3500" i="1" dirty="0"/>
              <a:t>: </a:t>
            </a:r>
            <a:r>
              <a:rPr lang="en-US" sz="3500" dirty="0"/>
              <a:t>density of traces; (the difference between the lower and upper margins of the trace). Wide trace indicates discontinuous trend with increased variability.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3500" i="1" dirty="0"/>
              <a:t>2</a:t>
            </a:r>
            <a:r>
              <a:rPr lang="en-US" sz="3500" b="1" i="1" dirty="0"/>
              <a:t>. Amplitude</a:t>
            </a:r>
            <a:r>
              <a:rPr lang="en-US" sz="3500" i="1" dirty="0"/>
              <a:t> (</a:t>
            </a:r>
            <a:r>
              <a:rPr lang="en-US" sz="3500" dirty="0"/>
              <a:t>in </a:t>
            </a:r>
            <a:r>
              <a:rPr lang="en-US" sz="3500" dirty="0" err="1"/>
              <a:t>microvolts</a:t>
            </a:r>
            <a:r>
              <a:rPr lang="en-US" sz="3500" dirty="0"/>
              <a:t>) of the lower (minimum) and upper (maximum) border of the band.</a:t>
            </a:r>
            <a:endParaRPr lang="fa-IR" sz="3500" dirty="0"/>
          </a:p>
          <a:p>
            <a:pPr lvl="1" fontAlgn="auto">
              <a:spcAft>
                <a:spcPts val="0"/>
              </a:spcAft>
              <a:defRPr/>
            </a:pPr>
            <a:r>
              <a:rPr lang="en-US" sz="3500" i="1" dirty="0"/>
              <a:t>3. </a:t>
            </a:r>
            <a:r>
              <a:rPr lang="en-US" sz="3500" b="1" i="1" dirty="0"/>
              <a:t>Cycling</a:t>
            </a:r>
            <a:r>
              <a:rPr lang="en-US" sz="3500" i="1" dirty="0"/>
              <a:t> </a:t>
            </a:r>
            <a:r>
              <a:rPr lang="en-US" sz="3500" dirty="0"/>
              <a:t>(rhythmic periodic widening and narrowing of the trace),</a:t>
            </a:r>
          </a:p>
        </p:txBody>
      </p:sp>
      <p:pic>
        <p:nvPicPr>
          <p:cNvPr id="5" name="Audio 4">
            <a:hlinkClick r:id="" action="ppaction://media"/>
            <a:extLst>
              <a:ext uri="{FF2B5EF4-FFF2-40B4-BE49-F238E27FC236}">
                <a16:creationId xmlns:a16="http://schemas.microsoft.com/office/drawing/2014/main" id="{05B76B32-5867-9A9E-3A22-A2C8276B7E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54BF554E-7C11-12D1-BE3E-C2015087ED2B}"/>
                  </a:ext>
                </a:extLst>
              </p14:cNvPr>
              <p14:cNvContentPartPr/>
              <p14:nvPr/>
            </p14:nvContentPartPr>
            <p14:xfrm>
              <a:off x="7085880" y="3658680"/>
              <a:ext cx="19440" cy="720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54BF554E-7C11-12D1-BE3E-C2015087ED2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076520" y="3649320"/>
                <a:ext cx="38160" cy="259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 advTm="224712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94039CED-A2A3-0F3E-8459-D518B3876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aEEG classification</a:t>
            </a:r>
            <a:endParaRPr lang="fa-IR" altLang="en-US"/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5857D23E-678E-A758-7886-83E719617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The background pattern was originally classified (</a:t>
            </a:r>
            <a:r>
              <a:rPr lang="en-US" altLang="en-US" sz="3200" dirty="0">
                <a:solidFill>
                  <a:srgbClr val="FF0000"/>
                </a:solidFill>
              </a:rPr>
              <a:t>only according to </a:t>
            </a:r>
            <a:r>
              <a:rPr lang="en-US" altLang="en-US" sz="3200" b="1" dirty="0">
                <a:solidFill>
                  <a:srgbClr val="FF0000"/>
                </a:solidFill>
              </a:rPr>
              <a:t>voltage amplitude</a:t>
            </a:r>
            <a:r>
              <a:rPr lang="en-US" altLang="en-US" sz="3200" dirty="0"/>
              <a:t>) as:</a:t>
            </a:r>
          </a:p>
          <a:p>
            <a:pPr lvl="1"/>
            <a:r>
              <a:rPr lang="en-US" altLang="en-US" sz="2800" b="1" dirty="0"/>
              <a:t>Normal</a:t>
            </a:r>
            <a:r>
              <a:rPr lang="en-US" altLang="en-US" sz="2800" dirty="0"/>
              <a:t> (upper band more than 10 mV and lower band &gt;5 mV),</a:t>
            </a:r>
          </a:p>
          <a:p>
            <a:pPr lvl="1"/>
            <a:r>
              <a:rPr lang="en-US" altLang="en-US" sz="2800" b="1" dirty="0"/>
              <a:t>Moderately abnormal </a:t>
            </a:r>
            <a:r>
              <a:rPr lang="en-US" altLang="en-US" sz="2800" dirty="0"/>
              <a:t>(upper band &gt;10 mV and lower band &lt;5 mV), or</a:t>
            </a:r>
          </a:p>
          <a:p>
            <a:pPr lvl="1"/>
            <a:r>
              <a:rPr lang="en-US" altLang="en-US" sz="2800" b="1" dirty="0"/>
              <a:t>Suppressed (Severely abnormal) </a:t>
            </a:r>
            <a:r>
              <a:rPr lang="en-US" altLang="en-US" sz="2800" dirty="0"/>
              <a:t>(upper band &lt;10 mV and lower band &lt;5 mV).</a:t>
            </a:r>
          </a:p>
          <a:p>
            <a:pPr lvl="2"/>
            <a:r>
              <a:rPr lang="en-US" altLang="en-US" sz="2400" dirty="0"/>
              <a:t>Interobserver agreement was excellent for voltage amplitude and the use of this scheme accurately predicted neurodevelopmental outcome at 18 to 24 months.</a:t>
            </a:r>
          </a:p>
        </p:txBody>
      </p:sp>
      <p:pic>
        <p:nvPicPr>
          <p:cNvPr id="4" name="Audio 3">
            <a:hlinkClick r:id="" action="ppaction://media"/>
            <a:extLst>
              <a:ext uri="{FF2B5EF4-FFF2-40B4-BE49-F238E27FC236}">
                <a16:creationId xmlns:a16="http://schemas.microsoft.com/office/drawing/2014/main" id="{9ECCD9C3-9D75-31B9-B2EE-813F4AC0F9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82142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078E189-C702-C437-1329-C8DD2F84A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aEEG classification</a:t>
            </a:r>
            <a:endParaRPr lang="fa-IR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B670167E-1E97-82B1-CE56-3304E47BE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600" b="1" dirty="0"/>
              <a:t>Pattern recognition </a:t>
            </a:r>
            <a:r>
              <a:rPr lang="en-US" altLang="en-US" sz="3600" dirty="0"/>
              <a:t>as well as </a:t>
            </a:r>
            <a:r>
              <a:rPr lang="en-US" altLang="en-US" sz="3600" b="1" dirty="0"/>
              <a:t>voltage criteria</a:t>
            </a:r>
            <a:r>
              <a:rPr lang="en-US" altLang="en-US" sz="3600" dirty="0"/>
              <a:t> are used to describe </a:t>
            </a:r>
            <a:r>
              <a:rPr lang="en-US" altLang="en-US" sz="3600" dirty="0" err="1"/>
              <a:t>aEEG</a:t>
            </a:r>
            <a:r>
              <a:rPr lang="en-US" altLang="en-US" sz="3600" dirty="0"/>
              <a:t> results</a:t>
            </a:r>
          </a:p>
          <a:p>
            <a:endParaRPr lang="en-US" altLang="en-US" sz="3600" dirty="0"/>
          </a:p>
          <a:p>
            <a:pPr lvl="1"/>
            <a:r>
              <a:rPr lang="en-US" altLang="en-US" sz="3200" dirty="0"/>
              <a:t>This method uses </a:t>
            </a:r>
            <a:r>
              <a:rPr lang="en-US" altLang="en-US" sz="3200" dirty="0" err="1"/>
              <a:t>cEEG</a:t>
            </a:r>
            <a:r>
              <a:rPr lang="en-US" altLang="en-US" sz="3200" dirty="0"/>
              <a:t> terminology (for example, burst suppression, isoelectric tracing, trace alternant).</a:t>
            </a:r>
          </a:p>
          <a:p>
            <a:pPr lvl="1"/>
            <a:r>
              <a:rPr lang="en-US" altLang="en-US" sz="3200" dirty="0"/>
              <a:t>The background pattern is </a:t>
            </a:r>
            <a:r>
              <a:rPr lang="en-US" altLang="en-US" sz="3200" b="1" i="1" dirty="0"/>
              <a:t>continuous</a:t>
            </a:r>
            <a:r>
              <a:rPr lang="en-US" altLang="en-US" sz="3200" i="1" dirty="0"/>
              <a:t>, </a:t>
            </a:r>
            <a:r>
              <a:rPr lang="en-US" altLang="en-US" sz="3200" b="1" i="1" dirty="0"/>
              <a:t>discontinuous</a:t>
            </a:r>
            <a:r>
              <a:rPr lang="en-US" altLang="en-US" sz="3200" i="1" dirty="0"/>
              <a:t>, </a:t>
            </a:r>
            <a:r>
              <a:rPr lang="en-US" altLang="en-US" sz="3200" b="1" i="1" dirty="0"/>
              <a:t>burst suppression</a:t>
            </a:r>
            <a:r>
              <a:rPr lang="en-US" altLang="en-US" sz="3200" i="1" dirty="0"/>
              <a:t>, </a:t>
            </a:r>
            <a:r>
              <a:rPr lang="en-US" altLang="en-US" sz="3200" b="1" i="1" dirty="0"/>
              <a:t>continuous low voltage or flat/ isoelectric.</a:t>
            </a:r>
            <a:endParaRPr lang="fa-IR" altLang="en-US" sz="3200" dirty="0"/>
          </a:p>
          <a:p>
            <a:endParaRPr lang="fa-IR" altLang="en-US" sz="3600" dirty="0"/>
          </a:p>
        </p:txBody>
      </p:sp>
      <p:pic>
        <p:nvPicPr>
          <p:cNvPr id="4" name="Audio 3">
            <a:hlinkClick r:id="" action="ppaction://media"/>
            <a:extLst>
              <a:ext uri="{FF2B5EF4-FFF2-40B4-BE49-F238E27FC236}">
                <a16:creationId xmlns:a16="http://schemas.microsoft.com/office/drawing/2014/main" id="{A4BDC54A-4DBB-3773-854F-A36BF4230F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4646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7282BB06-247C-56DC-E62C-137187557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Basics: aEEG vs. cEEG</a:t>
            </a:r>
            <a:endParaRPr lang="fa-IR" altLang="en-US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D94CD388-3D94-0374-C07D-29C06B723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z="3600" dirty="0"/>
          </a:p>
          <a:p>
            <a:r>
              <a:rPr lang="en-US" altLang="en-US" sz="3600" dirty="0"/>
              <a:t>Amplitude integrated electroencephalography is a</a:t>
            </a:r>
          </a:p>
          <a:p>
            <a:pPr lvl="1"/>
            <a:r>
              <a:rPr lang="en-US" altLang="en-US" sz="3200" u="sng" dirty="0"/>
              <a:t>limited channel </a:t>
            </a:r>
            <a:r>
              <a:rPr lang="en-US" altLang="en-US" sz="3200" dirty="0"/>
              <a:t>electroencephalography that provides a</a:t>
            </a:r>
          </a:p>
          <a:p>
            <a:pPr lvl="1"/>
            <a:r>
              <a:rPr lang="en-US" altLang="en-US" sz="3200" u="sng" dirty="0"/>
              <a:t>noninvasive method</a:t>
            </a:r>
            <a:r>
              <a:rPr lang="en-US" altLang="en-US" sz="3200" dirty="0"/>
              <a:t> for</a:t>
            </a:r>
          </a:p>
          <a:p>
            <a:pPr lvl="1"/>
            <a:r>
              <a:rPr lang="en-US" altLang="en-US" sz="3200" u="sng" dirty="0"/>
              <a:t>continuous observation </a:t>
            </a:r>
            <a:r>
              <a:rPr lang="en-US" altLang="en-US" sz="3200" dirty="0"/>
              <a:t>of</a:t>
            </a:r>
          </a:p>
          <a:p>
            <a:pPr lvl="1"/>
            <a:r>
              <a:rPr lang="en-US" altLang="en-US" sz="3200" u="sng" dirty="0"/>
              <a:t>cerebral background activity </a:t>
            </a:r>
            <a:r>
              <a:rPr lang="en-US" altLang="en-US" sz="3200" dirty="0"/>
              <a:t>at the bedside.</a:t>
            </a:r>
          </a:p>
        </p:txBody>
      </p:sp>
      <p:pic>
        <p:nvPicPr>
          <p:cNvPr id="4" name="Audio 3">
            <a:hlinkClick r:id="" action="ppaction://media"/>
            <a:extLst>
              <a:ext uri="{FF2B5EF4-FFF2-40B4-BE49-F238E27FC236}">
                <a16:creationId xmlns:a16="http://schemas.microsoft.com/office/drawing/2014/main" id="{E8906BF9-095D-EFAC-9B83-D9FD0F579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1742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E7C6B4E9-EB80-3AB8-A2AD-70ABBEFD2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427038"/>
            <a:ext cx="8229600" cy="2316162"/>
          </a:xfrm>
        </p:spPr>
        <p:txBody>
          <a:bodyPr/>
          <a:lstStyle/>
          <a:p>
            <a:r>
              <a:rPr lang="en-US" altLang="en-US" sz="3600">
                <a:solidFill>
                  <a:srgbClr val="0070C0"/>
                </a:solidFill>
              </a:rPr>
              <a:t>Continuous Normal Voltage (CNV) pattern</a:t>
            </a:r>
            <a:br>
              <a:rPr lang="en-US" altLang="en-US" sz="3200">
                <a:solidFill>
                  <a:srgbClr val="002060"/>
                </a:solidFill>
              </a:rPr>
            </a:br>
            <a:r>
              <a:rPr lang="en-US" altLang="en-US" sz="3200">
                <a:solidFill>
                  <a:srgbClr val="002060"/>
                </a:solidFill>
              </a:rPr>
              <a:t>(</a:t>
            </a:r>
            <a:r>
              <a:rPr lang="en-US" altLang="en-US" sz="3200"/>
              <a:t>seen in full-term infants)</a:t>
            </a:r>
            <a:br>
              <a:rPr lang="en-US" altLang="en-US" sz="3200"/>
            </a:br>
            <a:r>
              <a:rPr lang="en-US" altLang="en-US" sz="2800"/>
              <a:t>Continuous activity with lower amplitude around 7 (5-10) μV, and maximum amplitudes 25(-50) μV</a:t>
            </a:r>
            <a:br>
              <a:rPr lang="en-US" altLang="en-US" sz="2800"/>
            </a:br>
            <a:endParaRPr lang="fa-IR" altLang="en-US" sz="3200"/>
          </a:p>
        </p:txBody>
      </p:sp>
      <p:pic>
        <p:nvPicPr>
          <p:cNvPr id="7171" name="Content Placeholder 3" descr="NCA.JPG">
            <a:extLst>
              <a:ext uri="{FF2B5EF4-FFF2-40B4-BE49-F238E27FC236}">
                <a16:creationId xmlns:a16="http://schemas.microsoft.com/office/drawing/2014/main" id="{7AD12417-799C-A2B8-23E0-BFD7B3BFA0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76400" y="2819400"/>
            <a:ext cx="8850313" cy="3460750"/>
          </a:xfrm>
        </p:spPr>
      </p:pic>
      <p:pic>
        <p:nvPicPr>
          <p:cNvPr id="3" name="Audio 2">
            <a:hlinkClick r:id="" action="ppaction://media"/>
            <a:extLst>
              <a:ext uri="{FF2B5EF4-FFF2-40B4-BE49-F238E27FC236}">
                <a16:creationId xmlns:a16="http://schemas.microsoft.com/office/drawing/2014/main" id="{0F3093FD-7202-A285-9370-0CC65B6E7C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71219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887705E6-0192-7A9F-683B-2C6B02070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2468562"/>
          </a:xfrm>
        </p:spPr>
        <p:txBody>
          <a:bodyPr/>
          <a:lstStyle/>
          <a:p>
            <a:r>
              <a:rPr lang="en-US" altLang="en-US" sz="3600">
                <a:solidFill>
                  <a:srgbClr val="C00000"/>
                </a:solidFill>
              </a:rPr>
              <a:t>Discontinuous Pattern (DC)</a:t>
            </a:r>
            <a:br>
              <a:rPr lang="en-US" altLang="en-US" sz="2400"/>
            </a:br>
            <a:r>
              <a:rPr lang="en-US" altLang="en-US" sz="2800"/>
              <a:t>Minimum amplitude variable, but mainly below 5 μV, and maximum amplitudes over 10 μV</a:t>
            </a:r>
            <a:br>
              <a:rPr lang="en-US" altLang="en-US" sz="2400"/>
            </a:br>
            <a:endParaRPr lang="fa-IR" altLang="en-US" sz="2400"/>
          </a:p>
        </p:txBody>
      </p:sp>
      <p:pic>
        <p:nvPicPr>
          <p:cNvPr id="8195" name="Content Placeholder 3" descr="DC.JPG">
            <a:extLst>
              <a:ext uri="{FF2B5EF4-FFF2-40B4-BE49-F238E27FC236}">
                <a16:creationId xmlns:a16="http://schemas.microsoft.com/office/drawing/2014/main" id="{A192F512-4FCF-1F1F-7921-99064D7113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76400" y="2362200"/>
            <a:ext cx="8756650" cy="3581400"/>
          </a:xfrm>
        </p:spPr>
      </p:pic>
      <p:pic>
        <p:nvPicPr>
          <p:cNvPr id="3" name="Audio 2">
            <a:hlinkClick r:id="" action="ppaction://media"/>
            <a:extLst>
              <a:ext uri="{FF2B5EF4-FFF2-40B4-BE49-F238E27FC236}">
                <a16:creationId xmlns:a16="http://schemas.microsoft.com/office/drawing/2014/main" id="{6C45A44F-483E-C820-5EA9-7A76648ED4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38673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F1A48B86-C61A-D154-07F4-A10D51177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2163762"/>
          </a:xfrm>
        </p:spPr>
        <p:txBody>
          <a:bodyPr/>
          <a:lstStyle/>
          <a:p>
            <a:r>
              <a:rPr lang="en-US" altLang="en-US" sz="3600">
                <a:solidFill>
                  <a:srgbClr val="C00000"/>
                </a:solidFill>
              </a:rPr>
              <a:t>Flat Trace Pattern</a:t>
            </a:r>
            <a:br>
              <a:rPr lang="en-US" altLang="en-US" sz="3200">
                <a:solidFill>
                  <a:srgbClr val="C00000"/>
                </a:solidFill>
              </a:rPr>
            </a:br>
            <a:r>
              <a:rPr lang="en-US" altLang="en-US" sz="2800">
                <a:solidFill>
                  <a:srgbClr val="C00000"/>
                </a:solidFill>
              </a:rPr>
              <a:t>(Continuous low voltage) (CLV)</a:t>
            </a:r>
            <a:br>
              <a:rPr lang="en-US" altLang="en-US" sz="2800"/>
            </a:br>
            <a:r>
              <a:rPr lang="en-US" altLang="en-US" sz="2800"/>
              <a:t>continuous activity of very low amplitude</a:t>
            </a:r>
            <a:br>
              <a:rPr lang="en-US" altLang="en-US" sz="2800"/>
            </a:br>
            <a:r>
              <a:rPr lang="en-US" altLang="en-US" sz="2800"/>
              <a:t>(around or below 5 </a:t>
            </a:r>
            <a:r>
              <a:rPr lang="el-GR" altLang="en-US" sz="2800"/>
              <a:t>μ</a:t>
            </a:r>
            <a:r>
              <a:rPr lang="en-US" altLang="en-US" sz="2800"/>
              <a:t>V))</a:t>
            </a:r>
            <a:endParaRPr lang="fa-IR" altLang="en-US" sz="3200"/>
          </a:p>
        </p:txBody>
      </p:sp>
      <p:pic>
        <p:nvPicPr>
          <p:cNvPr id="9219" name="Content Placeholder 3" descr="CLV.JPG">
            <a:extLst>
              <a:ext uri="{FF2B5EF4-FFF2-40B4-BE49-F238E27FC236}">
                <a16:creationId xmlns:a16="http://schemas.microsoft.com/office/drawing/2014/main" id="{ED39AFFA-CA25-B2B8-3CB2-84C21B74A3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76400" y="2743200"/>
            <a:ext cx="8866188" cy="3581400"/>
          </a:xfrm>
        </p:spPr>
      </p:pic>
      <p:pic>
        <p:nvPicPr>
          <p:cNvPr id="3" name="Audio 2">
            <a:hlinkClick r:id="" action="ppaction://media"/>
            <a:extLst>
              <a:ext uri="{FF2B5EF4-FFF2-40B4-BE49-F238E27FC236}">
                <a16:creationId xmlns:a16="http://schemas.microsoft.com/office/drawing/2014/main" id="{5DCC70E3-D835-CC0F-4258-17FD0A0BC3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69019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3D33170-F9CF-3CB4-A377-D2871AE86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2697162"/>
          </a:xfrm>
        </p:spPr>
        <p:txBody>
          <a:bodyPr/>
          <a:lstStyle/>
          <a:p>
            <a:r>
              <a:rPr lang="en-US" altLang="en-US" sz="3200">
                <a:solidFill>
                  <a:srgbClr val="C00000"/>
                </a:solidFill>
              </a:rPr>
              <a:t>Burst suppression (BS)</a:t>
            </a:r>
            <a:br>
              <a:rPr lang="en-US" altLang="en-US" sz="2800"/>
            </a:br>
            <a:r>
              <a:rPr lang="en-US" altLang="en-US" sz="2800"/>
              <a:t>Minimum amplitude without variability at 0-1 (2) μV, and bursts with amplitude 25 μV.</a:t>
            </a:r>
            <a:br>
              <a:rPr lang="en-US" altLang="en-US" sz="2800"/>
            </a:br>
            <a:r>
              <a:rPr lang="en-US" altLang="en-US" sz="2800"/>
              <a:t>– </a:t>
            </a:r>
            <a:r>
              <a:rPr lang="en-US" altLang="en-US" sz="2400"/>
              <a:t>BS+ denotes a BS background with dense burst ≥100 bursts/h</a:t>
            </a:r>
            <a:br>
              <a:rPr lang="en-US" altLang="en-US" sz="2400"/>
            </a:br>
            <a:r>
              <a:rPr lang="en-US" altLang="en-US" sz="2400"/>
              <a:t>– BS- defines a BS background with sparse bursts, less than 100 bursts/h</a:t>
            </a:r>
            <a:endParaRPr lang="fa-IR" altLang="en-US" sz="2800"/>
          </a:p>
        </p:txBody>
      </p:sp>
      <p:pic>
        <p:nvPicPr>
          <p:cNvPr id="10243" name="Content Placeholder 3" descr="BS.JPG">
            <a:extLst>
              <a:ext uri="{FF2B5EF4-FFF2-40B4-BE49-F238E27FC236}">
                <a16:creationId xmlns:a16="http://schemas.microsoft.com/office/drawing/2014/main" id="{DEAA40FB-CA6B-F625-32BB-E4F3BF307B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68463" y="2971800"/>
            <a:ext cx="8805862" cy="3581400"/>
          </a:xfrm>
        </p:spPr>
      </p:pic>
      <p:pic>
        <p:nvPicPr>
          <p:cNvPr id="3" name="Audio 2">
            <a:hlinkClick r:id="" action="ppaction://media"/>
            <a:extLst>
              <a:ext uri="{FF2B5EF4-FFF2-40B4-BE49-F238E27FC236}">
                <a16:creationId xmlns:a16="http://schemas.microsoft.com/office/drawing/2014/main" id="{C7B51EF2-B38B-F064-84BA-CBF1B0071D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61496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2">
            <a:extLst>
              <a:ext uri="{FF2B5EF4-FFF2-40B4-BE49-F238E27FC236}">
                <a16:creationId xmlns:a16="http://schemas.microsoft.com/office/drawing/2014/main" id="{ABA40745-AB97-7B33-E050-92177854E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935162"/>
          </a:xfrm>
        </p:spPr>
        <p:txBody>
          <a:bodyPr/>
          <a:lstStyle/>
          <a:p>
            <a:r>
              <a:rPr lang="en-US" altLang="en-US" sz="2800" b="1"/>
              <a:t>Two single seizures on a discontinuous background.</a:t>
            </a:r>
            <a:br>
              <a:rPr lang="en-US" altLang="en-US" sz="2800" b="1"/>
            </a:br>
            <a:r>
              <a:rPr lang="en-US" altLang="en-US" sz="2400"/>
              <a:t>The seizures appear with a 1-h interAval; each one can be seen as a transient rise of the lower margin. The original EEG shows slightly irregular 2–3 Hz spike-wave complexes.</a:t>
            </a:r>
            <a:endParaRPr lang="fa-IR" altLang="en-US" sz="2400"/>
          </a:p>
        </p:txBody>
      </p:sp>
      <p:pic>
        <p:nvPicPr>
          <p:cNvPr id="17411" name="Content Placeholder 4" descr="1.JPG">
            <a:extLst>
              <a:ext uri="{FF2B5EF4-FFF2-40B4-BE49-F238E27FC236}">
                <a16:creationId xmlns:a16="http://schemas.microsoft.com/office/drawing/2014/main" id="{762318DE-DA95-B233-39F4-7FEB042929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95488" y="2286000"/>
            <a:ext cx="8215312" cy="4191000"/>
          </a:xfrm>
        </p:spPr>
      </p:pic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E39888B0-369A-9E9A-AB68-1AD550F4F2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75954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DF13B78F-1710-27F1-8D46-064F36D15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2438400"/>
          </a:xfrm>
        </p:spPr>
        <p:txBody>
          <a:bodyPr/>
          <a:lstStyle/>
          <a:p>
            <a:r>
              <a:rPr lang="en-US" altLang="en-US" sz="3600" b="1"/>
              <a:t>Repetitive seizures on a CNV background pattern.</a:t>
            </a:r>
            <a:br>
              <a:rPr lang="en-US" altLang="en-US" sz="2800"/>
            </a:br>
            <a:r>
              <a:rPr lang="en-US" altLang="en-US" sz="2400"/>
              <a:t>All seizures are seen as transient rises of both the lower and upper margins of the aEEG. The corresponding EEG below shows rhythmic spike-wave complexes of 3 Hz.</a:t>
            </a:r>
            <a:endParaRPr lang="fa-IR" altLang="en-US" sz="2400"/>
          </a:p>
        </p:txBody>
      </p:sp>
      <p:pic>
        <p:nvPicPr>
          <p:cNvPr id="18435" name="Content Placeholder 3" descr="3.JPG">
            <a:extLst>
              <a:ext uri="{FF2B5EF4-FFF2-40B4-BE49-F238E27FC236}">
                <a16:creationId xmlns:a16="http://schemas.microsoft.com/office/drawing/2014/main" id="{028659A5-E3B6-8E14-CB8E-C0231A4342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0" y="2662238"/>
            <a:ext cx="8067675" cy="4043362"/>
          </a:xfrm>
        </p:spPr>
      </p:pic>
      <p:pic>
        <p:nvPicPr>
          <p:cNvPr id="3" name="Audio 2">
            <a:hlinkClick r:id="" action="ppaction://media"/>
            <a:extLst>
              <a:ext uri="{FF2B5EF4-FFF2-40B4-BE49-F238E27FC236}">
                <a16:creationId xmlns:a16="http://schemas.microsoft.com/office/drawing/2014/main" id="{182B82AD-4E28-3E7A-9500-7D791E3D9C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39312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74ECE18B-E24C-9168-B39C-C21A11D7B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2011362"/>
          </a:xfrm>
        </p:spPr>
        <p:txBody>
          <a:bodyPr/>
          <a:lstStyle/>
          <a:p>
            <a:r>
              <a:rPr lang="en-US" altLang="en-US" sz="3200" b="1"/>
              <a:t>Repetitive seizures arising on an inactive (isoelectric) background</a:t>
            </a:r>
            <a:br>
              <a:rPr lang="en-US" altLang="en-US" sz="3200" b="1"/>
            </a:br>
            <a:r>
              <a:rPr lang="en-US" altLang="en-US" sz="2800"/>
              <a:t>The EEG during the seizures shows slow (0.7 Hz)</a:t>
            </a:r>
            <a:br>
              <a:rPr lang="en-US" altLang="en-US" sz="2800"/>
            </a:br>
            <a:r>
              <a:rPr lang="en-US" altLang="en-US" sz="2800"/>
              <a:t>polyspike-wave complexes.</a:t>
            </a:r>
            <a:endParaRPr lang="fa-IR" altLang="en-US" sz="2800"/>
          </a:p>
        </p:txBody>
      </p:sp>
      <p:pic>
        <p:nvPicPr>
          <p:cNvPr id="19459" name="Content Placeholder 3" descr="4.JPG">
            <a:extLst>
              <a:ext uri="{FF2B5EF4-FFF2-40B4-BE49-F238E27FC236}">
                <a16:creationId xmlns:a16="http://schemas.microsoft.com/office/drawing/2014/main" id="{1B72A95E-AEA7-AB36-C7C9-D310719794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74850" y="2286000"/>
            <a:ext cx="8331200" cy="4343400"/>
          </a:xfrm>
        </p:spPr>
      </p:pic>
      <p:pic>
        <p:nvPicPr>
          <p:cNvPr id="3" name="Audio 2">
            <a:hlinkClick r:id="" action="ppaction://media"/>
            <a:extLst>
              <a:ext uri="{FF2B5EF4-FFF2-40B4-BE49-F238E27FC236}">
                <a16:creationId xmlns:a16="http://schemas.microsoft.com/office/drawing/2014/main" id="{F97AC898-04FC-46A7-F056-C94355CF6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45134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>
            <a:extLst>
              <a:ext uri="{FF2B5EF4-FFF2-40B4-BE49-F238E27FC236}">
                <a16:creationId xmlns:a16="http://schemas.microsoft.com/office/drawing/2014/main" id="{29030968-8A77-22AC-62E2-C0FF738809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337" y="157162"/>
            <a:ext cx="7553325" cy="588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87" name="Text Box 5">
            <a:extLst>
              <a:ext uri="{FF2B5EF4-FFF2-40B4-BE49-F238E27FC236}">
                <a16:creationId xmlns:a16="http://schemas.microsoft.com/office/drawing/2014/main" id="{D4FC1637-BC68-FADF-A772-C66FB2544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8298" y="6186487"/>
            <a:ext cx="85049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Severe suppression of CFM with high voltage bursts on EEG</a:t>
            </a:r>
          </a:p>
        </p:txBody>
      </p:sp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1510C0C6-600D-EE34-E67B-731D5EC279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35903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537BC-B83C-5B88-3779-B4B4EB514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aEEG</a:t>
            </a:r>
            <a:r>
              <a:rPr lang="en-US" dirty="0"/>
              <a:t> &amp; induced hypothermia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2C012-5BAA-D899-F90F-DCE0A32DD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</a:t>
            </a:r>
            <a:r>
              <a:rPr lang="en-US" sz="36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 neonates with suspected hypoxic </a:t>
            </a:r>
            <a:r>
              <a:rPr lang="en-US" sz="3600" dirty="0" err="1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ischaemic</a:t>
            </a:r>
            <a:r>
              <a:rPr lang="en-US" sz="36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encephalopathy, </a:t>
            </a:r>
            <a:r>
              <a:rPr lang="en-US" sz="3600" dirty="0" err="1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aEEG</a:t>
            </a:r>
            <a:r>
              <a:rPr lang="en-US" sz="36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can be a useful adjunct for assessing the degree of severity in selecting patients for therapeutic hypothermia, BUT it should not be used as the sole criteria.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1002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47F03-A2F3-76CA-B05A-71DE62AB1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aEEG</a:t>
            </a:r>
            <a:r>
              <a:rPr lang="en-US" dirty="0"/>
              <a:t> &amp; induced hypothermia-2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C5306-44E9-DCBA-A4DB-14C77D487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There are many neonates with abnormal </a:t>
            </a:r>
            <a:r>
              <a:rPr lang="en-US" dirty="0" err="1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aEEG</a:t>
            </a:r>
            <a:r>
              <a:rPr lang="en-US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background at 3–6 h that go onto have normal outcomes following hypothermia. Later </a:t>
            </a:r>
            <a:r>
              <a:rPr lang="en-US" dirty="0" err="1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aEEG</a:t>
            </a:r>
            <a:r>
              <a:rPr lang="en-US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(36–48 h) may be more predictive of neurodevelopmental outcome.</a:t>
            </a:r>
          </a:p>
          <a:p>
            <a:pPr marL="0" marR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n-US" dirty="0" err="1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normalised</a:t>
            </a:r>
            <a:r>
              <a:rPr lang="en-US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background by 48 h is predictive of good outcome in neonates receiving therapeutic hypothermia, whereas </a:t>
            </a:r>
            <a:r>
              <a:rPr lang="en-US" dirty="0" err="1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aEEG</a:t>
            </a:r>
            <a:r>
              <a:rPr lang="en-US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background never </a:t>
            </a:r>
            <a:r>
              <a:rPr lang="en-US" dirty="0" err="1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normalising</a:t>
            </a:r>
            <a:r>
              <a:rPr lang="en-US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is highly specific for a poor outcome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02810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3135E-4F3C-50F0-8AE5-BD2D36C8D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4CEF1-D444-E249-C0F2-4CD799436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800" b="1" u="sng" dirty="0"/>
              <a:t>The </a:t>
            </a:r>
            <a:r>
              <a:rPr lang="en-US" altLang="en-US" sz="2800" b="1" u="sng" dirty="0" err="1"/>
              <a:t>cEEG</a:t>
            </a:r>
            <a:r>
              <a:rPr lang="en-US" altLang="en-US" sz="2800" b="1" u="sng" dirty="0"/>
              <a:t> </a:t>
            </a:r>
            <a:r>
              <a:rPr lang="en-US" altLang="en-US" sz="2800" u="sng" dirty="0"/>
              <a:t>is like a snapshot </a:t>
            </a:r>
            <a:r>
              <a:rPr lang="en-US" altLang="en-US" sz="2800" dirty="0"/>
              <a:t>of the brain function and does not provide much information about changes and activities over the course of care.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3200" b="1" dirty="0"/>
              <a:t>Benefits</a:t>
            </a:r>
            <a:r>
              <a:rPr lang="en-US" sz="3200" dirty="0"/>
              <a:t> of this new type of EEG include: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800" dirty="0"/>
              <a:t>limited number of electrodes; (readily applicable &amp; easy to operate)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800" dirty="0"/>
              <a:t>relatively short training required for interpretation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800" dirty="0"/>
              <a:t>immediate interpretation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800" dirty="0"/>
              <a:t>continuous and long term recording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1506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D:\Users\Shahram\Desktop\7.JPG">
            <a:extLst>
              <a:ext uri="{FF2B5EF4-FFF2-40B4-BE49-F238E27FC236}">
                <a16:creationId xmlns:a16="http://schemas.microsoft.com/office/drawing/2014/main" id="{4C1C37A9-4DCB-48AF-9C14-7335BB102A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04800"/>
            <a:ext cx="8435975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F9AA1CC5-0314-0B2A-DA0A-F15CDA9A89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39733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1082C66-2286-8AA6-2E6B-C3CC550CA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aEEG is constructed</a:t>
            </a:r>
            <a:endParaRPr lang="fa-IR" altLang="en-US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D181C102-9BBE-2FA3-7AC7-2F5C27DD4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4000" dirty="0"/>
              <a:t>To produce </a:t>
            </a:r>
            <a:r>
              <a:rPr lang="en-US" altLang="en-US" sz="4000" dirty="0" err="1"/>
              <a:t>aEEG</a:t>
            </a:r>
            <a:r>
              <a:rPr lang="en-US" altLang="en-US" sz="4000" dirty="0"/>
              <a:t>, the cerebral electrical signal received from the electrodes after amplification, is:</a:t>
            </a:r>
          </a:p>
          <a:p>
            <a:pPr marL="1314450" lvl="1" indent="-857250">
              <a:buFont typeface="+mj-lt"/>
              <a:buAutoNum type="romanUcPeriod"/>
            </a:pPr>
            <a:r>
              <a:rPr lang="en-US" altLang="en-US" sz="3600" dirty="0"/>
              <a:t>Filtered,</a:t>
            </a:r>
          </a:p>
          <a:p>
            <a:pPr marL="1314450" lvl="1" indent="-857250">
              <a:buFont typeface="+mj-lt"/>
              <a:buAutoNum type="romanUcPeriod"/>
            </a:pPr>
            <a:r>
              <a:rPr lang="en-US" altLang="en-US" sz="3600" dirty="0"/>
              <a:t>Rectified (Aligned), and</a:t>
            </a:r>
          </a:p>
          <a:p>
            <a:pPr marL="1314450" lvl="1" indent="-857250">
              <a:buFont typeface="+mj-lt"/>
              <a:buAutoNum type="romanUcPeriod"/>
            </a:pPr>
            <a:r>
              <a:rPr lang="en-US" altLang="en-US" sz="3600" dirty="0"/>
              <a:t>Compressed</a:t>
            </a:r>
            <a:endParaRPr lang="fa-IR" altLang="en-US" sz="3600" dirty="0"/>
          </a:p>
        </p:txBody>
      </p:sp>
      <p:pic>
        <p:nvPicPr>
          <p:cNvPr id="4" name="Audio 3">
            <a:hlinkClick r:id="" action="ppaction://media"/>
            <a:extLst>
              <a:ext uri="{FF2B5EF4-FFF2-40B4-BE49-F238E27FC236}">
                <a16:creationId xmlns:a16="http://schemas.microsoft.com/office/drawing/2014/main" id="{5011DDBE-8F2B-2A10-8661-D5845DE5A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03759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E34FE41B-39AA-2F2D-1073-F3BF54DEA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C00000"/>
                </a:solidFill>
              </a:rPr>
              <a:t>Filtering</a:t>
            </a:r>
            <a:r>
              <a:rPr lang="en-US" altLang="en-US"/>
              <a:t> the signal to frequencies between 2-15 Hz</a:t>
            </a:r>
            <a:endParaRPr lang="fa-IR" altLang="en-US"/>
          </a:p>
        </p:txBody>
      </p:sp>
      <p:pic>
        <p:nvPicPr>
          <p:cNvPr id="12291" name="Content Placeholder 3" descr="Filtering.JPG">
            <a:extLst>
              <a:ext uri="{FF2B5EF4-FFF2-40B4-BE49-F238E27FC236}">
                <a16:creationId xmlns:a16="http://schemas.microsoft.com/office/drawing/2014/main" id="{B8FCFB9B-0B40-1F2B-B647-FE3B9E36C1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33600" y="1676400"/>
            <a:ext cx="7570788" cy="4648200"/>
          </a:xfrm>
        </p:spPr>
      </p:pic>
      <p:pic>
        <p:nvPicPr>
          <p:cNvPr id="3" name="Audio 2">
            <a:hlinkClick r:id="" action="ppaction://media"/>
            <a:extLst>
              <a:ext uri="{FF2B5EF4-FFF2-40B4-BE49-F238E27FC236}">
                <a16:creationId xmlns:a16="http://schemas.microsoft.com/office/drawing/2014/main" id="{A21635C7-D06B-DFFB-661A-7A2A5107C7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78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91FA1860-C192-498A-0C85-5306B1DE2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0463"/>
            <a:ext cx="184150" cy="609600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3555" name="Freeform 3">
            <a:extLst>
              <a:ext uri="{FF2B5EF4-FFF2-40B4-BE49-F238E27FC236}">
                <a16:creationId xmlns:a16="http://schemas.microsoft.com/office/drawing/2014/main" id="{515DDAEC-BA05-5595-B542-01F9D1833EAF}"/>
              </a:ext>
            </a:extLst>
          </p:cNvPr>
          <p:cNvSpPr>
            <a:spLocks/>
          </p:cNvSpPr>
          <p:nvPr/>
        </p:nvSpPr>
        <p:spPr bwMode="auto">
          <a:xfrm>
            <a:off x="2640013" y="2565400"/>
            <a:ext cx="1087437" cy="762000"/>
          </a:xfrm>
          <a:custGeom>
            <a:avLst/>
            <a:gdLst>
              <a:gd name="T0" fmla="*/ 0 w 685"/>
              <a:gd name="T1" fmla="*/ 2147483647 h 480"/>
              <a:gd name="T2" fmla="*/ 2147483647 w 685"/>
              <a:gd name="T3" fmla="*/ 2147483647 h 480"/>
              <a:gd name="T4" fmla="*/ 2147483647 w 685"/>
              <a:gd name="T5" fmla="*/ 0 h 480"/>
              <a:gd name="T6" fmla="*/ 2147483647 w 685"/>
              <a:gd name="T7" fmla="*/ 2147483647 h 480"/>
              <a:gd name="T8" fmla="*/ 2147483647 w 685"/>
              <a:gd name="T9" fmla="*/ 2147483647 h 480"/>
              <a:gd name="T10" fmla="*/ 2147483647 w 685"/>
              <a:gd name="T11" fmla="*/ 2147483647 h 480"/>
              <a:gd name="T12" fmla="*/ 2147483647 w 685"/>
              <a:gd name="T13" fmla="*/ 2147483647 h 480"/>
              <a:gd name="T14" fmla="*/ 2147483647 w 685"/>
              <a:gd name="T15" fmla="*/ 2147483647 h 480"/>
              <a:gd name="T16" fmla="*/ 2147483647 w 685"/>
              <a:gd name="T17" fmla="*/ 2147483647 h 480"/>
              <a:gd name="T18" fmla="*/ 2147483647 w 685"/>
              <a:gd name="T19" fmla="*/ 2147483647 h 480"/>
              <a:gd name="T20" fmla="*/ 2147483647 w 685"/>
              <a:gd name="T21" fmla="*/ 2147483647 h 480"/>
              <a:gd name="T22" fmla="*/ 2147483647 w 685"/>
              <a:gd name="T23" fmla="*/ 2147483647 h 480"/>
              <a:gd name="T24" fmla="*/ 2147483647 w 685"/>
              <a:gd name="T25" fmla="*/ 2147483647 h 480"/>
              <a:gd name="T26" fmla="*/ 2147483647 w 685"/>
              <a:gd name="T27" fmla="*/ 2147483647 h 480"/>
              <a:gd name="T28" fmla="*/ 2147483647 w 685"/>
              <a:gd name="T29" fmla="*/ 2147483647 h 480"/>
              <a:gd name="T30" fmla="*/ 2147483647 w 685"/>
              <a:gd name="T31" fmla="*/ 2147483647 h 480"/>
              <a:gd name="T32" fmla="*/ 2147483647 w 685"/>
              <a:gd name="T33" fmla="*/ 2147483647 h 480"/>
              <a:gd name="T34" fmla="*/ 2147483647 w 685"/>
              <a:gd name="T35" fmla="*/ 2147483647 h 48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685"/>
              <a:gd name="T55" fmla="*/ 0 h 480"/>
              <a:gd name="T56" fmla="*/ 685 w 685"/>
              <a:gd name="T57" fmla="*/ 480 h 480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685" h="480">
                <a:moveTo>
                  <a:pt x="0" y="480"/>
                </a:moveTo>
                <a:cubicBezTo>
                  <a:pt x="36" y="382"/>
                  <a:pt x="52" y="258"/>
                  <a:pt x="71" y="154"/>
                </a:cubicBezTo>
                <a:cubicBezTo>
                  <a:pt x="83" y="92"/>
                  <a:pt x="94" y="24"/>
                  <a:pt x="160" y="0"/>
                </a:cubicBezTo>
                <a:cubicBezTo>
                  <a:pt x="168" y="20"/>
                  <a:pt x="179" y="37"/>
                  <a:pt x="186" y="58"/>
                </a:cubicBezTo>
                <a:cubicBezTo>
                  <a:pt x="220" y="159"/>
                  <a:pt x="243" y="263"/>
                  <a:pt x="275" y="365"/>
                </a:cubicBezTo>
                <a:cubicBezTo>
                  <a:pt x="313" y="340"/>
                  <a:pt x="282" y="366"/>
                  <a:pt x="301" y="333"/>
                </a:cubicBezTo>
                <a:cubicBezTo>
                  <a:pt x="309" y="320"/>
                  <a:pt x="327" y="295"/>
                  <a:pt x="327" y="295"/>
                </a:cubicBezTo>
                <a:cubicBezTo>
                  <a:pt x="335" y="269"/>
                  <a:pt x="350" y="269"/>
                  <a:pt x="359" y="243"/>
                </a:cubicBezTo>
                <a:cubicBezTo>
                  <a:pt x="367" y="245"/>
                  <a:pt x="377" y="245"/>
                  <a:pt x="384" y="250"/>
                </a:cubicBezTo>
                <a:cubicBezTo>
                  <a:pt x="410" y="268"/>
                  <a:pt x="411" y="347"/>
                  <a:pt x="429" y="365"/>
                </a:cubicBezTo>
                <a:cubicBezTo>
                  <a:pt x="434" y="370"/>
                  <a:pt x="442" y="369"/>
                  <a:pt x="448" y="371"/>
                </a:cubicBezTo>
                <a:cubicBezTo>
                  <a:pt x="457" y="358"/>
                  <a:pt x="465" y="346"/>
                  <a:pt x="474" y="333"/>
                </a:cubicBezTo>
                <a:cubicBezTo>
                  <a:pt x="478" y="327"/>
                  <a:pt x="487" y="314"/>
                  <a:pt x="487" y="314"/>
                </a:cubicBezTo>
                <a:cubicBezTo>
                  <a:pt x="497" y="281"/>
                  <a:pt x="505" y="247"/>
                  <a:pt x="525" y="218"/>
                </a:cubicBezTo>
                <a:cubicBezTo>
                  <a:pt x="534" y="192"/>
                  <a:pt x="542" y="167"/>
                  <a:pt x="551" y="141"/>
                </a:cubicBezTo>
                <a:cubicBezTo>
                  <a:pt x="555" y="128"/>
                  <a:pt x="563" y="103"/>
                  <a:pt x="563" y="103"/>
                </a:cubicBezTo>
                <a:cubicBezTo>
                  <a:pt x="608" y="116"/>
                  <a:pt x="611" y="177"/>
                  <a:pt x="621" y="218"/>
                </a:cubicBezTo>
                <a:cubicBezTo>
                  <a:pt x="628" y="285"/>
                  <a:pt x="633" y="428"/>
                  <a:pt x="685" y="480"/>
                </a:cubicBezTo>
              </a:path>
            </a:pathLst>
          </a:custGeom>
          <a:noFill/>
          <a:ln w="381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3556" name="Freeform 4">
            <a:extLst>
              <a:ext uri="{FF2B5EF4-FFF2-40B4-BE49-F238E27FC236}">
                <a16:creationId xmlns:a16="http://schemas.microsoft.com/office/drawing/2014/main" id="{7D8DA834-730B-8A34-D460-A8349AC9DD2D}"/>
              </a:ext>
            </a:extLst>
          </p:cNvPr>
          <p:cNvSpPr>
            <a:spLocks/>
          </p:cNvSpPr>
          <p:nvPr/>
        </p:nvSpPr>
        <p:spPr bwMode="auto">
          <a:xfrm>
            <a:off x="3768725" y="3332163"/>
            <a:ext cx="396875" cy="396875"/>
          </a:xfrm>
          <a:custGeom>
            <a:avLst/>
            <a:gdLst>
              <a:gd name="T0" fmla="*/ 0 w 250"/>
              <a:gd name="T1" fmla="*/ 0 h 250"/>
              <a:gd name="T2" fmla="*/ 2147483647 w 250"/>
              <a:gd name="T3" fmla="*/ 2147483647 h 250"/>
              <a:gd name="T4" fmla="*/ 2147483647 w 250"/>
              <a:gd name="T5" fmla="*/ 2147483647 h 250"/>
              <a:gd name="T6" fmla="*/ 2147483647 w 250"/>
              <a:gd name="T7" fmla="*/ 2147483647 h 250"/>
              <a:gd name="T8" fmla="*/ 2147483647 w 250"/>
              <a:gd name="T9" fmla="*/ 2147483647 h 250"/>
              <a:gd name="T10" fmla="*/ 2147483647 w 250"/>
              <a:gd name="T11" fmla="*/ 2147483647 h 250"/>
              <a:gd name="T12" fmla="*/ 2147483647 w 250"/>
              <a:gd name="T13" fmla="*/ 2147483647 h 250"/>
              <a:gd name="T14" fmla="*/ 2147483647 w 250"/>
              <a:gd name="T15" fmla="*/ 2147483647 h 250"/>
              <a:gd name="T16" fmla="*/ 2147483647 w 250"/>
              <a:gd name="T17" fmla="*/ 2147483647 h 250"/>
              <a:gd name="T18" fmla="*/ 2147483647 w 250"/>
              <a:gd name="T19" fmla="*/ 2147483647 h 250"/>
              <a:gd name="T20" fmla="*/ 2147483647 w 250"/>
              <a:gd name="T21" fmla="*/ 0 h 25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50"/>
              <a:gd name="T34" fmla="*/ 0 h 250"/>
              <a:gd name="T35" fmla="*/ 250 w 250"/>
              <a:gd name="T36" fmla="*/ 250 h 25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50" h="250">
                <a:moveTo>
                  <a:pt x="0" y="0"/>
                </a:moveTo>
                <a:cubicBezTo>
                  <a:pt x="7" y="19"/>
                  <a:pt x="16" y="41"/>
                  <a:pt x="26" y="58"/>
                </a:cubicBezTo>
                <a:cubicBezTo>
                  <a:pt x="39" y="81"/>
                  <a:pt x="67" y="109"/>
                  <a:pt x="77" y="135"/>
                </a:cubicBezTo>
                <a:cubicBezTo>
                  <a:pt x="89" y="168"/>
                  <a:pt x="81" y="150"/>
                  <a:pt x="109" y="192"/>
                </a:cubicBezTo>
                <a:cubicBezTo>
                  <a:pt x="113" y="198"/>
                  <a:pt x="122" y="211"/>
                  <a:pt x="122" y="211"/>
                </a:cubicBezTo>
                <a:cubicBezTo>
                  <a:pt x="123" y="216"/>
                  <a:pt x="131" y="250"/>
                  <a:pt x="141" y="250"/>
                </a:cubicBezTo>
                <a:cubicBezTo>
                  <a:pt x="148" y="250"/>
                  <a:pt x="145" y="237"/>
                  <a:pt x="148" y="231"/>
                </a:cubicBezTo>
                <a:cubicBezTo>
                  <a:pt x="174" y="177"/>
                  <a:pt x="145" y="244"/>
                  <a:pt x="173" y="192"/>
                </a:cubicBezTo>
                <a:cubicBezTo>
                  <a:pt x="184" y="172"/>
                  <a:pt x="186" y="154"/>
                  <a:pt x="199" y="135"/>
                </a:cubicBezTo>
                <a:cubicBezTo>
                  <a:pt x="209" y="103"/>
                  <a:pt x="220" y="71"/>
                  <a:pt x="231" y="39"/>
                </a:cubicBezTo>
                <a:cubicBezTo>
                  <a:pt x="234" y="29"/>
                  <a:pt x="236" y="0"/>
                  <a:pt x="250" y="0"/>
                </a:cubicBezTo>
              </a:path>
            </a:pathLst>
          </a:custGeom>
          <a:noFill/>
          <a:ln w="381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3557" name="Freeform 5">
            <a:extLst>
              <a:ext uri="{FF2B5EF4-FFF2-40B4-BE49-F238E27FC236}">
                <a16:creationId xmlns:a16="http://schemas.microsoft.com/office/drawing/2014/main" id="{8676919C-5201-B785-1AF8-E6D39B1FAAEA}"/>
              </a:ext>
            </a:extLst>
          </p:cNvPr>
          <p:cNvSpPr>
            <a:spLocks/>
          </p:cNvSpPr>
          <p:nvPr/>
        </p:nvSpPr>
        <p:spPr bwMode="auto">
          <a:xfrm>
            <a:off x="4165600" y="2733675"/>
            <a:ext cx="406400" cy="598488"/>
          </a:xfrm>
          <a:custGeom>
            <a:avLst/>
            <a:gdLst>
              <a:gd name="T0" fmla="*/ 0 w 256"/>
              <a:gd name="T1" fmla="*/ 2147483647 h 377"/>
              <a:gd name="T2" fmla="*/ 2147483647 w 256"/>
              <a:gd name="T3" fmla="*/ 2147483647 h 377"/>
              <a:gd name="T4" fmla="*/ 2147483647 w 256"/>
              <a:gd name="T5" fmla="*/ 0 h 377"/>
              <a:gd name="T6" fmla="*/ 2147483647 w 256"/>
              <a:gd name="T7" fmla="*/ 2147483647 h 377"/>
              <a:gd name="T8" fmla="*/ 2147483647 w 256"/>
              <a:gd name="T9" fmla="*/ 2147483647 h 377"/>
              <a:gd name="T10" fmla="*/ 2147483647 w 256"/>
              <a:gd name="T11" fmla="*/ 2147483647 h 37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6"/>
              <a:gd name="T19" fmla="*/ 0 h 377"/>
              <a:gd name="T20" fmla="*/ 256 w 256"/>
              <a:gd name="T21" fmla="*/ 377 h 37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6" h="377">
                <a:moveTo>
                  <a:pt x="0" y="371"/>
                </a:moveTo>
                <a:cubicBezTo>
                  <a:pt x="17" y="280"/>
                  <a:pt x="21" y="176"/>
                  <a:pt x="51" y="89"/>
                </a:cubicBezTo>
                <a:cubicBezTo>
                  <a:pt x="64" y="51"/>
                  <a:pt x="67" y="22"/>
                  <a:pt x="102" y="0"/>
                </a:cubicBezTo>
                <a:cubicBezTo>
                  <a:pt x="126" y="4"/>
                  <a:pt x="141" y="1"/>
                  <a:pt x="154" y="25"/>
                </a:cubicBezTo>
                <a:cubicBezTo>
                  <a:pt x="191" y="92"/>
                  <a:pt x="199" y="206"/>
                  <a:pt x="218" y="281"/>
                </a:cubicBezTo>
                <a:cubicBezTo>
                  <a:pt x="225" y="309"/>
                  <a:pt x="227" y="364"/>
                  <a:pt x="256" y="377"/>
                </a:cubicBezTo>
              </a:path>
            </a:pathLst>
          </a:custGeom>
          <a:noFill/>
          <a:ln w="381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3558" name="Freeform 6">
            <a:extLst>
              <a:ext uri="{FF2B5EF4-FFF2-40B4-BE49-F238E27FC236}">
                <a16:creationId xmlns:a16="http://schemas.microsoft.com/office/drawing/2014/main" id="{F778999B-41CB-82EB-AF05-29AAAB97F949}"/>
              </a:ext>
            </a:extLst>
          </p:cNvPr>
          <p:cNvSpPr>
            <a:spLocks/>
          </p:cNvSpPr>
          <p:nvPr/>
        </p:nvSpPr>
        <p:spPr bwMode="auto">
          <a:xfrm flipV="1">
            <a:off x="4565650" y="3338513"/>
            <a:ext cx="406400" cy="630237"/>
          </a:xfrm>
          <a:custGeom>
            <a:avLst/>
            <a:gdLst>
              <a:gd name="T0" fmla="*/ 0 w 256"/>
              <a:gd name="T1" fmla="*/ 2147483647 h 377"/>
              <a:gd name="T2" fmla="*/ 2147483647 w 256"/>
              <a:gd name="T3" fmla="*/ 2147483647 h 377"/>
              <a:gd name="T4" fmla="*/ 2147483647 w 256"/>
              <a:gd name="T5" fmla="*/ 0 h 377"/>
              <a:gd name="T6" fmla="*/ 2147483647 w 256"/>
              <a:gd name="T7" fmla="*/ 2147483647 h 377"/>
              <a:gd name="T8" fmla="*/ 2147483647 w 256"/>
              <a:gd name="T9" fmla="*/ 2147483647 h 377"/>
              <a:gd name="T10" fmla="*/ 2147483647 w 256"/>
              <a:gd name="T11" fmla="*/ 2147483647 h 37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6"/>
              <a:gd name="T19" fmla="*/ 0 h 377"/>
              <a:gd name="T20" fmla="*/ 256 w 256"/>
              <a:gd name="T21" fmla="*/ 377 h 37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6" h="377">
                <a:moveTo>
                  <a:pt x="0" y="371"/>
                </a:moveTo>
                <a:cubicBezTo>
                  <a:pt x="17" y="280"/>
                  <a:pt x="21" y="176"/>
                  <a:pt x="51" y="89"/>
                </a:cubicBezTo>
                <a:cubicBezTo>
                  <a:pt x="64" y="51"/>
                  <a:pt x="67" y="22"/>
                  <a:pt x="102" y="0"/>
                </a:cubicBezTo>
                <a:cubicBezTo>
                  <a:pt x="126" y="4"/>
                  <a:pt x="141" y="1"/>
                  <a:pt x="154" y="25"/>
                </a:cubicBezTo>
                <a:cubicBezTo>
                  <a:pt x="191" y="92"/>
                  <a:pt x="199" y="206"/>
                  <a:pt x="218" y="281"/>
                </a:cubicBezTo>
                <a:cubicBezTo>
                  <a:pt x="225" y="309"/>
                  <a:pt x="227" y="364"/>
                  <a:pt x="256" y="377"/>
                </a:cubicBezTo>
              </a:path>
            </a:pathLst>
          </a:custGeom>
          <a:noFill/>
          <a:ln w="381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3559" name="Freeform 7">
            <a:extLst>
              <a:ext uri="{FF2B5EF4-FFF2-40B4-BE49-F238E27FC236}">
                <a16:creationId xmlns:a16="http://schemas.microsoft.com/office/drawing/2014/main" id="{8F39C4F5-50DD-840D-B798-8429319BEED6}"/>
              </a:ext>
            </a:extLst>
          </p:cNvPr>
          <p:cNvSpPr>
            <a:spLocks/>
          </p:cNvSpPr>
          <p:nvPr/>
        </p:nvSpPr>
        <p:spPr bwMode="auto">
          <a:xfrm>
            <a:off x="4968875" y="3260725"/>
            <a:ext cx="242888" cy="71438"/>
          </a:xfrm>
          <a:custGeom>
            <a:avLst/>
            <a:gdLst>
              <a:gd name="T0" fmla="*/ 0 w 153"/>
              <a:gd name="T1" fmla="*/ 2147483647 h 45"/>
              <a:gd name="T2" fmla="*/ 2147483647 w 153"/>
              <a:gd name="T3" fmla="*/ 0 h 45"/>
              <a:gd name="T4" fmla="*/ 2147483647 w 153"/>
              <a:gd name="T5" fmla="*/ 2147483647 h 45"/>
              <a:gd name="T6" fmla="*/ 2147483647 w 153"/>
              <a:gd name="T7" fmla="*/ 2147483647 h 45"/>
              <a:gd name="T8" fmla="*/ 0 60000 65536"/>
              <a:gd name="T9" fmla="*/ 0 60000 65536"/>
              <a:gd name="T10" fmla="*/ 0 60000 65536"/>
              <a:gd name="T11" fmla="*/ 0 60000 65536"/>
              <a:gd name="T12" fmla="*/ 0 w 153"/>
              <a:gd name="T13" fmla="*/ 0 h 45"/>
              <a:gd name="T14" fmla="*/ 153 w 153"/>
              <a:gd name="T15" fmla="*/ 45 h 4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3" h="45">
                <a:moveTo>
                  <a:pt x="0" y="45"/>
                </a:moveTo>
                <a:cubicBezTo>
                  <a:pt x="21" y="31"/>
                  <a:pt x="30" y="14"/>
                  <a:pt x="51" y="0"/>
                </a:cubicBezTo>
                <a:cubicBezTo>
                  <a:pt x="68" y="2"/>
                  <a:pt x="86" y="2"/>
                  <a:pt x="102" y="7"/>
                </a:cubicBezTo>
                <a:cubicBezTo>
                  <a:pt x="133" y="16"/>
                  <a:pt x="117" y="45"/>
                  <a:pt x="153" y="45"/>
                </a:cubicBezTo>
              </a:path>
            </a:pathLst>
          </a:custGeom>
          <a:noFill/>
          <a:ln w="381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3560" name="Freeform 8">
            <a:extLst>
              <a:ext uri="{FF2B5EF4-FFF2-40B4-BE49-F238E27FC236}">
                <a16:creationId xmlns:a16="http://schemas.microsoft.com/office/drawing/2014/main" id="{F1376E0A-91B3-4946-A405-CC2925932090}"/>
              </a:ext>
            </a:extLst>
          </p:cNvPr>
          <p:cNvSpPr>
            <a:spLocks/>
          </p:cNvSpPr>
          <p:nvPr/>
        </p:nvSpPr>
        <p:spPr bwMode="auto">
          <a:xfrm>
            <a:off x="5202238" y="3332163"/>
            <a:ext cx="903287" cy="477837"/>
          </a:xfrm>
          <a:custGeom>
            <a:avLst/>
            <a:gdLst>
              <a:gd name="T0" fmla="*/ 0 w 569"/>
              <a:gd name="T1" fmla="*/ 0 h 301"/>
              <a:gd name="T2" fmla="*/ 2147483647 w 569"/>
              <a:gd name="T3" fmla="*/ 2147483647 h 301"/>
              <a:gd name="T4" fmla="*/ 2147483647 w 569"/>
              <a:gd name="T5" fmla="*/ 2147483647 h 301"/>
              <a:gd name="T6" fmla="*/ 2147483647 w 569"/>
              <a:gd name="T7" fmla="*/ 2147483647 h 301"/>
              <a:gd name="T8" fmla="*/ 2147483647 w 569"/>
              <a:gd name="T9" fmla="*/ 2147483647 h 301"/>
              <a:gd name="T10" fmla="*/ 2147483647 w 569"/>
              <a:gd name="T11" fmla="*/ 2147483647 h 301"/>
              <a:gd name="T12" fmla="*/ 2147483647 w 569"/>
              <a:gd name="T13" fmla="*/ 2147483647 h 301"/>
              <a:gd name="T14" fmla="*/ 2147483647 w 569"/>
              <a:gd name="T15" fmla="*/ 2147483647 h 301"/>
              <a:gd name="T16" fmla="*/ 2147483647 w 569"/>
              <a:gd name="T17" fmla="*/ 2147483647 h 301"/>
              <a:gd name="T18" fmla="*/ 2147483647 w 569"/>
              <a:gd name="T19" fmla="*/ 2147483647 h 301"/>
              <a:gd name="T20" fmla="*/ 2147483647 w 569"/>
              <a:gd name="T21" fmla="*/ 2147483647 h 301"/>
              <a:gd name="T22" fmla="*/ 2147483647 w 569"/>
              <a:gd name="T23" fmla="*/ 2147483647 h 301"/>
              <a:gd name="T24" fmla="*/ 2147483647 w 569"/>
              <a:gd name="T25" fmla="*/ 2147483647 h 301"/>
              <a:gd name="T26" fmla="*/ 2147483647 w 569"/>
              <a:gd name="T27" fmla="*/ 2147483647 h 301"/>
              <a:gd name="T28" fmla="*/ 2147483647 w 569"/>
              <a:gd name="T29" fmla="*/ 2147483647 h 301"/>
              <a:gd name="T30" fmla="*/ 2147483647 w 569"/>
              <a:gd name="T31" fmla="*/ 2147483647 h 301"/>
              <a:gd name="T32" fmla="*/ 2147483647 w 569"/>
              <a:gd name="T33" fmla="*/ 2147483647 h 30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69"/>
              <a:gd name="T52" fmla="*/ 0 h 301"/>
              <a:gd name="T53" fmla="*/ 569 w 569"/>
              <a:gd name="T54" fmla="*/ 301 h 30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69" h="301">
                <a:moveTo>
                  <a:pt x="0" y="0"/>
                </a:moveTo>
                <a:cubicBezTo>
                  <a:pt x="6" y="2"/>
                  <a:pt x="14" y="2"/>
                  <a:pt x="19" y="7"/>
                </a:cubicBezTo>
                <a:cubicBezTo>
                  <a:pt x="30" y="18"/>
                  <a:pt x="45" y="45"/>
                  <a:pt x="45" y="45"/>
                </a:cubicBezTo>
                <a:cubicBezTo>
                  <a:pt x="61" y="96"/>
                  <a:pt x="38" y="30"/>
                  <a:pt x="64" y="83"/>
                </a:cubicBezTo>
                <a:cubicBezTo>
                  <a:pt x="85" y="126"/>
                  <a:pt x="97" y="179"/>
                  <a:pt x="115" y="224"/>
                </a:cubicBezTo>
                <a:cubicBezTo>
                  <a:pt x="132" y="265"/>
                  <a:pt x="127" y="287"/>
                  <a:pt x="173" y="301"/>
                </a:cubicBezTo>
                <a:cubicBezTo>
                  <a:pt x="196" y="286"/>
                  <a:pt x="196" y="272"/>
                  <a:pt x="211" y="250"/>
                </a:cubicBezTo>
                <a:cubicBezTo>
                  <a:pt x="224" y="209"/>
                  <a:pt x="208" y="254"/>
                  <a:pt x="230" y="211"/>
                </a:cubicBezTo>
                <a:cubicBezTo>
                  <a:pt x="246" y="179"/>
                  <a:pt x="249" y="146"/>
                  <a:pt x="269" y="115"/>
                </a:cubicBezTo>
                <a:cubicBezTo>
                  <a:pt x="273" y="101"/>
                  <a:pt x="273" y="82"/>
                  <a:pt x="294" y="103"/>
                </a:cubicBezTo>
                <a:cubicBezTo>
                  <a:pt x="306" y="115"/>
                  <a:pt x="309" y="153"/>
                  <a:pt x="313" y="167"/>
                </a:cubicBezTo>
                <a:cubicBezTo>
                  <a:pt x="320" y="192"/>
                  <a:pt x="331" y="204"/>
                  <a:pt x="352" y="218"/>
                </a:cubicBezTo>
                <a:cubicBezTo>
                  <a:pt x="384" y="212"/>
                  <a:pt x="417" y="209"/>
                  <a:pt x="448" y="199"/>
                </a:cubicBezTo>
                <a:cubicBezTo>
                  <a:pt x="461" y="190"/>
                  <a:pt x="473" y="182"/>
                  <a:pt x="486" y="173"/>
                </a:cubicBezTo>
                <a:cubicBezTo>
                  <a:pt x="492" y="169"/>
                  <a:pt x="491" y="160"/>
                  <a:pt x="493" y="154"/>
                </a:cubicBezTo>
                <a:cubicBezTo>
                  <a:pt x="497" y="141"/>
                  <a:pt x="500" y="128"/>
                  <a:pt x="505" y="115"/>
                </a:cubicBezTo>
                <a:cubicBezTo>
                  <a:pt x="514" y="91"/>
                  <a:pt x="549" y="27"/>
                  <a:pt x="569" y="7"/>
                </a:cubicBezTo>
              </a:path>
            </a:pathLst>
          </a:custGeom>
          <a:noFill/>
          <a:ln w="381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3561" name="Freeform 9">
            <a:extLst>
              <a:ext uri="{FF2B5EF4-FFF2-40B4-BE49-F238E27FC236}">
                <a16:creationId xmlns:a16="http://schemas.microsoft.com/office/drawing/2014/main" id="{15805FCF-445A-F989-374B-B6013A8E14B0}"/>
              </a:ext>
            </a:extLst>
          </p:cNvPr>
          <p:cNvSpPr>
            <a:spLocks/>
          </p:cNvSpPr>
          <p:nvPr/>
        </p:nvSpPr>
        <p:spPr bwMode="auto">
          <a:xfrm>
            <a:off x="6105525" y="2244725"/>
            <a:ext cx="1392238" cy="1098550"/>
          </a:xfrm>
          <a:custGeom>
            <a:avLst/>
            <a:gdLst>
              <a:gd name="T0" fmla="*/ 0 w 877"/>
              <a:gd name="T1" fmla="*/ 2147483647 h 692"/>
              <a:gd name="T2" fmla="*/ 2147483647 w 877"/>
              <a:gd name="T3" fmla="*/ 2147483647 h 692"/>
              <a:gd name="T4" fmla="*/ 2147483647 w 877"/>
              <a:gd name="T5" fmla="*/ 2147483647 h 692"/>
              <a:gd name="T6" fmla="*/ 2147483647 w 877"/>
              <a:gd name="T7" fmla="*/ 2147483647 h 692"/>
              <a:gd name="T8" fmla="*/ 2147483647 w 877"/>
              <a:gd name="T9" fmla="*/ 2147483647 h 692"/>
              <a:gd name="T10" fmla="*/ 2147483647 w 877"/>
              <a:gd name="T11" fmla="*/ 2147483647 h 692"/>
              <a:gd name="T12" fmla="*/ 2147483647 w 877"/>
              <a:gd name="T13" fmla="*/ 2147483647 h 692"/>
              <a:gd name="T14" fmla="*/ 2147483647 w 877"/>
              <a:gd name="T15" fmla="*/ 2147483647 h 692"/>
              <a:gd name="T16" fmla="*/ 2147483647 w 877"/>
              <a:gd name="T17" fmla="*/ 2147483647 h 692"/>
              <a:gd name="T18" fmla="*/ 2147483647 w 877"/>
              <a:gd name="T19" fmla="*/ 2147483647 h 692"/>
              <a:gd name="T20" fmla="*/ 2147483647 w 877"/>
              <a:gd name="T21" fmla="*/ 2147483647 h 692"/>
              <a:gd name="T22" fmla="*/ 2147483647 w 877"/>
              <a:gd name="T23" fmla="*/ 2147483647 h 692"/>
              <a:gd name="T24" fmla="*/ 2147483647 w 877"/>
              <a:gd name="T25" fmla="*/ 2147483647 h 692"/>
              <a:gd name="T26" fmla="*/ 2147483647 w 877"/>
              <a:gd name="T27" fmla="*/ 2147483647 h 692"/>
              <a:gd name="T28" fmla="*/ 2147483647 w 877"/>
              <a:gd name="T29" fmla="*/ 2147483647 h 692"/>
              <a:gd name="T30" fmla="*/ 2147483647 w 877"/>
              <a:gd name="T31" fmla="*/ 2147483647 h 692"/>
              <a:gd name="T32" fmla="*/ 2147483647 w 877"/>
              <a:gd name="T33" fmla="*/ 0 h 692"/>
              <a:gd name="T34" fmla="*/ 2147483647 w 877"/>
              <a:gd name="T35" fmla="*/ 2147483647 h 692"/>
              <a:gd name="T36" fmla="*/ 2147483647 w 877"/>
              <a:gd name="T37" fmla="*/ 2147483647 h 692"/>
              <a:gd name="T38" fmla="*/ 2147483647 w 877"/>
              <a:gd name="T39" fmla="*/ 2147483647 h 692"/>
              <a:gd name="T40" fmla="*/ 2147483647 w 877"/>
              <a:gd name="T41" fmla="*/ 2147483647 h 692"/>
              <a:gd name="T42" fmla="*/ 2147483647 w 877"/>
              <a:gd name="T43" fmla="*/ 2147483647 h 692"/>
              <a:gd name="T44" fmla="*/ 2147483647 w 877"/>
              <a:gd name="T45" fmla="*/ 2147483647 h 692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877"/>
              <a:gd name="T70" fmla="*/ 0 h 692"/>
              <a:gd name="T71" fmla="*/ 877 w 877"/>
              <a:gd name="T72" fmla="*/ 692 h 692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877" h="692">
                <a:moveTo>
                  <a:pt x="0" y="685"/>
                </a:moveTo>
                <a:cubicBezTo>
                  <a:pt x="31" y="656"/>
                  <a:pt x="15" y="673"/>
                  <a:pt x="45" y="628"/>
                </a:cubicBezTo>
                <a:cubicBezTo>
                  <a:pt x="45" y="628"/>
                  <a:pt x="70" y="589"/>
                  <a:pt x="71" y="589"/>
                </a:cubicBezTo>
                <a:cubicBezTo>
                  <a:pt x="96" y="581"/>
                  <a:pt x="84" y="585"/>
                  <a:pt x="109" y="576"/>
                </a:cubicBezTo>
                <a:cubicBezTo>
                  <a:pt x="118" y="578"/>
                  <a:pt x="127" y="579"/>
                  <a:pt x="135" y="583"/>
                </a:cubicBezTo>
                <a:cubicBezTo>
                  <a:pt x="149" y="590"/>
                  <a:pt x="173" y="608"/>
                  <a:pt x="173" y="608"/>
                </a:cubicBezTo>
                <a:cubicBezTo>
                  <a:pt x="184" y="606"/>
                  <a:pt x="195" y="607"/>
                  <a:pt x="205" y="602"/>
                </a:cubicBezTo>
                <a:cubicBezTo>
                  <a:pt x="228" y="591"/>
                  <a:pt x="230" y="565"/>
                  <a:pt x="237" y="544"/>
                </a:cubicBezTo>
                <a:cubicBezTo>
                  <a:pt x="248" y="510"/>
                  <a:pt x="257" y="478"/>
                  <a:pt x="276" y="448"/>
                </a:cubicBezTo>
                <a:cubicBezTo>
                  <a:pt x="286" y="415"/>
                  <a:pt x="295" y="381"/>
                  <a:pt x="314" y="352"/>
                </a:cubicBezTo>
                <a:cubicBezTo>
                  <a:pt x="324" y="321"/>
                  <a:pt x="319" y="304"/>
                  <a:pt x="352" y="327"/>
                </a:cubicBezTo>
                <a:cubicBezTo>
                  <a:pt x="360" y="348"/>
                  <a:pt x="365" y="365"/>
                  <a:pt x="378" y="384"/>
                </a:cubicBezTo>
                <a:cubicBezTo>
                  <a:pt x="384" y="403"/>
                  <a:pt x="388" y="428"/>
                  <a:pt x="404" y="442"/>
                </a:cubicBezTo>
                <a:cubicBezTo>
                  <a:pt x="416" y="452"/>
                  <a:pt x="442" y="468"/>
                  <a:pt x="442" y="468"/>
                </a:cubicBezTo>
                <a:cubicBezTo>
                  <a:pt x="467" y="442"/>
                  <a:pt x="471" y="410"/>
                  <a:pt x="487" y="378"/>
                </a:cubicBezTo>
                <a:cubicBezTo>
                  <a:pt x="499" y="274"/>
                  <a:pt x="509" y="177"/>
                  <a:pt x="557" y="84"/>
                </a:cubicBezTo>
                <a:cubicBezTo>
                  <a:pt x="574" y="51"/>
                  <a:pt x="584" y="14"/>
                  <a:pt x="621" y="0"/>
                </a:cubicBezTo>
                <a:cubicBezTo>
                  <a:pt x="627" y="4"/>
                  <a:pt x="635" y="7"/>
                  <a:pt x="640" y="13"/>
                </a:cubicBezTo>
                <a:cubicBezTo>
                  <a:pt x="650" y="25"/>
                  <a:pt x="666" y="52"/>
                  <a:pt x="666" y="52"/>
                </a:cubicBezTo>
                <a:cubicBezTo>
                  <a:pt x="673" y="73"/>
                  <a:pt x="686" y="88"/>
                  <a:pt x="692" y="109"/>
                </a:cubicBezTo>
                <a:cubicBezTo>
                  <a:pt x="728" y="234"/>
                  <a:pt x="757" y="361"/>
                  <a:pt x="788" y="487"/>
                </a:cubicBezTo>
                <a:cubicBezTo>
                  <a:pt x="802" y="542"/>
                  <a:pt x="814" y="586"/>
                  <a:pt x="845" y="634"/>
                </a:cubicBezTo>
                <a:cubicBezTo>
                  <a:pt x="857" y="652"/>
                  <a:pt x="877" y="692"/>
                  <a:pt x="877" y="692"/>
                </a:cubicBezTo>
              </a:path>
            </a:pathLst>
          </a:custGeom>
          <a:noFill/>
          <a:ln w="381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3562" name="Freeform 10">
            <a:extLst>
              <a:ext uri="{FF2B5EF4-FFF2-40B4-BE49-F238E27FC236}">
                <a16:creationId xmlns:a16="http://schemas.microsoft.com/office/drawing/2014/main" id="{675A216B-5CD3-D768-229E-44C457EFC7CA}"/>
              </a:ext>
            </a:extLst>
          </p:cNvPr>
          <p:cNvSpPr>
            <a:spLocks/>
          </p:cNvSpPr>
          <p:nvPr/>
        </p:nvSpPr>
        <p:spPr bwMode="auto">
          <a:xfrm>
            <a:off x="7497763" y="3343275"/>
            <a:ext cx="549275" cy="609600"/>
          </a:xfrm>
          <a:custGeom>
            <a:avLst/>
            <a:gdLst>
              <a:gd name="T0" fmla="*/ 0 w 346"/>
              <a:gd name="T1" fmla="*/ 0 h 384"/>
              <a:gd name="T2" fmla="*/ 2147483647 w 346"/>
              <a:gd name="T3" fmla="*/ 2147483647 h 384"/>
              <a:gd name="T4" fmla="*/ 2147483647 w 346"/>
              <a:gd name="T5" fmla="*/ 2147483647 h 384"/>
              <a:gd name="T6" fmla="*/ 2147483647 w 346"/>
              <a:gd name="T7" fmla="*/ 2147483647 h 384"/>
              <a:gd name="T8" fmla="*/ 2147483647 w 346"/>
              <a:gd name="T9" fmla="*/ 2147483647 h 384"/>
              <a:gd name="T10" fmla="*/ 2147483647 w 346"/>
              <a:gd name="T11" fmla="*/ 2147483647 h 384"/>
              <a:gd name="T12" fmla="*/ 2147483647 w 346"/>
              <a:gd name="T13" fmla="*/ 2147483647 h 384"/>
              <a:gd name="T14" fmla="*/ 2147483647 w 346"/>
              <a:gd name="T15" fmla="*/ 2147483647 h 384"/>
              <a:gd name="T16" fmla="*/ 2147483647 w 346"/>
              <a:gd name="T17" fmla="*/ 2147483647 h 384"/>
              <a:gd name="T18" fmla="*/ 2147483647 w 346"/>
              <a:gd name="T19" fmla="*/ 2147483647 h 384"/>
              <a:gd name="T20" fmla="*/ 2147483647 w 346"/>
              <a:gd name="T21" fmla="*/ 2147483647 h 384"/>
              <a:gd name="T22" fmla="*/ 2147483647 w 346"/>
              <a:gd name="T23" fmla="*/ 2147483647 h 384"/>
              <a:gd name="T24" fmla="*/ 2147483647 w 346"/>
              <a:gd name="T25" fmla="*/ 0 h 38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46"/>
              <a:gd name="T40" fmla="*/ 0 h 384"/>
              <a:gd name="T41" fmla="*/ 346 w 346"/>
              <a:gd name="T42" fmla="*/ 384 h 38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46" h="384">
                <a:moveTo>
                  <a:pt x="0" y="0"/>
                </a:moveTo>
                <a:cubicBezTo>
                  <a:pt x="6" y="16"/>
                  <a:pt x="10" y="29"/>
                  <a:pt x="19" y="44"/>
                </a:cubicBezTo>
                <a:cubicBezTo>
                  <a:pt x="27" y="57"/>
                  <a:pt x="45" y="83"/>
                  <a:pt x="45" y="83"/>
                </a:cubicBezTo>
                <a:cubicBezTo>
                  <a:pt x="52" y="105"/>
                  <a:pt x="58" y="121"/>
                  <a:pt x="71" y="140"/>
                </a:cubicBezTo>
                <a:cubicBezTo>
                  <a:pt x="82" y="189"/>
                  <a:pt x="131" y="298"/>
                  <a:pt x="167" y="332"/>
                </a:cubicBezTo>
                <a:cubicBezTo>
                  <a:pt x="175" y="358"/>
                  <a:pt x="183" y="369"/>
                  <a:pt x="205" y="384"/>
                </a:cubicBezTo>
                <a:cubicBezTo>
                  <a:pt x="226" y="370"/>
                  <a:pt x="242" y="353"/>
                  <a:pt x="263" y="339"/>
                </a:cubicBezTo>
                <a:cubicBezTo>
                  <a:pt x="295" y="289"/>
                  <a:pt x="283" y="317"/>
                  <a:pt x="295" y="275"/>
                </a:cubicBezTo>
                <a:cubicBezTo>
                  <a:pt x="299" y="262"/>
                  <a:pt x="303" y="249"/>
                  <a:pt x="307" y="236"/>
                </a:cubicBezTo>
                <a:cubicBezTo>
                  <a:pt x="309" y="228"/>
                  <a:pt x="314" y="211"/>
                  <a:pt x="314" y="211"/>
                </a:cubicBezTo>
                <a:cubicBezTo>
                  <a:pt x="319" y="164"/>
                  <a:pt x="326" y="117"/>
                  <a:pt x="333" y="70"/>
                </a:cubicBezTo>
                <a:cubicBezTo>
                  <a:pt x="335" y="57"/>
                  <a:pt x="337" y="45"/>
                  <a:pt x="339" y="32"/>
                </a:cubicBezTo>
                <a:cubicBezTo>
                  <a:pt x="341" y="21"/>
                  <a:pt x="346" y="0"/>
                  <a:pt x="346" y="0"/>
                </a:cubicBezTo>
              </a:path>
            </a:pathLst>
          </a:custGeom>
          <a:noFill/>
          <a:ln w="381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3563" name="Freeform 11">
            <a:extLst>
              <a:ext uri="{FF2B5EF4-FFF2-40B4-BE49-F238E27FC236}">
                <a16:creationId xmlns:a16="http://schemas.microsoft.com/office/drawing/2014/main" id="{E37522A5-E0C6-CDC2-7EE8-0B50252963B7}"/>
              </a:ext>
            </a:extLst>
          </p:cNvPr>
          <p:cNvSpPr>
            <a:spLocks/>
          </p:cNvSpPr>
          <p:nvPr/>
        </p:nvSpPr>
        <p:spPr bwMode="auto">
          <a:xfrm>
            <a:off x="8056563" y="2641600"/>
            <a:ext cx="468312" cy="701675"/>
          </a:xfrm>
          <a:custGeom>
            <a:avLst/>
            <a:gdLst>
              <a:gd name="T0" fmla="*/ 0 w 295"/>
              <a:gd name="T1" fmla="*/ 2147483647 h 442"/>
              <a:gd name="T2" fmla="*/ 2147483647 w 295"/>
              <a:gd name="T3" fmla="*/ 2147483647 h 442"/>
              <a:gd name="T4" fmla="*/ 2147483647 w 295"/>
              <a:gd name="T5" fmla="*/ 0 h 442"/>
              <a:gd name="T6" fmla="*/ 2147483647 w 295"/>
              <a:gd name="T7" fmla="*/ 2147483647 h 442"/>
              <a:gd name="T8" fmla="*/ 2147483647 w 295"/>
              <a:gd name="T9" fmla="*/ 2147483647 h 442"/>
              <a:gd name="T10" fmla="*/ 2147483647 w 295"/>
              <a:gd name="T11" fmla="*/ 2147483647 h 442"/>
              <a:gd name="T12" fmla="*/ 2147483647 w 295"/>
              <a:gd name="T13" fmla="*/ 2147483647 h 442"/>
              <a:gd name="T14" fmla="*/ 2147483647 w 295"/>
              <a:gd name="T15" fmla="*/ 2147483647 h 4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95"/>
              <a:gd name="T25" fmla="*/ 0 h 442"/>
              <a:gd name="T26" fmla="*/ 295 w 295"/>
              <a:gd name="T27" fmla="*/ 442 h 44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95" h="442">
                <a:moveTo>
                  <a:pt x="0" y="442"/>
                </a:moveTo>
                <a:cubicBezTo>
                  <a:pt x="11" y="332"/>
                  <a:pt x="38" y="224"/>
                  <a:pt x="58" y="115"/>
                </a:cubicBezTo>
                <a:cubicBezTo>
                  <a:pt x="68" y="60"/>
                  <a:pt x="67" y="18"/>
                  <a:pt x="122" y="0"/>
                </a:cubicBezTo>
                <a:cubicBezTo>
                  <a:pt x="165" y="8"/>
                  <a:pt x="160" y="4"/>
                  <a:pt x="179" y="38"/>
                </a:cubicBezTo>
                <a:cubicBezTo>
                  <a:pt x="187" y="52"/>
                  <a:pt x="205" y="77"/>
                  <a:pt x="205" y="77"/>
                </a:cubicBezTo>
                <a:cubicBezTo>
                  <a:pt x="216" y="113"/>
                  <a:pt x="229" y="149"/>
                  <a:pt x="237" y="186"/>
                </a:cubicBezTo>
                <a:cubicBezTo>
                  <a:pt x="245" y="226"/>
                  <a:pt x="246" y="267"/>
                  <a:pt x="256" y="307"/>
                </a:cubicBezTo>
                <a:cubicBezTo>
                  <a:pt x="257" y="318"/>
                  <a:pt x="262" y="435"/>
                  <a:pt x="295" y="435"/>
                </a:cubicBezTo>
              </a:path>
            </a:pathLst>
          </a:custGeom>
          <a:noFill/>
          <a:ln w="381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3564" name="Freeform 12">
            <a:extLst>
              <a:ext uri="{FF2B5EF4-FFF2-40B4-BE49-F238E27FC236}">
                <a16:creationId xmlns:a16="http://schemas.microsoft.com/office/drawing/2014/main" id="{03129E37-2FB2-359C-03A1-28EBD8A601E5}"/>
              </a:ext>
            </a:extLst>
          </p:cNvPr>
          <p:cNvSpPr>
            <a:spLocks/>
          </p:cNvSpPr>
          <p:nvPr/>
        </p:nvSpPr>
        <p:spPr bwMode="auto">
          <a:xfrm>
            <a:off x="8513763" y="3343275"/>
            <a:ext cx="538162" cy="384175"/>
          </a:xfrm>
          <a:custGeom>
            <a:avLst/>
            <a:gdLst>
              <a:gd name="T0" fmla="*/ 0 w 339"/>
              <a:gd name="T1" fmla="*/ 0 h 242"/>
              <a:gd name="T2" fmla="*/ 2147483647 w 339"/>
              <a:gd name="T3" fmla="*/ 2147483647 h 242"/>
              <a:gd name="T4" fmla="*/ 2147483647 w 339"/>
              <a:gd name="T5" fmla="*/ 2147483647 h 242"/>
              <a:gd name="T6" fmla="*/ 2147483647 w 339"/>
              <a:gd name="T7" fmla="*/ 2147483647 h 242"/>
              <a:gd name="T8" fmla="*/ 2147483647 w 339"/>
              <a:gd name="T9" fmla="*/ 2147483647 h 242"/>
              <a:gd name="T10" fmla="*/ 2147483647 w 339"/>
              <a:gd name="T11" fmla="*/ 2147483647 h 242"/>
              <a:gd name="T12" fmla="*/ 2147483647 w 339"/>
              <a:gd name="T13" fmla="*/ 2147483647 h 242"/>
              <a:gd name="T14" fmla="*/ 2147483647 w 339"/>
              <a:gd name="T15" fmla="*/ 2147483647 h 242"/>
              <a:gd name="T16" fmla="*/ 2147483647 w 339"/>
              <a:gd name="T17" fmla="*/ 2147483647 h 242"/>
              <a:gd name="T18" fmla="*/ 2147483647 w 339"/>
              <a:gd name="T19" fmla="*/ 0 h 24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39"/>
              <a:gd name="T31" fmla="*/ 0 h 242"/>
              <a:gd name="T32" fmla="*/ 339 w 339"/>
              <a:gd name="T33" fmla="*/ 242 h 24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39" h="242">
                <a:moveTo>
                  <a:pt x="0" y="0"/>
                </a:moveTo>
                <a:cubicBezTo>
                  <a:pt x="12" y="12"/>
                  <a:pt x="28" y="19"/>
                  <a:pt x="39" y="32"/>
                </a:cubicBezTo>
                <a:cubicBezTo>
                  <a:pt x="43" y="37"/>
                  <a:pt x="42" y="45"/>
                  <a:pt x="45" y="51"/>
                </a:cubicBezTo>
                <a:cubicBezTo>
                  <a:pt x="55" y="71"/>
                  <a:pt x="59" y="71"/>
                  <a:pt x="77" y="83"/>
                </a:cubicBezTo>
                <a:cubicBezTo>
                  <a:pt x="89" y="121"/>
                  <a:pt x="73" y="85"/>
                  <a:pt x="103" y="115"/>
                </a:cubicBezTo>
                <a:cubicBezTo>
                  <a:pt x="131" y="143"/>
                  <a:pt x="165" y="204"/>
                  <a:pt x="205" y="217"/>
                </a:cubicBezTo>
                <a:cubicBezTo>
                  <a:pt x="242" y="242"/>
                  <a:pt x="246" y="212"/>
                  <a:pt x="269" y="179"/>
                </a:cubicBezTo>
                <a:cubicBezTo>
                  <a:pt x="273" y="173"/>
                  <a:pt x="282" y="160"/>
                  <a:pt x="282" y="160"/>
                </a:cubicBezTo>
                <a:cubicBezTo>
                  <a:pt x="294" y="121"/>
                  <a:pt x="307" y="83"/>
                  <a:pt x="320" y="44"/>
                </a:cubicBezTo>
                <a:cubicBezTo>
                  <a:pt x="325" y="30"/>
                  <a:pt x="339" y="14"/>
                  <a:pt x="339" y="0"/>
                </a:cubicBezTo>
              </a:path>
            </a:pathLst>
          </a:custGeom>
          <a:noFill/>
          <a:ln w="381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3565" name="Line 13">
            <a:extLst>
              <a:ext uri="{FF2B5EF4-FFF2-40B4-BE49-F238E27FC236}">
                <a16:creationId xmlns:a16="http://schemas.microsoft.com/office/drawing/2014/main" id="{973720B8-BDB7-2E9E-EEB0-4A23BACD02D3}"/>
              </a:ext>
            </a:extLst>
          </p:cNvPr>
          <p:cNvSpPr>
            <a:spLocks noChangeShapeType="1"/>
          </p:cNvSpPr>
          <p:nvPr/>
        </p:nvSpPr>
        <p:spPr bwMode="auto">
          <a:xfrm>
            <a:off x="9066213" y="3338513"/>
            <a:ext cx="0" cy="180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3566" name="Line 14">
            <a:extLst>
              <a:ext uri="{FF2B5EF4-FFF2-40B4-BE49-F238E27FC236}">
                <a16:creationId xmlns:a16="http://schemas.microsoft.com/office/drawing/2014/main" id="{2C600ACE-9FB4-BA22-7EA6-FDF66422BEC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74938" y="1905000"/>
            <a:ext cx="0" cy="2790825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 type="none" w="sm" len="sm"/>
            <a:tailEnd type="triangle" w="med" len="lg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3567" name="Line 15">
            <a:extLst>
              <a:ext uri="{FF2B5EF4-FFF2-40B4-BE49-F238E27FC236}">
                <a16:creationId xmlns:a16="http://schemas.microsoft.com/office/drawing/2014/main" id="{51F34CC3-FDFD-7EB4-B88B-9B2F69F4CB7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6038" y="3338513"/>
            <a:ext cx="6931025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 type="none" w="sm" len="sm"/>
            <a:tailEnd type="triangle" w="med" len="lg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3568" name="Line 16">
            <a:extLst>
              <a:ext uri="{FF2B5EF4-FFF2-40B4-BE49-F238E27FC236}">
                <a16:creationId xmlns:a16="http://schemas.microsoft.com/office/drawing/2014/main" id="{6757CEFA-E67F-97B6-5E2E-7A7BF21C32D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35975" y="3338513"/>
            <a:ext cx="0" cy="180975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3569" name="Line 17">
            <a:extLst>
              <a:ext uri="{FF2B5EF4-FFF2-40B4-BE49-F238E27FC236}">
                <a16:creationId xmlns:a16="http://schemas.microsoft.com/office/drawing/2014/main" id="{54D3085C-4C47-1C08-6BC1-FD16361D6D7D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6250" y="3338513"/>
            <a:ext cx="0" cy="180975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3570" name="Line 18">
            <a:extLst>
              <a:ext uri="{FF2B5EF4-FFF2-40B4-BE49-F238E27FC236}">
                <a16:creationId xmlns:a16="http://schemas.microsoft.com/office/drawing/2014/main" id="{0F565243-8CCD-7D53-B88D-6CCCC5347022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6388" y="3338513"/>
            <a:ext cx="0" cy="90487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3571" name="Line 19">
            <a:extLst>
              <a:ext uri="{FF2B5EF4-FFF2-40B4-BE49-F238E27FC236}">
                <a16:creationId xmlns:a16="http://schemas.microsoft.com/office/drawing/2014/main" id="{A02AD42F-B752-7DCD-6F21-0FEB29FE3F24}"/>
              </a:ext>
            </a:extLst>
          </p:cNvPr>
          <p:cNvSpPr>
            <a:spLocks noChangeShapeType="1"/>
          </p:cNvSpPr>
          <p:nvPr/>
        </p:nvSpPr>
        <p:spPr bwMode="auto">
          <a:xfrm>
            <a:off x="6996113" y="3338513"/>
            <a:ext cx="0" cy="90487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332" name="Rectangle 20">
            <a:extLst>
              <a:ext uri="{FF2B5EF4-FFF2-40B4-BE49-F238E27FC236}">
                <a16:creationId xmlns:a16="http://schemas.microsoft.com/office/drawing/2014/main" id="{B19893A3-1E43-DC30-6186-1B454FD20F2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105525" y="1287463"/>
            <a:ext cx="319087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nl-NL" altLang="en-US">
                <a:solidFill>
                  <a:srgbClr val="FFFF00"/>
                </a:solidFill>
              </a:rPr>
              <a:t>aEEG</a:t>
            </a:r>
          </a:p>
        </p:txBody>
      </p:sp>
      <p:sp>
        <p:nvSpPr>
          <p:cNvPr id="23573" name="Text Box 21">
            <a:extLst>
              <a:ext uri="{FF2B5EF4-FFF2-40B4-BE49-F238E27FC236}">
                <a16:creationId xmlns:a16="http://schemas.microsoft.com/office/drawing/2014/main" id="{5A766508-83FF-6E9A-3351-7FB7FE256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8" y="4114800"/>
            <a:ext cx="5689600" cy="4826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5000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MS PGothic" pitchFamily="34" charset="-128"/>
                <a:cs typeface="+mn-cs"/>
              </a:rPr>
              <a:t>Signal filtered</a:t>
            </a:r>
          </a:p>
        </p:txBody>
      </p:sp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29570258-F4CE-7675-3E19-97D852981C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209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5BF8F0C3-AE3A-D608-DEEC-FD4051B2A3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0463"/>
            <a:ext cx="184150" cy="609600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4579" name="Freeform 3">
            <a:extLst>
              <a:ext uri="{FF2B5EF4-FFF2-40B4-BE49-F238E27FC236}">
                <a16:creationId xmlns:a16="http://schemas.microsoft.com/office/drawing/2014/main" id="{49015DB6-AE95-47B1-06EF-8FAC72AB86B2}"/>
              </a:ext>
            </a:extLst>
          </p:cNvPr>
          <p:cNvSpPr>
            <a:spLocks/>
          </p:cNvSpPr>
          <p:nvPr/>
        </p:nvSpPr>
        <p:spPr bwMode="auto">
          <a:xfrm>
            <a:off x="2671763" y="2570163"/>
            <a:ext cx="1087437" cy="762000"/>
          </a:xfrm>
          <a:custGeom>
            <a:avLst/>
            <a:gdLst>
              <a:gd name="T0" fmla="*/ 0 w 685"/>
              <a:gd name="T1" fmla="*/ 2147483647 h 480"/>
              <a:gd name="T2" fmla="*/ 2147483647 w 685"/>
              <a:gd name="T3" fmla="*/ 2147483647 h 480"/>
              <a:gd name="T4" fmla="*/ 2147483647 w 685"/>
              <a:gd name="T5" fmla="*/ 0 h 480"/>
              <a:gd name="T6" fmla="*/ 2147483647 w 685"/>
              <a:gd name="T7" fmla="*/ 2147483647 h 480"/>
              <a:gd name="T8" fmla="*/ 2147483647 w 685"/>
              <a:gd name="T9" fmla="*/ 2147483647 h 480"/>
              <a:gd name="T10" fmla="*/ 2147483647 w 685"/>
              <a:gd name="T11" fmla="*/ 2147483647 h 480"/>
              <a:gd name="T12" fmla="*/ 2147483647 w 685"/>
              <a:gd name="T13" fmla="*/ 2147483647 h 480"/>
              <a:gd name="T14" fmla="*/ 2147483647 w 685"/>
              <a:gd name="T15" fmla="*/ 2147483647 h 480"/>
              <a:gd name="T16" fmla="*/ 2147483647 w 685"/>
              <a:gd name="T17" fmla="*/ 2147483647 h 480"/>
              <a:gd name="T18" fmla="*/ 2147483647 w 685"/>
              <a:gd name="T19" fmla="*/ 2147483647 h 480"/>
              <a:gd name="T20" fmla="*/ 2147483647 w 685"/>
              <a:gd name="T21" fmla="*/ 2147483647 h 480"/>
              <a:gd name="T22" fmla="*/ 2147483647 w 685"/>
              <a:gd name="T23" fmla="*/ 2147483647 h 480"/>
              <a:gd name="T24" fmla="*/ 2147483647 w 685"/>
              <a:gd name="T25" fmla="*/ 2147483647 h 480"/>
              <a:gd name="T26" fmla="*/ 2147483647 w 685"/>
              <a:gd name="T27" fmla="*/ 2147483647 h 480"/>
              <a:gd name="T28" fmla="*/ 2147483647 w 685"/>
              <a:gd name="T29" fmla="*/ 2147483647 h 480"/>
              <a:gd name="T30" fmla="*/ 2147483647 w 685"/>
              <a:gd name="T31" fmla="*/ 2147483647 h 480"/>
              <a:gd name="T32" fmla="*/ 2147483647 w 685"/>
              <a:gd name="T33" fmla="*/ 2147483647 h 480"/>
              <a:gd name="T34" fmla="*/ 2147483647 w 685"/>
              <a:gd name="T35" fmla="*/ 2147483647 h 48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685"/>
              <a:gd name="T55" fmla="*/ 0 h 480"/>
              <a:gd name="T56" fmla="*/ 685 w 685"/>
              <a:gd name="T57" fmla="*/ 480 h 480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685" h="480">
                <a:moveTo>
                  <a:pt x="0" y="480"/>
                </a:moveTo>
                <a:cubicBezTo>
                  <a:pt x="36" y="382"/>
                  <a:pt x="52" y="258"/>
                  <a:pt x="71" y="154"/>
                </a:cubicBezTo>
                <a:cubicBezTo>
                  <a:pt x="83" y="92"/>
                  <a:pt x="94" y="24"/>
                  <a:pt x="160" y="0"/>
                </a:cubicBezTo>
                <a:cubicBezTo>
                  <a:pt x="168" y="20"/>
                  <a:pt x="179" y="37"/>
                  <a:pt x="186" y="58"/>
                </a:cubicBezTo>
                <a:cubicBezTo>
                  <a:pt x="220" y="159"/>
                  <a:pt x="243" y="263"/>
                  <a:pt x="275" y="365"/>
                </a:cubicBezTo>
                <a:cubicBezTo>
                  <a:pt x="313" y="340"/>
                  <a:pt x="282" y="366"/>
                  <a:pt x="301" y="333"/>
                </a:cubicBezTo>
                <a:cubicBezTo>
                  <a:pt x="309" y="320"/>
                  <a:pt x="327" y="295"/>
                  <a:pt x="327" y="295"/>
                </a:cubicBezTo>
                <a:cubicBezTo>
                  <a:pt x="335" y="269"/>
                  <a:pt x="350" y="269"/>
                  <a:pt x="359" y="243"/>
                </a:cubicBezTo>
                <a:cubicBezTo>
                  <a:pt x="367" y="245"/>
                  <a:pt x="377" y="245"/>
                  <a:pt x="384" y="250"/>
                </a:cubicBezTo>
                <a:cubicBezTo>
                  <a:pt x="410" y="268"/>
                  <a:pt x="411" y="347"/>
                  <a:pt x="429" y="365"/>
                </a:cubicBezTo>
                <a:cubicBezTo>
                  <a:pt x="434" y="370"/>
                  <a:pt x="442" y="369"/>
                  <a:pt x="448" y="371"/>
                </a:cubicBezTo>
                <a:cubicBezTo>
                  <a:pt x="457" y="358"/>
                  <a:pt x="465" y="346"/>
                  <a:pt x="474" y="333"/>
                </a:cubicBezTo>
                <a:cubicBezTo>
                  <a:pt x="478" y="327"/>
                  <a:pt x="487" y="314"/>
                  <a:pt x="487" y="314"/>
                </a:cubicBezTo>
                <a:cubicBezTo>
                  <a:pt x="497" y="281"/>
                  <a:pt x="505" y="247"/>
                  <a:pt x="525" y="218"/>
                </a:cubicBezTo>
                <a:cubicBezTo>
                  <a:pt x="534" y="192"/>
                  <a:pt x="542" y="167"/>
                  <a:pt x="551" y="141"/>
                </a:cubicBezTo>
                <a:cubicBezTo>
                  <a:pt x="555" y="128"/>
                  <a:pt x="563" y="103"/>
                  <a:pt x="563" y="103"/>
                </a:cubicBezTo>
                <a:cubicBezTo>
                  <a:pt x="608" y="116"/>
                  <a:pt x="611" y="177"/>
                  <a:pt x="621" y="218"/>
                </a:cubicBezTo>
                <a:cubicBezTo>
                  <a:pt x="628" y="285"/>
                  <a:pt x="633" y="428"/>
                  <a:pt x="685" y="480"/>
                </a:cubicBezTo>
              </a:path>
            </a:pathLst>
          </a:custGeom>
          <a:noFill/>
          <a:ln w="381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4580" name="Freeform 4">
            <a:extLst>
              <a:ext uri="{FF2B5EF4-FFF2-40B4-BE49-F238E27FC236}">
                <a16:creationId xmlns:a16="http://schemas.microsoft.com/office/drawing/2014/main" id="{1DF01AD2-B8DC-DC46-F9B2-DFD33E2D93F6}"/>
              </a:ext>
            </a:extLst>
          </p:cNvPr>
          <p:cNvSpPr>
            <a:spLocks/>
          </p:cNvSpPr>
          <p:nvPr/>
        </p:nvSpPr>
        <p:spPr bwMode="auto">
          <a:xfrm flipV="1">
            <a:off x="3768725" y="2941638"/>
            <a:ext cx="396875" cy="396875"/>
          </a:xfrm>
          <a:custGeom>
            <a:avLst/>
            <a:gdLst>
              <a:gd name="T0" fmla="*/ 0 w 250"/>
              <a:gd name="T1" fmla="*/ 0 h 250"/>
              <a:gd name="T2" fmla="*/ 2147483647 w 250"/>
              <a:gd name="T3" fmla="*/ 2147483647 h 250"/>
              <a:gd name="T4" fmla="*/ 2147483647 w 250"/>
              <a:gd name="T5" fmla="*/ 2147483647 h 250"/>
              <a:gd name="T6" fmla="*/ 2147483647 w 250"/>
              <a:gd name="T7" fmla="*/ 2147483647 h 250"/>
              <a:gd name="T8" fmla="*/ 2147483647 w 250"/>
              <a:gd name="T9" fmla="*/ 2147483647 h 250"/>
              <a:gd name="T10" fmla="*/ 2147483647 w 250"/>
              <a:gd name="T11" fmla="*/ 2147483647 h 250"/>
              <a:gd name="T12" fmla="*/ 2147483647 w 250"/>
              <a:gd name="T13" fmla="*/ 2147483647 h 250"/>
              <a:gd name="T14" fmla="*/ 2147483647 w 250"/>
              <a:gd name="T15" fmla="*/ 2147483647 h 250"/>
              <a:gd name="T16" fmla="*/ 2147483647 w 250"/>
              <a:gd name="T17" fmla="*/ 2147483647 h 250"/>
              <a:gd name="T18" fmla="*/ 2147483647 w 250"/>
              <a:gd name="T19" fmla="*/ 2147483647 h 250"/>
              <a:gd name="T20" fmla="*/ 2147483647 w 250"/>
              <a:gd name="T21" fmla="*/ 0 h 25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50"/>
              <a:gd name="T34" fmla="*/ 0 h 250"/>
              <a:gd name="T35" fmla="*/ 250 w 250"/>
              <a:gd name="T36" fmla="*/ 250 h 25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50" h="250">
                <a:moveTo>
                  <a:pt x="0" y="0"/>
                </a:moveTo>
                <a:cubicBezTo>
                  <a:pt x="7" y="19"/>
                  <a:pt x="16" y="41"/>
                  <a:pt x="26" y="58"/>
                </a:cubicBezTo>
                <a:cubicBezTo>
                  <a:pt x="39" y="81"/>
                  <a:pt x="67" y="109"/>
                  <a:pt x="77" y="135"/>
                </a:cubicBezTo>
                <a:cubicBezTo>
                  <a:pt x="89" y="168"/>
                  <a:pt x="81" y="150"/>
                  <a:pt x="109" y="192"/>
                </a:cubicBezTo>
                <a:cubicBezTo>
                  <a:pt x="113" y="198"/>
                  <a:pt x="122" y="211"/>
                  <a:pt x="122" y="211"/>
                </a:cubicBezTo>
                <a:cubicBezTo>
                  <a:pt x="123" y="216"/>
                  <a:pt x="131" y="250"/>
                  <a:pt x="141" y="250"/>
                </a:cubicBezTo>
                <a:cubicBezTo>
                  <a:pt x="148" y="250"/>
                  <a:pt x="145" y="237"/>
                  <a:pt x="148" y="231"/>
                </a:cubicBezTo>
                <a:cubicBezTo>
                  <a:pt x="174" y="177"/>
                  <a:pt x="145" y="244"/>
                  <a:pt x="173" y="192"/>
                </a:cubicBezTo>
                <a:cubicBezTo>
                  <a:pt x="184" y="172"/>
                  <a:pt x="186" y="154"/>
                  <a:pt x="199" y="135"/>
                </a:cubicBezTo>
                <a:cubicBezTo>
                  <a:pt x="209" y="103"/>
                  <a:pt x="220" y="71"/>
                  <a:pt x="231" y="39"/>
                </a:cubicBezTo>
                <a:cubicBezTo>
                  <a:pt x="234" y="29"/>
                  <a:pt x="236" y="0"/>
                  <a:pt x="250" y="0"/>
                </a:cubicBezTo>
              </a:path>
            </a:pathLst>
          </a:custGeom>
          <a:noFill/>
          <a:ln w="381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4581" name="Freeform 5">
            <a:extLst>
              <a:ext uri="{FF2B5EF4-FFF2-40B4-BE49-F238E27FC236}">
                <a16:creationId xmlns:a16="http://schemas.microsoft.com/office/drawing/2014/main" id="{8A2893E2-A62A-5242-FD44-439E0453BD58}"/>
              </a:ext>
            </a:extLst>
          </p:cNvPr>
          <p:cNvSpPr>
            <a:spLocks/>
          </p:cNvSpPr>
          <p:nvPr/>
        </p:nvSpPr>
        <p:spPr bwMode="auto">
          <a:xfrm>
            <a:off x="4165600" y="2733675"/>
            <a:ext cx="406400" cy="598488"/>
          </a:xfrm>
          <a:custGeom>
            <a:avLst/>
            <a:gdLst>
              <a:gd name="T0" fmla="*/ 0 w 256"/>
              <a:gd name="T1" fmla="*/ 2147483647 h 377"/>
              <a:gd name="T2" fmla="*/ 2147483647 w 256"/>
              <a:gd name="T3" fmla="*/ 2147483647 h 377"/>
              <a:gd name="T4" fmla="*/ 2147483647 w 256"/>
              <a:gd name="T5" fmla="*/ 0 h 377"/>
              <a:gd name="T6" fmla="*/ 2147483647 w 256"/>
              <a:gd name="T7" fmla="*/ 2147483647 h 377"/>
              <a:gd name="T8" fmla="*/ 2147483647 w 256"/>
              <a:gd name="T9" fmla="*/ 2147483647 h 377"/>
              <a:gd name="T10" fmla="*/ 2147483647 w 256"/>
              <a:gd name="T11" fmla="*/ 2147483647 h 37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6"/>
              <a:gd name="T19" fmla="*/ 0 h 377"/>
              <a:gd name="T20" fmla="*/ 256 w 256"/>
              <a:gd name="T21" fmla="*/ 377 h 37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6" h="377">
                <a:moveTo>
                  <a:pt x="0" y="371"/>
                </a:moveTo>
                <a:cubicBezTo>
                  <a:pt x="17" y="280"/>
                  <a:pt x="21" y="176"/>
                  <a:pt x="51" y="89"/>
                </a:cubicBezTo>
                <a:cubicBezTo>
                  <a:pt x="64" y="51"/>
                  <a:pt x="67" y="22"/>
                  <a:pt x="102" y="0"/>
                </a:cubicBezTo>
                <a:cubicBezTo>
                  <a:pt x="126" y="4"/>
                  <a:pt x="141" y="1"/>
                  <a:pt x="154" y="25"/>
                </a:cubicBezTo>
                <a:cubicBezTo>
                  <a:pt x="191" y="92"/>
                  <a:pt x="199" y="206"/>
                  <a:pt x="218" y="281"/>
                </a:cubicBezTo>
                <a:cubicBezTo>
                  <a:pt x="225" y="309"/>
                  <a:pt x="227" y="364"/>
                  <a:pt x="256" y="377"/>
                </a:cubicBezTo>
              </a:path>
            </a:pathLst>
          </a:custGeom>
          <a:noFill/>
          <a:ln w="381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4582" name="Freeform 6">
            <a:extLst>
              <a:ext uri="{FF2B5EF4-FFF2-40B4-BE49-F238E27FC236}">
                <a16:creationId xmlns:a16="http://schemas.microsoft.com/office/drawing/2014/main" id="{9F69D6E2-1293-17F4-77BC-541D28963CAF}"/>
              </a:ext>
            </a:extLst>
          </p:cNvPr>
          <p:cNvSpPr>
            <a:spLocks/>
          </p:cNvSpPr>
          <p:nvPr/>
        </p:nvSpPr>
        <p:spPr bwMode="auto">
          <a:xfrm>
            <a:off x="4565650" y="2708275"/>
            <a:ext cx="406400" cy="630238"/>
          </a:xfrm>
          <a:custGeom>
            <a:avLst/>
            <a:gdLst>
              <a:gd name="T0" fmla="*/ 0 w 256"/>
              <a:gd name="T1" fmla="*/ 2147483647 h 377"/>
              <a:gd name="T2" fmla="*/ 2147483647 w 256"/>
              <a:gd name="T3" fmla="*/ 2147483647 h 377"/>
              <a:gd name="T4" fmla="*/ 2147483647 w 256"/>
              <a:gd name="T5" fmla="*/ 0 h 377"/>
              <a:gd name="T6" fmla="*/ 2147483647 w 256"/>
              <a:gd name="T7" fmla="*/ 2147483647 h 377"/>
              <a:gd name="T8" fmla="*/ 2147483647 w 256"/>
              <a:gd name="T9" fmla="*/ 2147483647 h 377"/>
              <a:gd name="T10" fmla="*/ 2147483647 w 256"/>
              <a:gd name="T11" fmla="*/ 2147483647 h 37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6"/>
              <a:gd name="T19" fmla="*/ 0 h 377"/>
              <a:gd name="T20" fmla="*/ 256 w 256"/>
              <a:gd name="T21" fmla="*/ 377 h 37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6" h="377">
                <a:moveTo>
                  <a:pt x="0" y="371"/>
                </a:moveTo>
                <a:cubicBezTo>
                  <a:pt x="17" y="280"/>
                  <a:pt x="21" y="176"/>
                  <a:pt x="51" y="89"/>
                </a:cubicBezTo>
                <a:cubicBezTo>
                  <a:pt x="64" y="51"/>
                  <a:pt x="67" y="22"/>
                  <a:pt x="102" y="0"/>
                </a:cubicBezTo>
                <a:cubicBezTo>
                  <a:pt x="126" y="4"/>
                  <a:pt x="141" y="1"/>
                  <a:pt x="154" y="25"/>
                </a:cubicBezTo>
                <a:cubicBezTo>
                  <a:pt x="191" y="92"/>
                  <a:pt x="199" y="206"/>
                  <a:pt x="218" y="281"/>
                </a:cubicBezTo>
                <a:cubicBezTo>
                  <a:pt x="225" y="309"/>
                  <a:pt x="227" y="364"/>
                  <a:pt x="256" y="377"/>
                </a:cubicBezTo>
              </a:path>
            </a:pathLst>
          </a:custGeom>
          <a:noFill/>
          <a:ln w="381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4583" name="Freeform 7">
            <a:extLst>
              <a:ext uri="{FF2B5EF4-FFF2-40B4-BE49-F238E27FC236}">
                <a16:creationId xmlns:a16="http://schemas.microsoft.com/office/drawing/2014/main" id="{2178D60E-08A3-A03D-A061-B898B88F38C0}"/>
              </a:ext>
            </a:extLst>
          </p:cNvPr>
          <p:cNvSpPr>
            <a:spLocks/>
          </p:cNvSpPr>
          <p:nvPr/>
        </p:nvSpPr>
        <p:spPr bwMode="auto">
          <a:xfrm>
            <a:off x="4968875" y="3260725"/>
            <a:ext cx="242888" cy="71438"/>
          </a:xfrm>
          <a:custGeom>
            <a:avLst/>
            <a:gdLst>
              <a:gd name="T0" fmla="*/ 0 w 153"/>
              <a:gd name="T1" fmla="*/ 2147483647 h 45"/>
              <a:gd name="T2" fmla="*/ 2147483647 w 153"/>
              <a:gd name="T3" fmla="*/ 0 h 45"/>
              <a:gd name="T4" fmla="*/ 2147483647 w 153"/>
              <a:gd name="T5" fmla="*/ 2147483647 h 45"/>
              <a:gd name="T6" fmla="*/ 2147483647 w 153"/>
              <a:gd name="T7" fmla="*/ 2147483647 h 45"/>
              <a:gd name="T8" fmla="*/ 0 60000 65536"/>
              <a:gd name="T9" fmla="*/ 0 60000 65536"/>
              <a:gd name="T10" fmla="*/ 0 60000 65536"/>
              <a:gd name="T11" fmla="*/ 0 60000 65536"/>
              <a:gd name="T12" fmla="*/ 0 w 153"/>
              <a:gd name="T13" fmla="*/ 0 h 45"/>
              <a:gd name="T14" fmla="*/ 153 w 153"/>
              <a:gd name="T15" fmla="*/ 45 h 4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3" h="45">
                <a:moveTo>
                  <a:pt x="0" y="45"/>
                </a:moveTo>
                <a:cubicBezTo>
                  <a:pt x="21" y="31"/>
                  <a:pt x="30" y="14"/>
                  <a:pt x="51" y="0"/>
                </a:cubicBezTo>
                <a:cubicBezTo>
                  <a:pt x="68" y="2"/>
                  <a:pt x="86" y="2"/>
                  <a:pt x="102" y="7"/>
                </a:cubicBezTo>
                <a:cubicBezTo>
                  <a:pt x="133" y="16"/>
                  <a:pt x="117" y="45"/>
                  <a:pt x="153" y="45"/>
                </a:cubicBezTo>
              </a:path>
            </a:pathLst>
          </a:custGeom>
          <a:noFill/>
          <a:ln w="38100">
            <a:solidFill>
              <a:schemeClr val="bg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4584" name="Freeform 8">
            <a:extLst>
              <a:ext uri="{FF2B5EF4-FFF2-40B4-BE49-F238E27FC236}">
                <a16:creationId xmlns:a16="http://schemas.microsoft.com/office/drawing/2014/main" id="{D62C18E2-9750-C394-F92A-8BA8DBA5A597}"/>
              </a:ext>
            </a:extLst>
          </p:cNvPr>
          <p:cNvSpPr>
            <a:spLocks/>
          </p:cNvSpPr>
          <p:nvPr/>
        </p:nvSpPr>
        <p:spPr bwMode="auto">
          <a:xfrm flipV="1">
            <a:off x="5202238" y="2860675"/>
            <a:ext cx="903287" cy="477838"/>
          </a:xfrm>
          <a:custGeom>
            <a:avLst/>
            <a:gdLst>
              <a:gd name="T0" fmla="*/ 0 w 569"/>
              <a:gd name="T1" fmla="*/ 0 h 301"/>
              <a:gd name="T2" fmla="*/ 2147483647 w 569"/>
              <a:gd name="T3" fmla="*/ 2147483647 h 301"/>
              <a:gd name="T4" fmla="*/ 2147483647 w 569"/>
              <a:gd name="T5" fmla="*/ 2147483647 h 301"/>
              <a:gd name="T6" fmla="*/ 2147483647 w 569"/>
              <a:gd name="T7" fmla="*/ 2147483647 h 301"/>
              <a:gd name="T8" fmla="*/ 2147483647 w 569"/>
              <a:gd name="T9" fmla="*/ 2147483647 h 301"/>
              <a:gd name="T10" fmla="*/ 2147483647 w 569"/>
              <a:gd name="T11" fmla="*/ 2147483647 h 301"/>
              <a:gd name="T12" fmla="*/ 2147483647 w 569"/>
              <a:gd name="T13" fmla="*/ 2147483647 h 301"/>
              <a:gd name="T14" fmla="*/ 2147483647 w 569"/>
              <a:gd name="T15" fmla="*/ 2147483647 h 301"/>
              <a:gd name="T16" fmla="*/ 2147483647 w 569"/>
              <a:gd name="T17" fmla="*/ 2147483647 h 301"/>
              <a:gd name="T18" fmla="*/ 2147483647 w 569"/>
              <a:gd name="T19" fmla="*/ 2147483647 h 301"/>
              <a:gd name="T20" fmla="*/ 2147483647 w 569"/>
              <a:gd name="T21" fmla="*/ 2147483647 h 301"/>
              <a:gd name="T22" fmla="*/ 2147483647 w 569"/>
              <a:gd name="T23" fmla="*/ 2147483647 h 301"/>
              <a:gd name="T24" fmla="*/ 2147483647 w 569"/>
              <a:gd name="T25" fmla="*/ 2147483647 h 301"/>
              <a:gd name="T26" fmla="*/ 2147483647 w 569"/>
              <a:gd name="T27" fmla="*/ 2147483647 h 301"/>
              <a:gd name="T28" fmla="*/ 2147483647 w 569"/>
              <a:gd name="T29" fmla="*/ 2147483647 h 301"/>
              <a:gd name="T30" fmla="*/ 2147483647 w 569"/>
              <a:gd name="T31" fmla="*/ 2147483647 h 301"/>
              <a:gd name="T32" fmla="*/ 2147483647 w 569"/>
              <a:gd name="T33" fmla="*/ 2147483647 h 30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69"/>
              <a:gd name="T52" fmla="*/ 0 h 301"/>
              <a:gd name="T53" fmla="*/ 569 w 569"/>
              <a:gd name="T54" fmla="*/ 301 h 30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69" h="301">
                <a:moveTo>
                  <a:pt x="0" y="0"/>
                </a:moveTo>
                <a:cubicBezTo>
                  <a:pt x="6" y="2"/>
                  <a:pt x="14" y="2"/>
                  <a:pt x="19" y="7"/>
                </a:cubicBezTo>
                <a:cubicBezTo>
                  <a:pt x="30" y="18"/>
                  <a:pt x="45" y="45"/>
                  <a:pt x="45" y="45"/>
                </a:cubicBezTo>
                <a:cubicBezTo>
                  <a:pt x="61" y="96"/>
                  <a:pt x="38" y="30"/>
                  <a:pt x="64" y="83"/>
                </a:cubicBezTo>
                <a:cubicBezTo>
                  <a:pt x="85" y="126"/>
                  <a:pt x="97" y="179"/>
                  <a:pt x="115" y="224"/>
                </a:cubicBezTo>
                <a:cubicBezTo>
                  <a:pt x="132" y="265"/>
                  <a:pt x="127" y="287"/>
                  <a:pt x="173" y="301"/>
                </a:cubicBezTo>
                <a:cubicBezTo>
                  <a:pt x="196" y="286"/>
                  <a:pt x="196" y="272"/>
                  <a:pt x="211" y="250"/>
                </a:cubicBezTo>
                <a:cubicBezTo>
                  <a:pt x="224" y="209"/>
                  <a:pt x="208" y="254"/>
                  <a:pt x="230" y="211"/>
                </a:cubicBezTo>
                <a:cubicBezTo>
                  <a:pt x="246" y="179"/>
                  <a:pt x="249" y="146"/>
                  <a:pt x="269" y="115"/>
                </a:cubicBezTo>
                <a:cubicBezTo>
                  <a:pt x="273" y="101"/>
                  <a:pt x="273" y="82"/>
                  <a:pt x="294" y="103"/>
                </a:cubicBezTo>
                <a:cubicBezTo>
                  <a:pt x="306" y="115"/>
                  <a:pt x="309" y="153"/>
                  <a:pt x="313" y="167"/>
                </a:cubicBezTo>
                <a:cubicBezTo>
                  <a:pt x="320" y="192"/>
                  <a:pt x="331" y="204"/>
                  <a:pt x="352" y="218"/>
                </a:cubicBezTo>
                <a:cubicBezTo>
                  <a:pt x="384" y="212"/>
                  <a:pt x="417" y="209"/>
                  <a:pt x="448" y="199"/>
                </a:cubicBezTo>
                <a:cubicBezTo>
                  <a:pt x="461" y="190"/>
                  <a:pt x="473" y="182"/>
                  <a:pt x="486" y="173"/>
                </a:cubicBezTo>
                <a:cubicBezTo>
                  <a:pt x="492" y="169"/>
                  <a:pt x="491" y="160"/>
                  <a:pt x="493" y="154"/>
                </a:cubicBezTo>
                <a:cubicBezTo>
                  <a:pt x="497" y="141"/>
                  <a:pt x="500" y="128"/>
                  <a:pt x="505" y="115"/>
                </a:cubicBezTo>
                <a:cubicBezTo>
                  <a:pt x="514" y="91"/>
                  <a:pt x="549" y="27"/>
                  <a:pt x="569" y="7"/>
                </a:cubicBezTo>
              </a:path>
            </a:pathLst>
          </a:custGeom>
          <a:noFill/>
          <a:ln w="381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4585" name="Freeform 9">
            <a:extLst>
              <a:ext uri="{FF2B5EF4-FFF2-40B4-BE49-F238E27FC236}">
                <a16:creationId xmlns:a16="http://schemas.microsoft.com/office/drawing/2014/main" id="{13FAEE3C-43ED-3AB2-23EE-951A6E93D965}"/>
              </a:ext>
            </a:extLst>
          </p:cNvPr>
          <p:cNvSpPr>
            <a:spLocks/>
          </p:cNvSpPr>
          <p:nvPr/>
        </p:nvSpPr>
        <p:spPr bwMode="auto">
          <a:xfrm>
            <a:off x="6105525" y="2244725"/>
            <a:ext cx="1392238" cy="1098550"/>
          </a:xfrm>
          <a:custGeom>
            <a:avLst/>
            <a:gdLst>
              <a:gd name="T0" fmla="*/ 0 w 877"/>
              <a:gd name="T1" fmla="*/ 2147483647 h 692"/>
              <a:gd name="T2" fmla="*/ 2147483647 w 877"/>
              <a:gd name="T3" fmla="*/ 2147483647 h 692"/>
              <a:gd name="T4" fmla="*/ 2147483647 w 877"/>
              <a:gd name="T5" fmla="*/ 2147483647 h 692"/>
              <a:gd name="T6" fmla="*/ 2147483647 w 877"/>
              <a:gd name="T7" fmla="*/ 2147483647 h 692"/>
              <a:gd name="T8" fmla="*/ 2147483647 w 877"/>
              <a:gd name="T9" fmla="*/ 2147483647 h 692"/>
              <a:gd name="T10" fmla="*/ 2147483647 w 877"/>
              <a:gd name="T11" fmla="*/ 2147483647 h 692"/>
              <a:gd name="T12" fmla="*/ 2147483647 w 877"/>
              <a:gd name="T13" fmla="*/ 2147483647 h 692"/>
              <a:gd name="T14" fmla="*/ 2147483647 w 877"/>
              <a:gd name="T15" fmla="*/ 2147483647 h 692"/>
              <a:gd name="T16" fmla="*/ 2147483647 w 877"/>
              <a:gd name="T17" fmla="*/ 2147483647 h 692"/>
              <a:gd name="T18" fmla="*/ 2147483647 w 877"/>
              <a:gd name="T19" fmla="*/ 2147483647 h 692"/>
              <a:gd name="T20" fmla="*/ 2147483647 w 877"/>
              <a:gd name="T21" fmla="*/ 2147483647 h 692"/>
              <a:gd name="T22" fmla="*/ 2147483647 w 877"/>
              <a:gd name="T23" fmla="*/ 2147483647 h 692"/>
              <a:gd name="T24" fmla="*/ 2147483647 w 877"/>
              <a:gd name="T25" fmla="*/ 2147483647 h 692"/>
              <a:gd name="T26" fmla="*/ 2147483647 w 877"/>
              <a:gd name="T27" fmla="*/ 2147483647 h 692"/>
              <a:gd name="T28" fmla="*/ 2147483647 w 877"/>
              <a:gd name="T29" fmla="*/ 2147483647 h 692"/>
              <a:gd name="T30" fmla="*/ 2147483647 w 877"/>
              <a:gd name="T31" fmla="*/ 2147483647 h 692"/>
              <a:gd name="T32" fmla="*/ 2147483647 w 877"/>
              <a:gd name="T33" fmla="*/ 0 h 692"/>
              <a:gd name="T34" fmla="*/ 2147483647 w 877"/>
              <a:gd name="T35" fmla="*/ 2147483647 h 692"/>
              <a:gd name="T36" fmla="*/ 2147483647 w 877"/>
              <a:gd name="T37" fmla="*/ 2147483647 h 692"/>
              <a:gd name="T38" fmla="*/ 2147483647 w 877"/>
              <a:gd name="T39" fmla="*/ 2147483647 h 692"/>
              <a:gd name="T40" fmla="*/ 2147483647 w 877"/>
              <a:gd name="T41" fmla="*/ 2147483647 h 692"/>
              <a:gd name="T42" fmla="*/ 2147483647 w 877"/>
              <a:gd name="T43" fmla="*/ 2147483647 h 692"/>
              <a:gd name="T44" fmla="*/ 2147483647 w 877"/>
              <a:gd name="T45" fmla="*/ 2147483647 h 692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877"/>
              <a:gd name="T70" fmla="*/ 0 h 692"/>
              <a:gd name="T71" fmla="*/ 877 w 877"/>
              <a:gd name="T72" fmla="*/ 692 h 692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877" h="692">
                <a:moveTo>
                  <a:pt x="0" y="685"/>
                </a:moveTo>
                <a:cubicBezTo>
                  <a:pt x="31" y="656"/>
                  <a:pt x="15" y="673"/>
                  <a:pt x="45" y="628"/>
                </a:cubicBezTo>
                <a:cubicBezTo>
                  <a:pt x="45" y="628"/>
                  <a:pt x="70" y="589"/>
                  <a:pt x="71" y="589"/>
                </a:cubicBezTo>
                <a:cubicBezTo>
                  <a:pt x="96" y="581"/>
                  <a:pt x="84" y="585"/>
                  <a:pt x="109" y="576"/>
                </a:cubicBezTo>
                <a:cubicBezTo>
                  <a:pt x="118" y="578"/>
                  <a:pt x="127" y="579"/>
                  <a:pt x="135" y="583"/>
                </a:cubicBezTo>
                <a:cubicBezTo>
                  <a:pt x="149" y="590"/>
                  <a:pt x="173" y="608"/>
                  <a:pt x="173" y="608"/>
                </a:cubicBezTo>
                <a:cubicBezTo>
                  <a:pt x="184" y="606"/>
                  <a:pt x="195" y="607"/>
                  <a:pt x="205" y="602"/>
                </a:cubicBezTo>
                <a:cubicBezTo>
                  <a:pt x="228" y="591"/>
                  <a:pt x="230" y="565"/>
                  <a:pt x="237" y="544"/>
                </a:cubicBezTo>
                <a:cubicBezTo>
                  <a:pt x="248" y="510"/>
                  <a:pt x="257" y="478"/>
                  <a:pt x="276" y="448"/>
                </a:cubicBezTo>
                <a:cubicBezTo>
                  <a:pt x="286" y="415"/>
                  <a:pt x="295" y="381"/>
                  <a:pt x="314" y="352"/>
                </a:cubicBezTo>
                <a:cubicBezTo>
                  <a:pt x="324" y="321"/>
                  <a:pt x="319" y="304"/>
                  <a:pt x="352" y="327"/>
                </a:cubicBezTo>
                <a:cubicBezTo>
                  <a:pt x="360" y="348"/>
                  <a:pt x="365" y="365"/>
                  <a:pt x="378" y="384"/>
                </a:cubicBezTo>
                <a:cubicBezTo>
                  <a:pt x="384" y="403"/>
                  <a:pt x="388" y="428"/>
                  <a:pt x="404" y="442"/>
                </a:cubicBezTo>
                <a:cubicBezTo>
                  <a:pt x="416" y="452"/>
                  <a:pt x="442" y="468"/>
                  <a:pt x="442" y="468"/>
                </a:cubicBezTo>
                <a:cubicBezTo>
                  <a:pt x="467" y="442"/>
                  <a:pt x="471" y="410"/>
                  <a:pt x="487" y="378"/>
                </a:cubicBezTo>
                <a:cubicBezTo>
                  <a:pt x="499" y="274"/>
                  <a:pt x="509" y="177"/>
                  <a:pt x="557" y="84"/>
                </a:cubicBezTo>
                <a:cubicBezTo>
                  <a:pt x="574" y="51"/>
                  <a:pt x="584" y="14"/>
                  <a:pt x="621" y="0"/>
                </a:cubicBezTo>
                <a:cubicBezTo>
                  <a:pt x="627" y="4"/>
                  <a:pt x="635" y="7"/>
                  <a:pt x="640" y="13"/>
                </a:cubicBezTo>
                <a:cubicBezTo>
                  <a:pt x="650" y="25"/>
                  <a:pt x="666" y="52"/>
                  <a:pt x="666" y="52"/>
                </a:cubicBezTo>
                <a:cubicBezTo>
                  <a:pt x="673" y="73"/>
                  <a:pt x="686" y="88"/>
                  <a:pt x="692" y="109"/>
                </a:cubicBezTo>
                <a:cubicBezTo>
                  <a:pt x="728" y="234"/>
                  <a:pt x="757" y="361"/>
                  <a:pt x="788" y="487"/>
                </a:cubicBezTo>
                <a:cubicBezTo>
                  <a:pt x="802" y="542"/>
                  <a:pt x="814" y="586"/>
                  <a:pt x="845" y="634"/>
                </a:cubicBezTo>
                <a:cubicBezTo>
                  <a:pt x="857" y="652"/>
                  <a:pt x="877" y="692"/>
                  <a:pt x="877" y="692"/>
                </a:cubicBezTo>
              </a:path>
            </a:pathLst>
          </a:custGeom>
          <a:noFill/>
          <a:ln w="381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4586" name="Freeform 10">
            <a:extLst>
              <a:ext uri="{FF2B5EF4-FFF2-40B4-BE49-F238E27FC236}">
                <a16:creationId xmlns:a16="http://schemas.microsoft.com/office/drawing/2014/main" id="{971D5362-FC5E-0337-C701-0740BA59471A}"/>
              </a:ext>
            </a:extLst>
          </p:cNvPr>
          <p:cNvSpPr>
            <a:spLocks/>
          </p:cNvSpPr>
          <p:nvPr/>
        </p:nvSpPr>
        <p:spPr bwMode="auto">
          <a:xfrm flipV="1">
            <a:off x="7497763" y="2728913"/>
            <a:ext cx="549275" cy="609600"/>
          </a:xfrm>
          <a:custGeom>
            <a:avLst/>
            <a:gdLst>
              <a:gd name="T0" fmla="*/ 0 w 346"/>
              <a:gd name="T1" fmla="*/ 0 h 384"/>
              <a:gd name="T2" fmla="*/ 2147483647 w 346"/>
              <a:gd name="T3" fmla="*/ 2147483647 h 384"/>
              <a:gd name="T4" fmla="*/ 2147483647 w 346"/>
              <a:gd name="T5" fmla="*/ 2147483647 h 384"/>
              <a:gd name="T6" fmla="*/ 2147483647 w 346"/>
              <a:gd name="T7" fmla="*/ 2147483647 h 384"/>
              <a:gd name="T8" fmla="*/ 2147483647 w 346"/>
              <a:gd name="T9" fmla="*/ 2147483647 h 384"/>
              <a:gd name="T10" fmla="*/ 2147483647 w 346"/>
              <a:gd name="T11" fmla="*/ 2147483647 h 384"/>
              <a:gd name="T12" fmla="*/ 2147483647 w 346"/>
              <a:gd name="T13" fmla="*/ 2147483647 h 384"/>
              <a:gd name="T14" fmla="*/ 2147483647 w 346"/>
              <a:gd name="T15" fmla="*/ 2147483647 h 384"/>
              <a:gd name="T16" fmla="*/ 2147483647 w 346"/>
              <a:gd name="T17" fmla="*/ 2147483647 h 384"/>
              <a:gd name="T18" fmla="*/ 2147483647 w 346"/>
              <a:gd name="T19" fmla="*/ 2147483647 h 384"/>
              <a:gd name="T20" fmla="*/ 2147483647 w 346"/>
              <a:gd name="T21" fmla="*/ 2147483647 h 384"/>
              <a:gd name="T22" fmla="*/ 2147483647 w 346"/>
              <a:gd name="T23" fmla="*/ 2147483647 h 384"/>
              <a:gd name="T24" fmla="*/ 2147483647 w 346"/>
              <a:gd name="T25" fmla="*/ 0 h 38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46"/>
              <a:gd name="T40" fmla="*/ 0 h 384"/>
              <a:gd name="T41" fmla="*/ 346 w 346"/>
              <a:gd name="T42" fmla="*/ 384 h 38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46" h="384">
                <a:moveTo>
                  <a:pt x="0" y="0"/>
                </a:moveTo>
                <a:cubicBezTo>
                  <a:pt x="6" y="16"/>
                  <a:pt x="10" y="29"/>
                  <a:pt x="19" y="44"/>
                </a:cubicBezTo>
                <a:cubicBezTo>
                  <a:pt x="27" y="57"/>
                  <a:pt x="45" y="83"/>
                  <a:pt x="45" y="83"/>
                </a:cubicBezTo>
                <a:cubicBezTo>
                  <a:pt x="52" y="105"/>
                  <a:pt x="58" y="121"/>
                  <a:pt x="71" y="140"/>
                </a:cubicBezTo>
                <a:cubicBezTo>
                  <a:pt x="82" y="189"/>
                  <a:pt x="131" y="298"/>
                  <a:pt x="167" y="332"/>
                </a:cubicBezTo>
                <a:cubicBezTo>
                  <a:pt x="175" y="358"/>
                  <a:pt x="183" y="369"/>
                  <a:pt x="205" y="384"/>
                </a:cubicBezTo>
                <a:cubicBezTo>
                  <a:pt x="226" y="370"/>
                  <a:pt x="242" y="353"/>
                  <a:pt x="263" y="339"/>
                </a:cubicBezTo>
                <a:cubicBezTo>
                  <a:pt x="295" y="289"/>
                  <a:pt x="283" y="317"/>
                  <a:pt x="295" y="275"/>
                </a:cubicBezTo>
                <a:cubicBezTo>
                  <a:pt x="299" y="262"/>
                  <a:pt x="303" y="249"/>
                  <a:pt x="307" y="236"/>
                </a:cubicBezTo>
                <a:cubicBezTo>
                  <a:pt x="309" y="228"/>
                  <a:pt x="314" y="211"/>
                  <a:pt x="314" y="211"/>
                </a:cubicBezTo>
                <a:cubicBezTo>
                  <a:pt x="319" y="164"/>
                  <a:pt x="326" y="117"/>
                  <a:pt x="333" y="70"/>
                </a:cubicBezTo>
                <a:cubicBezTo>
                  <a:pt x="335" y="57"/>
                  <a:pt x="337" y="45"/>
                  <a:pt x="339" y="32"/>
                </a:cubicBezTo>
                <a:cubicBezTo>
                  <a:pt x="341" y="21"/>
                  <a:pt x="346" y="0"/>
                  <a:pt x="346" y="0"/>
                </a:cubicBezTo>
              </a:path>
            </a:pathLst>
          </a:custGeom>
          <a:noFill/>
          <a:ln w="381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4587" name="Freeform 11">
            <a:extLst>
              <a:ext uri="{FF2B5EF4-FFF2-40B4-BE49-F238E27FC236}">
                <a16:creationId xmlns:a16="http://schemas.microsoft.com/office/drawing/2014/main" id="{77EE44A6-08FB-0979-A492-91DF2BAD6DFD}"/>
              </a:ext>
            </a:extLst>
          </p:cNvPr>
          <p:cNvSpPr>
            <a:spLocks/>
          </p:cNvSpPr>
          <p:nvPr/>
        </p:nvSpPr>
        <p:spPr bwMode="auto">
          <a:xfrm>
            <a:off x="8056563" y="2641600"/>
            <a:ext cx="468312" cy="701675"/>
          </a:xfrm>
          <a:custGeom>
            <a:avLst/>
            <a:gdLst>
              <a:gd name="T0" fmla="*/ 0 w 295"/>
              <a:gd name="T1" fmla="*/ 2147483647 h 442"/>
              <a:gd name="T2" fmla="*/ 2147483647 w 295"/>
              <a:gd name="T3" fmla="*/ 2147483647 h 442"/>
              <a:gd name="T4" fmla="*/ 2147483647 w 295"/>
              <a:gd name="T5" fmla="*/ 0 h 442"/>
              <a:gd name="T6" fmla="*/ 2147483647 w 295"/>
              <a:gd name="T7" fmla="*/ 2147483647 h 442"/>
              <a:gd name="T8" fmla="*/ 2147483647 w 295"/>
              <a:gd name="T9" fmla="*/ 2147483647 h 442"/>
              <a:gd name="T10" fmla="*/ 2147483647 w 295"/>
              <a:gd name="T11" fmla="*/ 2147483647 h 442"/>
              <a:gd name="T12" fmla="*/ 2147483647 w 295"/>
              <a:gd name="T13" fmla="*/ 2147483647 h 442"/>
              <a:gd name="T14" fmla="*/ 2147483647 w 295"/>
              <a:gd name="T15" fmla="*/ 2147483647 h 4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95"/>
              <a:gd name="T25" fmla="*/ 0 h 442"/>
              <a:gd name="T26" fmla="*/ 295 w 295"/>
              <a:gd name="T27" fmla="*/ 442 h 44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95" h="442">
                <a:moveTo>
                  <a:pt x="0" y="442"/>
                </a:moveTo>
                <a:cubicBezTo>
                  <a:pt x="11" y="332"/>
                  <a:pt x="38" y="224"/>
                  <a:pt x="58" y="115"/>
                </a:cubicBezTo>
                <a:cubicBezTo>
                  <a:pt x="68" y="60"/>
                  <a:pt x="67" y="18"/>
                  <a:pt x="122" y="0"/>
                </a:cubicBezTo>
                <a:cubicBezTo>
                  <a:pt x="165" y="8"/>
                  <a:pt x="160" y="4"/>
                  <a:pt x="179" y="38"/>
                </a:cubicBezTo>
                <a:cubicBezTo>
                  <a:pt x="187" y="52"/>
                  <a:pt x="205" y="77"/>
                  <a:pt x="205" y="77"/>
                </a:cubicBezTo>
                <a:cubicBezTo>
                  <a:pt x="216" y="113"/>
                  <a:pt x="229" y="149"/>
                  <a:pt x="237" y="186"/>
                </a:cubicBezTo>
                <a:cubicBezTo>
                  <a:pt x="245" y="226"/>
                  <a:pt x="246" y="267"/>
                  <a:pt x="256" y="307"/>
                </a:cubicBezTo>
                <a:cubicBezTo>
                  <a:pt x="257" y="318"/>
                  <a:pt x="262" y="435"/>
                  <a:pt x="295" y="435"/>
                </a:cubicBezTo>
              </a:path>
            </a:pathLst>
          </a:custGeom>
          <a:noFill/>
          <a:ln w="381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4588" name="Freeform 12">
            <a:extLst>
              <a:ext uri="{FF2B5EF4-FFF2-40B4-BE49-F238E27FC236}">
                <a16:creationId xmlns:a16="http://schemas.microsoft.com/office/drawing/2014/main" id="{8A0AEA84-EF1E-047C-AA0B-2D1FC049C142}"/>
              </a:ext>
            </a:extLst>
          </p:cNvPr>
          <p:cNvSpPr>
            <a:spLocks/>
          </p:cNvSpPr>
          <p:nvPr/>
        </p:nvSpPr>
        <p:spPr bwMode="auto">
          <a:xfrm flipV="1">
            <a:off x="8513763" y="2954338"/>
            <a:ext cx="538162" cy="384175"/>
          </a:xfrm>
          <a:custGeom>
            <a:avLst/>
            <a:gdLst>
              <a:gd name="T0" fmla="*/ 0 w 339"/>
              <a:gd name="T1" fmla="*/ 0 h 242"/>
              <a:gd name="T2" fmla="*/ 2147483647 w 339"/>
              <a:gd name="T3" fmla="*/ 2147483647 h 242"/>
              <a:gd name="T4" fmla="*/ 2147483647 w 339"/>
              <a:gd name="T5" fmla="*/ 2147483647 h 242"/>
              <a:gd name="T6" fmla="*/ 2147483647 w 339"/>
              <a:gd name="T7" fmla="*/ 2147483647 h 242"/>
              <a:gd name="T8" fmla="*/ 2147483647 w 339"/>
              <a:gd name="T9" fmla="*/ 2147483647 h 242"/>
              <a:gd name="T10" fmla="*/ 2147483647 w 339"/>
              <a:gd name="T11" fmla="*/ 2147483647 h 242"/>
              <a:gd name="T12" fmla="*/ 2147483647 w 339"/>
              <a:gd name="T13" fmla="*/ 2147483647 h 242"/>
              <a:gd name="T14" fmla="*/ 2147483647 w 339"/>
              <a:gd name="T15" fmla="*/ 2147483647 h 242"/>
              <a:gd name="T16" fmla="*/ 2147483647 w 339"/>
              <a:gd name="T17" fmla="*/ 2147483647 h 242"/>
              <a:gd name="T18" fmla="*/ 2147483647 w 339"/>
              <a:gd name="T19" fmla="*/ 0 h 24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39"/>
              <a:gd name="T31" fmla="*/ 0 h 242"/>
              <a:gd name="T32" fmla="*/ 339 w 339"/>
              <a:gd name="T33" fmla="*/ 242 h 24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39" h="242">
                <a:moveTo>
                  <a:pt x="0" y="0"/>
                </a:moveTo>
                <a:cubicBezTo>
                  <a:pt x="12" y="12"/>
                  <a:pt x="28" y="19"/>
                  <a:pt x="39" y="32"/>
                </a:cubicBezTo>
                <a:cubicBezTo>
                  <a:pt x="43" y="37"/>
                  <a:pt x="42" y="45"/>
                  <a:pt x="45" y="51"/>
                </a:cubicBezTo>
                <a:cubicBezTo>
                  <a:pt x="55" y="71"/>
                  <a:pt x="59" y="71"/>
                  <a:pt x="77" y="83"/>
                </a:cubicBezTo>
                <a:cubicBezTo>
                  <a:pt x="89" y="121"/>
                  <a:pt x="73" y="85"/>
                  <a:pt x="103" y="115"/>
                </a:cubicBezTo>
                <a:cubicBezTo>
                  <a:pt x="131" y="143"/>
                  <a:pt x="165" y="204"/>
                  <a:pt x="205" y="217"/>
                </a:cubicBezTo>
                <a:cubicBezTo>
                  <a:pt x="242" y="242"/>
                  <a:pt x="246" y="212"/>
                  <a:pt x="269" y="179"/>
                </a:cubicBezTo>
                <a:cubicBezTo>
                  <a:pt x="273" y="173"/>
                  <a:pt x="282" y="160"/>
                  <a:pt x="282" y="160"/>
                </a:cubicBezTo>
                <a:cubicBezTo>
                  <a:pt x="294" y="121"/>
                  <a:pt x="307" y="83"/>
                  <a:pt x="320" y="44"/>
                </a:cubicBezTo>
                <a:cubicBezTo>
                  <a:pt x="325" y="30"/>
                  <a:pt x="339" y="14"/>
                  <a:pt x="339" y="0"/>
                </a:cubicBezTo>
              </a:path>
            </a:pathLst>
          </a:custGeom>
          <a:noFill/>
          <a:ln w="381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4589" name="Freeform 13">
            <a:extLst>
              <a:ext uri="{FF2B5EF4-FFF2-40B4-BE49-F238E27FC236}">
                <a16:creationId xmlns:a16="http://schemas.microsoft.com/office/drawing/2014/main" id="{EF2D9A08-86B8-1F79-33C9-8A057800FCAA}"/>
              </a:ext>
            </a:extLst>
          </p:cNvPr>
          <p:cNvSpPr>
            <a:spLocks/>
          </p:cNvSpPr>
          <p:nvPr/>
        </p:nvSpPr>
        <p:spPr bwMode="auto">
          <a:xfrm>
            <a:off x="2944813" y="2259013"/>
            <a:ext cx="5942012" cy="1020762"/>
          </a:xfrm>
          <a:custGeom>
            <a:avLst/>
            <a:gdLst>
              <a:gd name="T0" fmla="*/ 0 w 3743"/>
              <a:gd name="T1" fmla="*/ 2147483647 h 643"/>
              <a:gd name="T2" fmla="*/ 2147483647 w 3743"/>
              <a:gd name="T3" fmla="*/ 2147483647 h 643"/>
              <a:gd name="T4" fmla="*/ 2147483647 w 3743"/>
              <a:gd name="T5" fmla="*/ 2147483647 h 643"/>
              <a:gd name="T6" fmla="*/ 2147483647 w 3743"/>
              <a:gd name="T7" fmla="*/ 2147483647 h 643"/>
              <a:gd name="T8" fmla="*/ 2147483647 w 3743"/>
              <a:gd name="T9" fmla="*/ 2147483647 h 643"/>
              <a:gd name="T10" fmla="*/ 2147483647 w 3743"/>
              <a:gd name="T11" fmla="*/ 2147483647 h 643"/>
              <a:gd name="T12" fmla="*/ 2147483647 w 3743"/>
              <a:gd name="T13" fmla="*/ 2147483647 h 643"/>
              <a:gd name="T14" fmla="*/ 2147483647 w 3743"/>
              <a:gd name="T15" fmla="*/ 2147483647 h 643"/>
              <a:gd name="T16" fmla="*/ 2147483647 w 3743"/>
              <a:gd name="T17" fmla="*/ 2147483647 h 643"/>
              <a:gd name="T18" fmla="*/ 2147483647 w 3743"/>
              <a:gd name="T19" fmla="*/ 2147483647 h 643"/>
              <a:gd name="T20" fmla="*/ 2147483647 w 3743"/>
              <a:gd name="T21" fmla="*/ 0 h 643"/>
              <a:gd name="T22" fmla="*/ 2147483647 w 3743"/>
              <a:gd name="T23" fmla="*/ 2147483647 h 643"/>
              <a:gd name="T24" fmla="*/ 2147483647 w 3743"/>
              <a:gd name="T25" fmla="*/ 2147483647 h 643"/>
              <a:gd name="T26" fmla="*/ 2147483647 w 3743"/>
              <a:gd name="T27" fmla="*/ 2147483647 h 643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3743"/>
              <a:gd name="T43" fmla="*/ 0 h 643"/>
              <a:gd name="T44" fmla="*/ 3743 w 3743"/>
              <a:gd name="T45" fmla="*/ 643 h 643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3743" h="643">
                <a:moveTo>
                  <a:pt x="0" y="170"/>
                </a:moveTo>
                <a:cubicBezTo>
                  <a:pt x="80" y="302"/>
                  <a:pt x="161" y="434"/>
                  <a:pt x="227" y="453"/>
                </a:cubicBezTo>
                <a:cubicBezTo>
                  <a:pt x="293" y="472"/>
                  <a:pt x="321" y="283"/>
                  <a:pt x="397" y="283"/>
                </a:cubicBezTo>
                <a:cubicBezTo>
                  <a:pt x="473" y="283"/>
                  <a:pt x="605" y="453"/>
                  <a:pt x="681" y="453"/>
                </a:cubicBezTo>
                <a:cubicBezTo>
                  <a:pt x="757" y="453"/>
                  <a:pt x="775" y="311"/>
                  <a:pt x="851" y="283"/>
                </a:cubicBezTo>
                <a:cubicBezTo>
                  <a:pt x="927" y="255"/>
                  <a:pt x="1049" y="226"/>
                  <a:pt x="1134" y="283"/>
                </a:cubicBezTo>
                <a:cubicBezTo>
                  <a:pt x="1219" y="340"/>
                  <a:pt x="1285" y="605"/>
                  <a:pt x="1361" y="624"/>
                </a:cubicBezTo>
                <a:cubicBezTo>
                  <a:pt x="1437" y="643"/>
                  <a:pt x="1465" y="406"/>
                  <a:pt x="1588" y="397"/>
                </a:cubicBezTo>
                <a:cubicBezTo>
                  <a:pt x="1711" y="388"/>
                  <a:pt x="1975" y="586"/>
                  <a:pt x="2098" y="567"/>
                </a:cubicBezTo>
                <a:cubicBezTo>
                  <a:pt x="2221" y="548"/>
                  <a:pt x="2240" y="378"/>
                  <a:pt x="2325" y="283"/>
                </a:cubicBezTo>
                <a:cubicBezTo>
                  <a:pt x="2410" y="188"/>
                  <a:pt x="2486" y="0"/>
                  <a:pt x="2609" y="0"/>
                </a:cubicBezTo>
                <a:cubicBezTo>
                  <a:pt x="2732" y="0"/>
                  <a:pt x="2949" y="245"/>
                  <a:pt x="3062" y="283"/>
                </a:cubicBezTo>
                <a:cubicBezTo>
                  <a:pt x="3175" y="321"/>
                  <a:pt x="3176" y="199"/>
                  <a:pt x="3289" y="227"/>
                </a:cubicBezTo>
                <a:cubicBezTo>
                  <a:pt x="3402" y="255"/>
                  <a:pt x="3667" y="415"/>
                  <a:pt x="3743" y="453"/>
                </a:cubicBezTo>
              </a:path>
            </a:pathLst>
          </a:custGeom>
          <a:noFill/>
          <a:ln w="57150">
            <a:solidFill>
              <a:srgbClr val="EEECE1"/>
            </a:solidFill>
            <a:prstDash val="sysDot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4590" name="Line 14">
            <a:extLst>
              <a:ext uri="{FF2B5EF4-FFF2-40B4-BE49-F238E27FC236}">
                <a16:creationId xmlns:a16="http://schemas.microsoft.com/office/drawing/2014/main" id="{9BA99EF0-9A79-6F74-0812-C113E0D95A58}"/>
              </a:ext>
            </a:extLst>
          </p:cNvPr>
          <p:cNvSpPr>
            <a:spLocks noChangeShapeType="1"/>
          </p:cNvSpPr>
          <p:nvPr/>
        </p:nvSpPr>
        <p:spPr bwMode="auto">
          <a:xfrm>
            <a:off x="9066213" y="3338513"/>
            <a:ext cx="0" cy="180975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4591" name="Line 15">
            <a:extLst>
              <a:ext uri="{FF2B5EF4-FFF2-40B4-BE49-F238E27FC236}">
                <a16:creationId xmlns:a16="http://schemas.microsoft.com/office/drawing/2014/main" id="{7D3DA66C-B767-641E-775F-6DED528058E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74938" y="1898650"/>
            <a:ext cx="0" cy="2790825"/>
          </a:xfrm>
          <a:prstGeom prst="line">
            <a:avLst/>
          </a:prstGeom>
          <a:noFill/>
          <a:ln w="19050">
            <a:solidFill>
              <a:srgbClr val="EEECE1"/>
            </a:solidFill>
            <a:round/>
            <a:headEnd type="none" w="sm" len="sm"/>
            <a:tailEnd type="triangle" w="med" len="lg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4592" name="Line 16">
            <a:extLst>
              <a:ext uri="{FF2B5EF4-FFF2-40B4-BE49-F238E27FC236}">
                <a16:creationId xmlns:a16="http://schemas.microsoft.com/office/drawing/2014/main" id="{68C4ED4A-39FC-9FE9-A491-231E191FFDA4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6038" y="3338513"/>
            <a:ext cx="6931025" cy="0"/>
          </a:xfrm>
          <a:prstGeom prst="line">
            <a:avLst/>
          </a:prstGeom>
          <a:noFill/>
          <a:ln w="19050">
            <a:solidFill>
              <a:srgbClr val="EEECE1"/>
            </a:solidFill>
            <a:round/>
            <a:headEnd type="none" w="sm" len="sm"/>
            <a:tailEnd type="triangle" w="med" len="lg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4593" name="Line 17">
            <a:extLst>
              <a:ext uri="{FF2B5EF4-FFF2-40B4-BE49-F238E27FC236}">
                <a16:creationId xmlns:a16="http://schemas.microsoft.com/office/drawing/2014/main" id="{78264CA1-EBF8-4786-436E-90A299F6CE45}"/>
              </a:ext>
            </a:extLst>
          </p:cNvPr>
          <p:cNvSpPr>
            <a:spLocks noChangeShapeType="1"/>
          </p:cNvSpPr>
          <p:nvPr/>
        </p:nvSpPr>
        <p:spPr bwMode="auto">
          <a:xfrm>
            <a:off x="8358188" y="3343275"/>
            <a:ext cx="0" cy="180975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4594" name="Line 18">
            <a:extLst>
              <a:ext uri="{FF2B5EF4-FFF2-40B4-BE49-F238E27FC236}">
                <a16:creationId xmlns:a16="http://schemas.microsoft.com/office/drawing/2014/main" id="{F73400E9-DCAA-898B-5889-B034FD6C905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6250" y="3338513"/>
            <a:ext cx="0" cy="180975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4595" name="Line 19">
            <a:extLst>
              <a:ext uri="{FF2B5EF4-FFF2-40B4-BE49-F238E27FC236}">
                <a16:creationId xmlns:a16="http://schemas.microsoft.com/office/drawing/2014/main" id="{83B5A664-3274-6A96-67B2-3C314013366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6388" y="3338513"/>
            <a:ext cx="0" cy="90487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4596" name="Line 20">
            <a:extLst>
              <a:ext uri="{FF2B5EF4-FFF2-40B4-BE49-F238E27FC236}">
                <a16:creationId xmlns:a16="http://schemas.microsoft.com/office/drawing/2014/main" id="{4DF4FE55-7510-2C9A-6D5A-60258CBE4F0E}"/>
              </a:ext>
            </a:extLst>
          </p:cNvPr>
          <p:cNvSpPr>
            <a:spLocks noChangeShapeType="1"/>
          </p:cNvSpPr>
          <p:nvPr/>
        </p:nvSpPr>
        <p:spPr bwMode="auto">
          <a:xfrm>
            <a:off x="6996113" y="3338513"/>
            <a:ext cx="0" cy="90487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4598" name="Text Box 22">
            <a:extLst>
              <a:ext uri="{FF2B5EF4-FFF2-40B4-BE49-F238E27FC236}">
                <a16:creationId xmlns:a16="http://schemas.microsoft.com/office/drawing/2014/main" id="{2B9262A5-9E25-7082-C3DE-049479014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1450" y="3925888"/>
            <a:ext cx="5689600" cy="4826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5000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MS PGothic" pitchFamily="34" charset="-128"/>
                <a:cs typeface="+mn-cs"/>
              </a:rPr>
              <a:t>Signal rectified, smoothed</a:t>
            </a:r>
          </a:p>
        </p:txBody>
      </p:sp>
      <p:sp>
        <p:nvSpPr>
          <p:cNvPr id="15382" name="Rectangle 20">
            <a:extLst>
              <a:ext uri="{FF2B5EF4-FFF2-40B4-BE49-F238E27FC236}">
                <a16:creationId xmlns:a16="http://schemas.microsoft.com/office/drawing/2014/main" id="{E3382859-C4C6-4C49-8A47-C67EACEFA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5525" y="1287463"/>
            <a:ext cx="31908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Myriad Pro"/>
                <a:ea typeface="MS PGothic" panose="020B0600070205080204" pitchFamily="34" charset="-128"/>
                <a:cs typeface="+mn-cs"/>
              </a:rPr>
              <a:t>aEEG</a:t>
            </a:r>
          </a:p>
        </p:txBody>
      </p:sp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2278D0AD-A576-E594-5423-EA0F42A075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635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9E4A3606-5AF3-012D-EFF1-B2DE3FBBFE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0463"/>
            <a:ext cx="184150" cy="609600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5603" name="Line 3">
            <a:extLst>
              <a:ext uri="{FF2B5EF4-FFF2-40B4-BE49-F238E27FC236}">
                <a16:creationId xmlns:a16="http://schemas.microsoft.com/office/drawing/2014/main" id="{7AD2C361-1652-ECFD-8948-A0AFC3ED6AD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6038" y="3338513"/>
            <a:ext cx="6931025" cy="0"/>
          </a:xfrm>
          <a:prstGeom prst="line">
            <a:avLst/>
          </a:prstGeom>
          <a:noFill/>
          <a:ln w="19050">
            <a:solidFill>
              <a:srgbClr val="EEECE1"/>
            </a:solidFill>
            <a:round/>
            <a:headEnd type="none" w="sm" len="sm"/>
            <a:tailEnd type="triangle" w="med" len="lg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grpSp>
        <p:nvGrpSpPr>
          <p:cNvPr id="17412" name="Group 4">
            <a:extLst>
              <a:ext uri="{FF2B5EF4-FFF2-40B4-BE49-F238E27FC236}">
                <a16:creationId xmlns:a16="http://schemas.microsoft.com/office/drawing/2014/main" id="{21A1E801-F194-00FA-FACF-FF7DBCF34730}"/>
              </a:ext>
            </a:extLst>
          </p:cNvPr>
          <p:cNvGrpSpPr>
            <a:grpSpLocks/>
          </p:cNvGrpSpPr>
          <p:nvPr/>
        </p:nvGrpSpPr>
        <p:grpSpPr bwMode="auto">
          <a:xfrm>
            <a:off x="2671763" y="2244725"/>
            <a:ext cx="3154362" cy="1098550"/>
            <a:chOff x="723" y="1414"/>
            <a:chExt cx="4019" cy="692"/>
          </a:xfrm>
        </p:grpSpPr>
        <p:sp>
          <p:nvSpPr>
            <p:cNvPr id="25613" name="Freeform 5">
              <a:extLst>
                <a:ext uri="{FF2B5EF4-FFF2-40B4-BE49-F238E27FC236}">
                  <a16:creationId xmlns:a16="http://schemas.microsoft.com/office/drawing/2014/main" id="{3CBE31C7-8B28-C185-C2B7-E388F140350B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" y="1619"/>
              <a:ext cx="686" cy="480"/>
            </a:xfrm>
            <a:custGeom>
              <a:avLst/>
              <a:gdLst>
                <a:gd name="T0" fmla="*/ 0 w 685"/>
                <a:gd name="T1" fmla="*/ 480 h 480"/>
                <a:gd name="T2" fmla="*/ 71 w 685"/>
                <a:gd name="T3" fmla="*/ 154 h 480"/>
                <a:gd name="T4" fmla="*/ 160 w 685"/>
                <a:gd name="T5" fmla="*/ 0 h 480"/>
                <a:gd name="T6" fmla="*/ 186 w 685"/>
                <a:gd name="T7" fmla="*/ 58 h 480"/>
                <a:gd name="T8" fmla="*/ 275 w 685"/>
                <a:gd name="T9" fmla="*/ 365 h 480"/>
                <a:gd name="T10" fmla="*/ 301 w 685"/>
                <a:gd name="T11" fmla="*/ 333 h 480"/>
                <a:gd name="T12" fmla="*/ 327 w 685"/>
                <a:gd name="T13" fmla="*/ 295 h 480"/>
                <a:gd name="T14" fmla="*/ 359 w 685"/>
                <a:gd name="T15" fmla="*/ 243 h 480"/>
                <a:gd name="T16" fmla="*/ 384 w 685"/>
                <a:gd name="T17" fmla="*/ 250 h 480"/>
                <a:gd name="T18" fmla="*/ 429 w 685"/>
                <a:gd name="T19" fmla="*/ 365 h 480"/>
                <a:gd name="T20" fmla="*/ 448 w 685"/>
                <a:gd name="T21" fmla="*/ 371 h 480"/>
                <a:gd name="T22" fmla="*/ 474 w 685"/>
                <a:gd name="T23" fmla="*/ 333 h 480"/>
                <a:gd name="T24" fmla="*/ 487 w 685"/>
                <a:gd name="T25" fmla="*/ 314 h 480"/>
                <a:gd name="T26" fmla="*/ 525 w 685"/>
                <a:gd name="T27" fmla="*/ 218 h 480"/>
                <a:gd name="T28" fmla="*/ 551 w 685"/>
                <a:gd name="T29" fmla="*/ 141 h 480"/>
                <a:gd name="T30" fmla="*/ 563 w 685"/>
                <a:gd name="T31" fmla="*/ 103 h 480"/>
                <a:gd name="T32" fmla="*/ 621 w 685"/>
                <a:gd name="T33" fmla="*/ 218 h 480"/>
                <a:gd name="T34" fmla="*/ 685 w 685"/>
                <a:gd name="T35" fmla="*/ 480 h 48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85"/>
                <a:gd name="T55" fmla="*/ 0 h 480"/>
                <a:gd name="T56" fmla="*/ 685 w 685"/>
                <a:gd name="T57" fmla="*/ 480 h 48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85" h="480">
                  <a:moveTo>
                    <a:pt x="0" y="480"/>
                  </a:moveTo>
                  <a:cubicBezTo>
                    <a:pt x="36" y="382"/>
                    <a:pt x="52" y="258"/>
                    <a:pt x="71" y="154"/>
                  </a:cubicBezTo>
                  <a:cubicBezTo>
                    <a:pt x="83" y="92"/>
                    <a:pt x="94" y="24"/>
                    <a:pt x="160" y="0"/>
                  </a:cubicBezTo>
                  <a:cubicBezTo>
                    <a:pt x="168" y="20"/>
                    <a:pt x="179" y="37"/>
                    <a:pt x="186" y="58"/>
                  </a:cubicBezTo>
                  <a:cubicBezTo>
                    <a:pt x="220" y="159"/>
                    <a:pt x="243" y="263"/>
                    <a:pt x="275" y="365"/>
                  </a:cubicBezTo>
                  <a:cubicBezTo>
                    <a:pt x="313" y="340"/>
                    <a:pt x="282" y="366"/>
                    <a:pt x="301" y="333"/>
                  </a:cubicBezTo>
                  <a:cubicBezTo>
                    <a:pt x="309" y="320"/>
                    <a:pt x="327" y="295"/>
                    <a:pt x="327" y="295"/>
                  </a:cubicBezTo>
                  <a:cubicBezTo>
                    <a:pt x="335" y="269"/>
                    <a:pt x="350" y="269"/>
                    <a:pt x="359" y="243"/>
                  </a:cubicBezTo>
                  <a:cubicBezTo>
                    <a:pt x="367" y="245"/>
                    <a:pt x="377" y="245"/>
                    <a:pt x="384" y="250"/>
                  </a:cubicBezTo>
                  <a:cubicBezTo>
                    <a:pt x="410" y="268"/>
                    <a:pt x="411" y="347"/>
                    <a:pt x="429" y="365"/>
                  </a:cubicBezTo>
                  <a:cubicBezTo>
                    <a:pt x="434" y="370"/>
                    <a:pt x="442" y="369"/>
                    <a:pt x="448" y="371"/>
                  </a:cubicBezTo>
                  <a:cubicBezTo>
                    <a:pt x="457" y="358"/>
                    <a:pt x="465" y="346"/>
                    <a:pt x="474" y="333"/>
                  </a:cubicBezTo>
                  <a:cubicBezTo>
                    <a:pt x="478" y="327"/>
                    <a:pt x="487" y="314"/>
                    <a:pt x="487" y="314"/>
                  </a:cubicBezTo>
                  <a:cubicBezTo>
                    <a:pt x="497" y="281"/>
                    <a:pt x="505" y="247"/>
                    <a:pt x="525" y="218"/>
                  </a:cubicBezTo>
                  <a:cubicBezTo>
                    <a:pt x="534" y="192"/>
                    <a:pt x="542" y="167"/>
                    <a:pt x="551" y="141"/>
                  </a:cubicBezTo>
                  <a:cubicBezTo>
                    <a:pt x="555" y="128"/>
                    <a:pt x="563" y="103"/>
                    <a:pt x="563" y="103"/>
                  </a:cubicBezTo>
                  <a:cubicBezTo>
                    <a:pt x="608" y="116"/>
                    <a:pt x="611" y="177"/>
                    <a:pt x="621" y="218"/>
                  </a:cubicBezTo>
                  <a:cubicBezTo>
                    <a:pt x="628" y="285"/>
                    <a:pt x="633" y="428"/>
                    <a:pt x="685" y="480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5614" name="Freeform 6">
              <a:extLst>
                <a:ext uri="{FF2B5EF4-FFF2-40B4-BE49-F238E27FC236}">
                  <a16:creationId xmlns:a16="http://schemas.microsoft.com/office/drawing/2014/main" id="{BB01FC57-3E2E-4FE0-428A-E6467E1DF19A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413" y="1853"/>
              <a:ext cx="253" cy="250"/>
            </a:xfrm>
            <a:custGeom>
              <a:avLst/>
              <a:gdLst>
                <a:gd name="T0" fmla="*/ 0 w 250"/>
                <a:gd name="T1" fmla="*/ 0 h 250"/>
                <a:gd name="T2" fmla="*/ 26 w 250"/>
                <a:gd name="T3" fmla="*/ 58 h 250"/>
                <a:gd name="T4" fmla="*/ 77 w 250"/>
                <a:gd name="T5" fmla="*/ 135 h 250"/>
                <a:gd name="T6" fmla="*/ 109 w 250"/>
                <a:gd name="T7" fmla="*/ 192 h 250"/>
                <a:gd name="T8" fmla="*/ 122 w 250"/>
                <a:gd name="T9" fmla="*/ 211 h 250"/>
                <a:gd name="T10" fmla="*/ 141 w 250"/>
                <a:gd name="T11" fmla="*/ 250 h 250"/>
                <a:gd name="T12" fmla="*/ 148 w 250"/>
                <a:gd name="T13" fmla="*/ 231 h 250"/>
                <a:gd name="T14" fmla="*/ 173 w 250"/>
                <a:gd name="T15" fmla="*/ 192 h 250"/>
                <a:gd name="T16" fmla="*/ 199 w 250"/>
                <a:gd name="T17" fmla="*/ 135 h 250"/>
                <a:gd name="T18" fmla="*/ 231 w 250"/>
                <a:gd name="T19" fmla="*/ 39 h 250"/>
                <a:gd name="T20" fmla="*/ 250 w 250"/>
                <a:gd name="T21" fmla="*/ 0 h 25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50"/>
                <a:gd name="T34" fmla="*/ 0 h 250"/>
                <a:gd name="T35" fmla="*/ 250 w 250"/>
                <a:gd name="T36" fmla="*/ 250 h 25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50" h="250">
                  <a:moveTo>
                    <a:pt x="0" y="0"/>
                  </a:moveTo>
                  <a:cubicBezTo>
                    <a:pt x="7" y="19"/>
                    <a:pt x="16" y="41"/>
                    <a:pt x="26" y="58"/>
                  </a:cubicBezTo>
                  <a:cubicBezTo>
                    <a:pt x="39" y="81"/>
                    <a:pt x="67" y="109"/>
                    <a:pt x="77" y="135"/>
                  </a:cubicBezTo>
                  <a:cubicBezTo>
                    <a:pt x="89" y="168"/>
                    <a:pt x="81" y="150"/>
                    <a:pt x="109" y="192"/>
                  </a:cubicBezTo>
                  <a:cubicBezTo>
                    <a:pt x="113" y="198"/>
                    <a:pt x="122" y="211"/>
                    <a:pt x="122" y="211"/>
                  </a:cubicBezTo>
                  <a:cubicBezTo>
                    <a:pt x="123" y="216"/>
                    <a:pt x="131" y="250"/>
                    <a:pt x="141" y="250"/>
                  </a:cubicBezTo>
                  <a:cubicBezTo>
                    <a:pt x="148" y="250"/>
                    <a:pt x="145" y="237"/>
                    <a:pt x="148" y="231"/>
                  </a:cubicBezTo>
                  <a:cubicBezTo>
                    <a:pt x="174" y="177"/>
                    <a:pt x="145" y="244"/>
                    <a:pt x="173" y="192"/>
                  </a:cubicBezTo>
                  <a:cubicBezTo>
                    <a:pt x="184" y="172"/>
                    <a:pt x="186" y="154"/>
                    <a:pt x="199" y="135"/>
                  </a:cubicBezTo>
                  <a:cubicBezTo>
                    <a:pt x="209" y="103"/>
                    <a:pt x="220" y="71"/>
                    <a:pt x="231" y="39"/>
                  </a:cubicBezTo>
                  <a:cubicBezTo>
                    <a:pt x="234" y="29"/>
                    <a:pt x="236" y="0"/>
                    <a:pt x="250" y="0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5615" name="Freeform 7">
              <a:extLst>
                <a:ext uri="{FF2B5EF4-FFF2-40B4-BE49-F238E27FC236}">
                  <a16:creationId xmlns:a16="http://schemas.microsoft.com/office/drawing/2014/main" id="{463974C4-907A-029B-B221-3F75F9945ECD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6" y="1722"/>
              <a:ext cx="255" cy="377"/>
            </a:xfrm>
            <a:custGeom>
              <a:avLst/>
              <a:gdLst>
                <a:gd name="T0" fmla="*/ 0 w 256"/>
                <a:gd name="T1" fmla="*/ 371 h 377"/>
                <a:gd name="T2" fmla="*/ 51 w 256"/>
                <a:gd name="T3" fmla="*/ 89 h 377"/>
                <a:gd name="T4" fmla="*/ 102 w 256"/>
                <a:gd name="T5" fmla="*/ 0 h 377"/>
                <a:gd name="T6" fmla="*/ 154 w 256"/>
                <a:gd name="T7" fmla="*/ 25 h 377"/>
                <a:gd name="T8" fmla="*/ 218 w 256"/>
                <a:gd name="T9" fmla="*/ 281 h 377"/>
                <a:gd name="T10" fmla="*/ 256 w 256"/>
                <a:gd name="T11" fmla="*/ 377 h 3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6"/>
                <a:gd name="T19" fmla="*/ 0 h 377"/>
                <a:gd name="T20" fmla="*/ 256 w 256"/>
                <a:gd name="T21" fmla="*/ 377 h 37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6" h="377">
                  <a:moveTo>
                    <a:pt x="0" y="371"/>
                  </a:moveTo>
                  <a:cubicBezTo>
                    <a:pt x="17" y="280"/>
                    <a:pt x="21" y="176"/>
                    <a:pt x="51" y="89"/>
                  </a:cubicBezTo>
                  <a:cubicBezTo>
                    <a:pt x="64" y="51"/>
                    <a:pt x="67" y="22"/>
                    <a:pt x="102" y="0"/>
                  </a:cubicBezTo>
                  <a:cubicBezTo>
                    <a:pt x="126" y="4"/>
                    <a:pt x="141" y="1"/>
                    <a:pt x="154" y="25"/>
                  </a:cubicBezTo>
                  <a:cubicBezTo>
                    <a:pt x="191" y="92"/>
                    <a:pt x="199" y="206"/>
                    <a:pt x="218" y="281"/>
                  </a:cubicBezTo>
                  <a:cubicBezTo>
                    <a:pt x="225" y="309"/>
                    <a:pt x="227" y="364"/>
                    <a:pt x="256" y="377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5616" name="Freeform 8">
              <a:extLst>
                <a:ext uri="{FF2B5EF4-FFF2-40B4-BE49-F238E27FC236}">
                  <a16:creationId xmlns:a16="http://schemas.microsoft.com/office/drawing/2014/main" id="{7D86F8C3-A5AA-FEAC-7C73-3C018CE2CE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6" y="1706"/>
              <a:ext cx="255" cy="397"/>
            </a:xfrm>
            <a:custGeom>
              <a:avLst/>
              <a:gdLst>
                <a:gd name="T0" fmla="*/ 0 w 256"/>
                <a:gd name="T1" fmla="*/ 1224 h 377"/>
                <a:gd name="T2" fmla="*/ 51 w 256"/>
                <a:gd name="T3" fmla="*/ 293 h 377"/>
                <a:gd name="T4" fmla="*/ 102 w 256"/>
                <a:gd name="T5" fmla="*/ 0 h 377"/>
                <a:gd name="T6" fmla="*/ 154 w 256"/>
                <a:gd name="T7" fmla="*/ 79 h 377"/>
                <a:gd name="T8" fmla="*/ 218 w 256"/>
                <a:gd name="T9" fmla="*/ 921 h 377"/>
                <a:gd name="T10" fmla="*/ 256 w 256"/>
                <a:gd name="T11" fmla="*/ 1236 h 3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6"/>
                <a:gd name="T19" fmla="*/ 0 h 377"/>
                <a:gd name="T20" fmla="*/ 256 w 256"/>
                <a:gd name="T21" fmla="*/ 377 h 37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6" h="377">
                  <a:moveTo>
                    <a:pt x="0" y="371"/>
                  </a:moveTo>
                  <a:cubicBezTo>
                    <a:pt x="17" y="280"/>
                    <a:pt x="21" y="176"/>
                    <a:pt x="51" y="89"/>
                  </a:cubicBezTo>
                  <a:cubicBezTo>
                    <a:pt x="64" y="51"/>
                    <a:pt x="67" y="22"/>
                    <a:pt x="102" y="0"/>
                  </a:cubicBezTo>
                  <a:cubicBezTo>
                    <a:pt x="126" y="4"/>
                    <a:pt x="141" y="1"/>
                    <a:pt x="154" y="25"/>
                  </a:cubicBezTo>
                  <a:cubicBezTo>
                    <a:pt x="191" y="92"/>
                    <a:pt x="199" y="206"/>
                    <a:pt x="218" y="281"/>
                  </a:cubicBezTo>
                  <a:cubicBezTo>
                    <a:pt x="225" y="309"/>
                    <a:pt x="227" y="364"/>
                    <a:pt x="256" y="377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5617" name="Freeform 9">
              <a:extLst>
                <a:ext uri="{FF2B5EF4-FFF2-40B4-BE49-F238E27FC236}">
                  <a16:creationId xmlns:a16="http://schemas.microsoft.com/office/drawing/2014/main" id="{93ED4D03-9F33-C5F2-9757-A378BA85C3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9" y="2054"/>
              <a:ext cx="154" cy="45"/>
            </a:xfrm>
            <a:custGeom>
              <a:avLst/>
              <a:gdLst>
                <a:gd name="T0" fmla="*/ 0 w 153"/>
                <a:gd name="T1" fmla="*/ 45 h 45"/>
                <a:gd name="T2" fmla="*/ 51 w 153"/>
                <a:gd name="T3" fmla="*/ 0 h 45"/>
                <a:gd name="T4" fmla="*/ 102 w 153"/>
                <a:gd name="T5" fmla="*/ 7 h 45"/>
                <a:gd name="T6" fmla="*/ 153 w 153"/>
                <a:gd name="T7" fmla="*/ 45 h 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3"/>
                <a:gd name="T13" fmla="*/ 0 h 45"/>
                <a:gd name="T14" fmla="*/ 153 w 153"/>
                <a:gd name="T15" fmla="*/ 45 h 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3" h="45">
                  <a:moveTo>
                    <a:pt x="0" y="45"/>
                  </a:moveTo>
                  <a:cubicBezTo>
                    <a:pt x="21" y="31"/>
                    <a:pt x="30" y="14"/>
                    <a:pt x="51" y="0"/>
                  </a:cubicBezTo>
                  <a:cubicBezTo>
                    <a:pt x="68" y="2"/>
                    <a:pt x="86" y="2"/>
                    <a:pt x="102" y="7"/>
                  </a:cubicBezTo>
                  <a:cubicBezTo>
                    <a:pt x="133" y="16"/>
                    <a:pt x="117" y="45"/>
                    <a:pt x="153" y="45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5618" name="Freeform 10">
              <a:extLst>
                <a:ext uri="{FF2B5EF4-FFF2-40B4-BE49-F238E27FC236}">
                  <a16:creationId xmlns:a16="http://schemas.microsoft.com/office/drawing/2014/main" id="{A720EF9D-B206-2E5C-8E23-9E1695078EB0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317" y="1802"/>
              <a:ext cx="568" cy="301"/>
            </a:xfrm>
            <a:custGeom>
              <a:avLst/>
              <a:gdLst>
                <a:gd name="T0" fmla="*/ 0 w 569"/>
                <a:gd name="T1" fmla="*/ 0 h 301"/>
                <a:gd name="T2" fmla="*/ 19 w 569"/>
                <a:gd name="T3" fmla="*/ 7 h 301"/>
                <a:gd name="T4" fmla="*/ 45 w 569"/>
                <a:gd name="T5" fmla="*/ 45 h 301"/>
                <a:gd name="T6" fmla="*/ 64 w 569"/>
                <a:gd name="T7" fmla="*/ 83 h 301"/>
                <a:gd name="T8" fmla="*/ 115 w 569"/>
                <a:gd name="T9" fmla="*/ 224 h 301"/>
                <a:gd name="T10" fmla="*/ 173 w 569"/>
                <a:gd name="T11" fmla="*/ 301 h 301"/>
                <a:gd name="T12" fmla="*/ 211 w 569"/>
                <a:gd name="T13" fmla="*/ 250 h 301"/>
                <a:gd name="T14" fmla="*/ 230 w 569"/>
                <a:gd name="T15" fmla="*/ 211 h 301"/>
                <a:gd name="T16" fmla="*/ 269 w 569"/>
                <a:gd name="T17" fmla="*/ 115 h 301"/>
                <a:gd name="T18" fmla="*/ 294 w 569"/>
                <a:gd name="T19" fmla="*/ 103 h 301"/>
                <a:gd name="T20" fmla="*/ 313 w 569"/>
                <a:gd name="T21" fmla="*/ 167 h 301"/>
                <a:gd name="T22" fmla="*/ 352 w 569"/>
                <a:gd name="T23" fmla="*/ 218 h 301"/>
                <a:gd name="T24" fmla="*/ 448 w 569"/>
                <a:gd name="T25" fmla="*/ 199 h 301"/>
                <a:gd name="T26" fmla="*/ 486 w 569"/>
                <a:gd name="T27" fmla="*/ 173 h 301"/>
                <a:gd name="T28" fmla="*/ 493 w 569"/>
                <a:gd name="T29" fmla="*/ 154 h 301"/>
                <a:gd name="T30" fmla="*/ 505 w 569"/>
                <a:gd name="T31" fmla="*/ 115 h 301"/>
                <a:gd name="T32" fmla="*/ 569 w 569"/>
                <a:gd name="T33" fmla="*/ 7 h 3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69"/>
                <a:gd name="T52" fmla="*/ 0 h 301"/>
                <a:gd name="T53" fmla="*/ 569 w 569"/>
                <a:gd name="T54" fmla="*/ 301 h 30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69" h="301">
                  <a:moveTo>
                    <a:pt x="0" y="0"/>
                  </a:moveTo>
                  <a:cubicBezTo>
                    <a:pt x="6" y="2"/>
                    <a:pt x="14" y="2"/>
                    <a:pt x="19" y="7"/>
                  </a:cubicBezTo>
                  <a:cubicBezTo>
                    <a:pt x="30" y="18"/>
                    <a:pt x="45" y="45"/>
                    <a:pt x="45" y="45"/>
                  </a:cubicBezTo>
                  <a:cubicBezTo>
                    <a:pt x="61" y="96"/>
                    <a:pt x="38" y="30"/>
                    <a:pt x="64" y="83"/>
                  </a:cubicBezTo>
                  <a:cubicBezTo>
                    <a:pt x="85" y="126"/>
                    <a:pt x="97" y="179"/>
                    <a:pt x="115" y="224"/>
                  </a:cubicBezTo>
                  <a:cubicBezTo>
                    <a:pt x="132" y="265"/>
                    <a:pt x="127" y="287"/>
                    <a:pt x="173" y="301"/>
                  </a:cubicBezTo>
                  <a:cubicBezTo>
                    <a:pt x="196" y="286"/>
                    <a:pt x="196" y="272"/>
                    <a:pt x="211" y="250"/>
                  </a:cubicBezTo>
                  <a:cubicBezTo>
                    <a:pt x="224" y="209"/>
                    <a:pt x="208" y="254"/>
                    <a:pt x="230" y="211"/>
                  </a:cubicBezTo>
                  <a:cubicBezTo>
                    <a:pt x="246" y="179"/>
                    <a:pt x="249" y="146"/>
                    <a:pt x="269" y="115"/>
                  </a:cubicBezTo>
                  <a:cubicBezTo>
                    <a:pt x="273" y="101"/>
                    <a:pt x="273" y="82"/>
                    <a:pt x="294" y="103"/>
                  </a:cubicBezTo>
                  <a:cubicBezTo>
                    <a:pt x="306" y="115"/>
                    <a:pt x="309" y="153"/>
                    <a:pt x="313" y="167"/>
                  </a:cubicBezTo>
                  <a:cubicBezTo>
                    <a:pt x="320" y="192"/>
                    <a:pt x="331" y="204"/>
                    <a:pt x="352" y="218"/>
                  </a:cubicBezTo>
                  <a:cubicBezTo>
                    <a:pt x="384" y="212"/>
                    <a:pt x="417" y="209"/>
                    <a:pt x="448" y="199"/>
                  </a:cubicBezTo>
                  <a:cubicBezTo>
                    <a:pt x="461" y="190"/>
                    <a:pt x="473" y="182"/>
                    <a:pt x="486" y="173"/>
                  </a:cubicBezTo>
                  <a:cubicBezTo>
                    <a:pt x="492" y="169"/>
                    <a:pt x="491" y="160"/>
                    <a:pt x="493" y="154"/>
                  </a:cubicBezTo>
                  <a:cubicBezTo>
                    <a:pt x="497" y="141"/>
                    <a:pt x="500" y="128"/>
                    <a:pt x="505" y="115"/>
                  </a:cubicBezTo>
                  <a:cubicBezTo>
                    <a:pt x="514" y="91"/>
                    <a:pt x="549" y="27"/>
                    <a:pt x="569" y="7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5619" name="Freeform 11">
              <a:extLst>
                <a:ext uri="{FF2B5EF4-FFF2-40B4-BE49-F238E27FC236}">
                  <a16:creationId xmlns:a16="http://schemas.microsoft.com/office/drawing/2014/main" id="{9795F345-E899-B3FB-5771-4666C2BB3E3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5" y="1414"/>
              <a:ext cx="876" cy="692"/>
            </a:xfrm>
            <a:custGeom>
              <a:avLst/>
              <a:gdLst>
                <a:gd name="T0" fmla="*/ 0 w 877"/>
                <a:gd name="T1" fmla="*/ 685 h 692"/>
                <a:gd name="T2" fmla="*/ 45 w 877"/>
                <a:gd name="T3" fmla="*/ 628 h 692"/>
                <a:gd name="T4" fmla="*/ 71 w 877"/>
                <a:gd name="T5" fmla="*/ 589 h 692"/>
                <a:gd name="T6" fmla="*/ 109 w 877"/>
                <a:gd name="T7" fmla="*/ 576 h 692"/>
                <a:gd name="T8" fmla="*/ 135 w 877"/>
                <a:gd name="T9" fmla="*/ 583 h 692"/>
                <a:gd name="T10" fmla="*/ 173 w 877"/>
                <a:gd name="T11" fmla="*/ 608 h 692"/>
                <a:gd name="T12" fmla="*/ 205 w 877"/>
                <a:gd name="T13" fmla="*/ 602 h 692"/>
                <a:gd name="T14" fmla="*/ 237 w 877"/>
                <a:gd name="T15" fmla="*/ 544 h 692"/>
                <a:gd name="T16" fmla="*/ 276 w 877"/>
                <a:gd name="T17" fmla="*/ 448 h 692"/>
                <a:gd name="T18" fmla="*/ 314 w 877"/>
                <a:gd name="T19" fmla="*/ 352 h 692"/>
                <a:gd name="T20" fmla="*/ 352 w 877"/>
                <a:gd name="T21" fmla="*/ 327 h 692"/>
                <a:gd name="T22" fmla="*/ 378 w 877"/>
                <a:gd name="T23" fmla="*/ 384 h 692"/>
                <a:gd name="T24" fmla="*/ 404 w 877"/>
                <a:gd name="T25" fmla="*/ 442 h 692"/>
                <a:gd name="T26" fmla="*/ 442 w 877"/>
                <a:gd name="T27" fmla="*/ 468 h 692"/>
                <a:gd name="T28" fmla="*/ 487 w 877"/>
                <a:gd name="T29" fmla="*/ 378 h 692"/>
                <a:gd name="T30" fmla="*/ 557 w 877"/>
                <a:gd name="T31" fmla="*/ 84 h 692"/>
                <a:gd name="T32" fmla="*/ 621 w 877"/>
                <a:gd name="T33" fmla="*/ 0 h 692"/>
                <a:gd name="T34" fmla="*/ 640 w 877"/>
                <a:gd name="T35" fmla="*/ 13 h 692"/>
                <a:gd name="T36" fmla="*/ 666 w 877"/>
                <a:gd name="T37" fmla="*/ 52 h 692"/>
                <a:gd name="T38" fmla="*/ 692 w 877"/>
                <a:gd name="T39" fmla="*/ 109 h 692"/>
                <a:gd name="T40" fmla="*/ 788 w 877"/>
                <a:gd name="T41" fmla="*/ 487 h 692"/>
                <a:gd name="T42" fmla="*/ 845 w 877"/>
                <a:gd name="T43" fmla="*/ 634 h 692"/>
                <a:gd name="T44" fmla="*/ 877 w 877"/>
                <a:gd name="T45" fmla="*/ 692 h 69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77"/>
                <a:gd name="T70" fmla="*/ 0 h 692"/>
                <a:gd name="T71" fmla="*/ 877 w 877"/>
                <a:gd name="T72" fmla="*/ 692 h 69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77" h="692">
                  <a:moveTo>
                    <a:pt x="0" y="685"/>
                  </a:moveTo>
                  <a:cubicBezTo>
                    <a:pt x="31" y="656"/>
                    <a:pt x="15" y="673"/>
                    <a:pt x="45" y="628"/>
                  </a:cubicBezTo>
                  <a:cubicBezTo>
                    <a:pt x="45" y="628"/>
                    <a:pt x="70" y="589"/>
                    <a:pt x="71" y="589"/>
                  </a:cubicBezTo>
                  <a:cubicBezTo>
                    <a:pt x="96" y="581"/>
                    <a:pt x="84" y="585"/>
                    <a:pt x="109" y="576"/>
                  </a:cubicBezTo>
                  <a:cubicBezTo>
                    <a:pt x="118" y="578"/>
                    <a:pt x="127" y="579"/>
                    <a:pt x="135" y="583"/>
                  </a:cubicBezTo>
                  <a:cubicBezTo>
                    <a:pt x="149" y="590"/>
                    <a:pt x="173" y="608"/>
                    <a:pt x="173" y="608"/>
                  </a:cubicBezTo>
                  <a:cubicBezTo>
                    <a:pt x="184" y="606"/>
                    <a:pt x="195" y="607"/>
                    <a:pt x="205" y="602"/>
                  </a:cubicBezTo>
                  <a:cubicBezTo>
                    <a:pt x="228" y="591"/>
                    <a:pt x="230" y="565"/>
                    <a:pt x="237" y="544"/>
                  </a:cubicBezTo>
                  <a:cubicBezTo>
                    <a:pt x="248" y="510"/>
                    <a:pt x="257" y="478"/>
                    <a:pt x="276" y="448"/>
                  </a:cubicBezTo>
                  <a:cubicBezTo>
                    <a:pt x="286" y="415"/>
                    <a:pt x="295" y="381"/>
                    <a:pt x="314" y="352"/>
                  </a:cubicBezTo>
                  <a:cubicBezTo>
                    <a:pt x="324" y="321"/>
                    <a:pt x="319" y="304"/>
                    <a:pt x="352" y="327"/>
                  </a:cubicBezTo>
                  <a:cubicBezTo>
                    <a:pt x="360" y="348"/>
                    <a:pt x="365" y="365"/>
                    <a:pt x="378" y="384"/>
                  </a:cubicBezTo>
                  <a:cubicBezTo>
                    <a:pt x="384" y="403"/>
                    <a:pt x="388" y="428"/>
                    <a:pt x="404" y="442"/>
                  </a:cubicBezTo>
                  <a:cubicBezTo>
                    <a:pt x="416" y="452"/>
                    <a:pt x="442" y="468"/>
                    <a:pt x="442" y="468"/>
                  </a:cubicBezTo>
                  <a:cubicBezTo>
                    <a:pt x="467" y="442"/>
                    <a:pt x="471" y="410"/>
                    <a:pt x="487" y="378"/>
                  </a:cubicBezTo>
                  <a:cubicBezTo>
                    <a:pt x="499" y="274"/>
                    <a:pt x="509" y="177"/>
                    <a:pt x="557" y="84"/>
                  </a:cubicBezTo>
                  <a:cubicBezTo>
                    <a:pt x="574" y="51"/>
                    <a:pt x="584" y="14"/>
                    <a:pt x="621" y="0"/>
                  </a:cubicBezTo>
                  <a:cubicBezTo>
                    <a:pt x="627" y="4"/>
                    <a:pt x="635" y="7"/>
                    <a:pt x="640" y="13"/>
                  </a:cubicBezTo>
                  <a:cubicBezTo>
                    <a:pt x="650" y="25"/>
                    <a:pt x="666" y="52"/>
                    <a:pt x="666" y="52"/>
                  </a:cubicBezTo>
                  <a:cubicBezTo>
                    <a:pt x="673" y="73"/>
                    <a:pt x="686" y="88"/>
                    <a:pt x="692" y="109"/>
                  </a:cubicBezTo>
                  <a:cubicBezTo>
                    <a:pt x="728" y="234"/>
                    <a:pt x="757" y="361"/>
                    <a:pt x="788" y="487"/>
                  </a:cubicBezTo>
                  <a:cubicBezTo>
                    <a:pt x="802" y="542"/>
                    <a:pt x="814" y="586"/>
                    <a:pt x="845" y="634"/>
                  </a:cubicBezTo>
                  <a:cubicBezTo>
                    <a:pt x="857" y="652"/>
                    <a:pt x="877" y="692"/>
                    <a:pt x="877" y="692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5620" name="Freeform 12">
              <a:extLst>
                <a:ext uri="{FF2B5EF4-FFF2-40B4-BE49-F238E27FC236}">
                  <a16:creationId xmlns:a16="http://schemas.microsoft.com/office/drawing/2014/main" id="{A197A50B-154F-9F15-A082-4FF194FC2DD6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3761" y="1719"/>
              <a:ext cx="348" cy="384"/>
            </a:xfrm>
            <a:custGeom>
              <a:avLst/>
              <a:gdLst>
                <a:gd name="T0" fmla="*/ 0 w 346"/>
                <a:gd name="T1" fmla="*/ 0 h 384"/>
                <a:gd name="T2" fmla="*/ 19 w 346"/>
                <a:gd name="T3" fmla="*/ 44 h 384"/>
                <a:gd name="T4" fmla="*/ 45 w 346"/>
                <a:gd name="T5" fmla="*/ 83 h 384"/>
                <a:gd name="T6" fmla="*/ 71 w 346"/>
                <a:gd name="T7" fmla="*/ 140 h 384"/>
                <a:gd name="T8" fmla="*/ 167 w 346"/>
                <a:gd name="T9" fmla="*/ 332 h 384"/>
                <a:gd name="T10" fmla="*/ 205 w 346"/>
                <a:gd name="T11" fmla="*/ 384 h 384"/>
                <a:gd name="T12" fmla="*/ 263 w 346"/>
                <a:gd name="T13" fmla="*/ 339 h 384"/>
                <a:gd name="T14" fmla="*/ 295 w 346"/>
                <a:gd name="T15" fmla="*/ 275 h 384"/>
                <a:gd name="T16" fmla="*/ 307 w 346"/>
                <a:gd name="T17" fmla="*/ 236 h 384"/>
                <a:gd name="T18" fmla="*/ 314 w 346"/>
                <a:gd name="T19" fmla="*/ 211 h 384"/>
                <a:gd name="T20" fmla="*/ 333 w 346"/>
                <a:gd name="T21" fmla="*/ 70 h 384"/>
                <a:gd name="T22" fmla="*/ 339 w 346"/>
                <a:gd name="T23" fmla="*/ 32 h 384"/>
                <a:gd name="T24" fmla="*/ 346 w 346"/>
                <a:gd name="T25" fmla="*/ 0 h 3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46"/>
                <a:gd name="T40" fmla="*/ 0 h 384"/>
                <a:gd name="T41" fmla="*/ 346 w 346"/>
                <a:gd name="T42" fmla="*/ 384 h 3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46" h="384">
                  <a:moveTo>
                    <a:pt x="0" y="0"/>
                  </a:moveTo>
                  <a:cubicBezTo>
                    <a:pt x="6" y="16"/>
                    <a:pt x="10" y="29"/>
                    <a:pt x="19" y="44"/>
                  </a:cubicBezTo>
                  <a:cubicBezTo>
                    <a:pt x="27" y="57"/>
                    <a:pt x="45" y="83"/>
                    <a:pt x="45" y="83"/>
                  </a:cubicBezTo>
                  <a:cubicBezTo>
                    <a:pt x="52" y="105"/>
                    <a:pt x="58" y="121"/>
                    <a:pt x="71" y="140"/>
                  </a:cubicBezTo>
                  <a:cubicBezTo>
                    <a:pt x="82" y="189"/>
                    <a:pt x="131" y="298"/>
                    <a:pt x="167" y="332"/>
                  </a:cubicBezTo>
                  <a:cubicBezTo>
                    <a:pt x="175" y="358"/>
                    <a:pt x="183" y="369"/>
                    <a:pt x="205" y="384"/>
                  </a:cubicBezTo>
                  <a:cubicBezTo>
                    <a:pt x="226" y="370"/>
                    <a:pt x="242" y="353"/>
                    <a:pt x="263" y="339"/>
                  </a:cubicBezTo>
                  <a:cubicBezTo>
                    <a:pt x="295" y="289"/>
                    <a:pt x="283" y="317"/>
                    <a:pt x="295" y="275"/>
                  </a:cubicBezTo>
                  <a:cubicBezTo>
                    <a:pt x="299" y="262"/>
                    <a:pt x="303" y="249"/>
                    <a:pt x="307" y="236"/>
                  </a:cubicBezTo>
                  <a:cubicBezTo>
                    <a:pt x="309" y="228"/>
                    <a:pt x="314" y="211"/>
                    <a:pt x="314" y="211"/>
                  </a:cubicBezTo>
                  <a:cubicBezTo>
                    <a:pt x="319" y="164"/>
                    <a:pt x="326" y="117"/>
                    <a:pt x="333" y="70"/>
                  </a:cubicBezTo>
                  <a:cubicBezTo>
                    <a:pt x="335" y="57"/>
                    <a:pt x="337" y="45"/>
                    <a:pt x="339" y="32"/>
                  </a:cubicBezTo>
                  <a:cubicBezTo>
                    <a:pt x="341" y="21"/>
                    <a:pt x="346" y="0"/>
                    <a:pt x="346" y="0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5621" name="Freeform 13">
              <a:extLst>
                <a:ext uri="{FF2B5EF4-FFF2-40B4-BE49-F238E27FC236}">
                  <a16:creationId xmlns:a16="http://schemas.microsoft.com/office/drawing/2014/main" id="{DCF046BD-8D52-FCAB-46E2-4E656B387DAE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5" y="1664"/>
              <a:ext cx="295" cy="442"/>
            </a:xfrm>
            <a:custGeom>
              <a:avLst/>
              <a:gdLst>
                <a:gd name="T0" fmla="*/ 0 w 295"/>
                <a:gd name="T1" fmla="*/ 442 h 442"/>
                <a:gd name="T2" fmla="*/ 58 w 295"/>
                <a:gd name="T3" fmla="*/ 115 h 442"/>
                <a:gd name="T4" fmla="*/ 122 w 295"/>
                <a:gd name="T5" fmla="*/ 0 h 442"/>
                <a:gd name="T6" fmla="*/ 179 w 295"/>
                <a:gd name="T7" fmla="*/ 38 h 442"/>
                <a:gd name="T8" fmla="*/ 205 w 295"/>
                <a:gd name="T9" fmla="*/ 77 h 442"/>
                <a:gd name="T10" fmla="*/ 237 w 295"/>
                <a:gd name="T11" fmla="*/ 186 h 442"/>
                <a:gd name="T12" fmla="*/ 256 w 295"/>
                <a:gd name="T13" fmla="*/ 307 h 442"/>
                <a:gd name="T14" fmla="*/ 295 w 295"/>
                <a:gd name="T15" fmla="*/ 435 h 4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95"/>
                <a:gd name="T25" fmla="*/ 0 h 442"/>
                <a:gd name="T26" fmla="*/ 295 w 295"/>
                <a:gd name="T27" fmla="*/ 442 h 44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95" h="442">
                  <a:moveTo>
                    <a:pt x="0" y="442"/>
                  </a:moveTo>
                  <a:cubicBezTo>
                    <a:pt x="11" y="332"/>
                    <a:pt x="38" y="224"/>
                    <a:pt x="58" y="115"/>
                  </a:cubicBezTo>
                  <a:cubicBezTo>
                    <a:pt x="68" y="60"/>
                    <a:pt x="67" y="18"/>
                    <a:pt x="122" y="0"/>
                  </a:cubicBezTo>
                  <a:cubicBezTo>
                    <a:pt x="165" y="8"/>
                    <a:pt x="160" y="4"/>
                    <a:pt x="179" y="38"/>
                  </a:cubicBezTo>
                  <a:cubicBezTo>
                    <a:pt x="187" y="52"/>
                    <a:pt x="205" y="77"/>
                    <a:pt x="205" y="77"/>
                  </a:cubicBezTo>
                  <a:cubicBezTo>
                    <a:pt x="216" y="113"/>
                    <a:pt x="229" y="149"/>
                    <a:pt x="237" y="186"/>
                  </a:cubicBezTo>
                  <a:cubicBezTo>
                    <a:pt x="245" y="226"/>
                    <a:pt x="246" y="267"/>
                    <a:pt x="256" y="307"/>
                  </a:cubicBezTo>
                  <a:cubicBezTo>
                    <a:pt x="257" y="318"/>
                    <a:pt x="262" y="435"/>
                    <a:pt x="295" y="435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5622" name="Freeform 14">
              <a:extLst>
                <a:ext uri="{FF2B5EF4-FFF2-40B4-BE49-F238E27FC236}">
                  <a16:creationId xmlns:a16="http://schemas.microsoft.com/office/drawing/2014/main" id="{70017AD2-FC35-7347-ED78-BC6982323B0C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4402" y="1861"/>
              <a:ext cx="340" cy="242"/>
            </a:xfrm>
            <a:custGeom>
              <a:avLst/>
              <a:gdLst>
                <a:gd name="T0" fmla="*/ 0 w 339"/>
                <a:gd name="T1" fmla="*/ 0 h 242"/>
                <a:gd name="T2" fmla="*/ 39 w 339"/>
                <a:gd name="T3" fmla="*/ 32 h 242"/>
                <a:gd name="T4" fmla="*/ 45 w 339"/>
                <a:gd name="T5" fmla="*/ 51 h 242"/>
                <a:gd name="T6" fmla="*/ 77 w 339"/>
                <a:gd name="T7" fmla="*/ 83 h 242"/>
                <a:gd name="T8" fmla="*/ 103 w 339"/>
                <a:gd name="T9" fmla="*/ 115 h 242"/>
                <a:gd name="T10" fmla="*/ 205 w 339"/>
                <a:gd name="T11" fmla="*/ 217 h 242"/>
                <a:gd name="T12" fmla="*/ 269 w 339"/>
                <a:gd name="T13" fmla="*/ 179 h 242"/>
                <a:gd name="T14" fmla="*/ 282 w 339"/>
                <a:gd name="T15" fmla="*/ 160 h 242"/>
                <a:gd name="T16" fmla="*/ 320 w 339"/>
                <a:gd name="T17" fmla="*/ 44 h 242"/>
                <a:gd name="T18" fmla="*/ 339 w 339"/>
                <a:gd name="T19" fmla="*/ 0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9"/>
                <a:gd name="T31" fmla="*/ 0 h 242"/>
                <a:gd name="T32" fmla="*/ 339 w 339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9" h="242">
                  <a:moveTo>
                    <a:pt x="0" y="0"/>
                  </a:moveTo>
                  <a:cubicBezTo>
                    <a:pt x="12" y="12"/>
                    <a:pt x="28" y="19"/>
                    <a:pt x="39" y="32"/>
                  </a:cubicBezTo>
                  <a:cubicBezTo>
                    <a:pt x="43" y="37"/>
                    <a:pt x="42" y="45"/>
                    <a:pt x="45" y="51"/>
                  </a:cubicBezTo>
                  <a:cubicBezTo>
                    <a:pt x="55" y="71"/>
                    <a:pt x="59" y="71"/>
                    <a:pt x="77" y="83"/>
                  </a:cubicBezTo>
                  <a:cubicBezTo>
                    <a:pt x="89" y="121"/>
                    <a:pt x="73" y="85"/>
                    <a:pt x="103" y="115"/>
                  </a:cubicBezTo>
                  <a:cubicBezTo>
                    <a:pt x="131" y="143"/>
                    <a:pt x="165" y="204"/>
                    <a:pt x="205" y="217"/>
                  </a:cubicBezTo>
                  <a:cubicBezTo>
                    <a:pt x="242" y="242"/>
                    <a:pt x="246" y="212"/>
                    <a:pt x="269" y="179"/>
                  </a:cubicBezTo>
                  <a:cubicBezTo>
                    <a:pt x="273" y="173"/>
                    <a:pt x="282" y="160"/>
                    <a:pt x="282" y="160"/>
                  </a:cubicBezTo>
                  <a:cubicBezTo>
                    <a:pt x="294" y="121"/>
                    <a:pt x="307" y="83"/>
                    <a:pt x="320" y="44"/>
                  </a:cubicBezTo>
                  <a:cubicBezTo>
                    <a:pt x="325" y="30"/>
                    <a:pt x="339" y="14"/>
                    <a:pt x="339" y="0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</p:grpSp>
      <p:sp>
        <p:nvSpPr>
          <p:cNvPr id="25605" name="Freeform 15">
            <a:extLst>
              <a:ext uri="{FF2B5EF4-FFF2-40B4-BE49-F238E27FC236}">
                <a16:creationId xmlns:a16="http://schemas.microsoft.com/office/drawing/2014/main" id="{F90B59C9-E912-8AEE-0706-598ADB50EF14}"/>
              </a:ext>
            </a:extLst>
          </p:cNvPr>
          <p:cNvSpPr>
            <a:spLocks/>
          </p:cNvSpPr>
          <p:nvPr/>
        </p:nvSpPr>
        <p:spPr bwMode="auto">
          <a:xfrm>
            <a:off x="2806700" y="2259013"/>
            <a:ext cx="2938463" cy="1020762"/>
          </a:xfrm>
          <a:custGeom>
            <a:avLst/>
            <a:gdLst>
              <a:gd name="T0" fmla="*/ 0 w 3743"/>
              <a:gd name="T1" fmla="*/ 2147483647 h 643"/>
              <a:gd name="T2" fmla="*/ 2147483647 w 3743"/>
              <a:gd name="T3" fmla="*/ 2147483647 h 643"/>
              <a:gd name="T4" fmla="*/ 2147483647 w 3743"/>
              <a:gd name="T5" fmla="*/ 2147483647 h 643"/>
              <a:gd name="T6" fmla="*/ 2147483647 w 3743"/>
              <a:gd name="T7" fmla="*/ 2147483647 h 643"/>
              <a:gd name="T8" fmla="*/ 2147483647 w 3743"/>
              <a:gd name="T9" fmla="*/ 2147483647 h 643"/>
              <a:gd name="T10" fmla="*/ 2147483647 w 3743"/>
              <a:gd name="T11" fmla="*/ 2147483647 h 643"/>
              <a:gd name="T12" fmla="*/ 2147483647 w 3743"/>
              <a:gd name="T13" fmla="*/ 2147483647 h 643"/>
              <a:gd name="T14" fmla="*/ 2147483647 w 3743"/>
              <a:gd name="T15" fmla="*/ 2147483647 h 643"/>
              <a:gd name="T16" fmla="*/ 2147483647 w 3743"/>
              <a:gd name="T17" fmla="*/ 2147483647 h 643"/>
              <a:gd name="T18" fmla="*/ 2147483647 w 3743"/>
              <a:gd name="T19" fmla="*/ 2147483647 h 643"/>
              <a:gd name="T20" fmla="*/ 2147483647 w 3743"/>
              <a:gd name="T21" fmla="*/ 0 h 643"/>
              <a:gd name="T22" fmla="*/ 2147483647 w 3743"/>
              <a:gd name="T23" fmla="*/ 2147483647 h 643"/>
              <a:gd name="T24" fmla="*/ 2147483647 w 3743"/>
              <a:gd name="T25" fmla="*/ 2147483647 h 643"/>
              <a:gd name="T26" fmla="*/ 2147483647 w 3743"/>
              <a:gd name="T27" fmla="*/ 2147483647 h 643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3743"/>
              <a:gd name="T43" fmla="*/ 0 h 643"/>
              <a:gd name="T44" fmla="*/ 3743 w 3743"/>
              <a:gd name="T45" fmla="*/ 643 h 643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3743" h="643">
                <a:moveTo>
                  <a:pt x="0" y="170"/>
                </a:moveTo>
                <a:cubicBezTo>
                  <a:pt x="80" y="302"/>
                  <a:pt x="161" y="434"/>
                  <a:pt x="227" y="453"/>
                </a:cubicBezTo>
                <a:cubicBezTo>
                  <a:pt x="293" y="472"/>
                  <a:pt x="321" y="283"/>
                  <a:pt x="397" y="283"/>
                </a:cubicBezTo>
                <a:cubicBezTo>
                  <a:pt x="473" y="283"/>
                  <a:pt x="605" y="453"/>
                  <a:pt x="681" y="453"/>
                </a:cubicBezTo>
                <a:cubicBezTo>
                  <a:pt x="757" y="453"/>
                  <a:pt x="775" y="311"/>
                  <a:pt x="851" y="283"/>
                </a:cubicBezTo>
                <a:cubicBezTo>
                  <a:pt x="927" y="255"/>
                  <a:pt x="1049" y="226"/>
                  <a:pt x="1134" y="283"/>
                </a:cubicBezTo>
                <a:cubicBezTo>
                  <a:pt x="1219" y="340"/>
                  <a:pt x="1285" y="605"/>
                  <a:pt x="1361" y="624"/>
                </a:cubicBezTo>
                <a:cubicBezTo>
                  <a:pt x="1437" y="643"/>
                  <a:pt x="1465" y="406"/>
                  <a:pt x="1588" y="397"/>
                </a:cubicBezTo>
                <a:cubicBezTo>
                  <a:pt x="1711" y="388"/>
                  <a:pt x="1975" y="586"/>
                  <a:pt x="2098" y="567"/>
                </a:cubicBezTo>
                <a:cubicBezTo>
                  <a:pt x="2221" y="548"/>
                  <a:pt x="2240" y="378"/>
                  <a:pt x="2325" y="283"/>
                </a:cubicBezTo>
                <a:cubicBezTo>
                  <a:pt x="2410" y="188"/>
                  <a:pt x="2486" y="0"/>
                  <a:pt x="2609" y="0"/>
                </a:cubicBezTo>
                <a:cubicBezTo>
                  <a:pt x="2732" y="0"/>
                  <a:pt x="2949" y="245"/>
                  <a:pt x="3062" y="283"/>
                </a:cubicBezTo>
                <a:cubicBezTo>
                  <a:pt x="3175" y="321"/>
                  <a:pt x="3176" y="199"/>
                  <a:pt x="3289" y="227"/>
                </a:cubicBezTo>
                <a:cubicBezTo>
                  <a:pt x="3402" y="255"/>
                  <a:pt x="3667" y="415"/>
                  <a:pt x="3743" y="453"/>
                </a:cubicBezTo>
              </a:path>
            </a:pathLst>
          </a:custGeom>
          <a:noFill/>
          <a:ln w="57150">
            <a:solidFill>
              <a:srgbClr val="FFFF00"/>
            </a:solidFill>
            <a:prstDash val="sysDot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5606" name="Line 16">
            <a:extLst>
              <a:ext uri="{FF2B5EF4-FFF2-40B4-BE49-F238E27FC236}">
                <a16:creationId xmlns:a16="http://schemas.microsoft.com/office/drawing/2014/main" id="{5C26038F-CC65-4AEB-8552-2004BC6B76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74938" y="1898650"/>
            <a:ext cx="0" cy="2790825"/>
          </a:xfrm>
          <a:prstGeom prst="line">
            <a:avLst/>
          </a:prstGeom>
          <a:noFill/>
          <a:ln w="19050">
            <a:solidFill>
              <a:srgbClr val="EEECE1"/>
            </a:solidFill>
            <a:round/>
            <a:headEnd type="none" w="sm" len="sm"/>
            <a:tailEnd type="triangle" w="med" len="lg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5607" name="Line 17">
            <a:extLst>
              <a:ext uri="{FF2B5EF4-FFF2-40B4-BE49-F238E27FC236}">
                <a16:creationId xmlns:a16="http://schemas.microsoft.com/office/drawing/2014/main" id="{89ABB356-7E77-4C5C-1765-55D20F918B1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6250" y="3338513"/>
            <a:ext cx="0" cy="180975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5608" name="Line 18">
            <a:extLst>
              <a:ext uri="{FF2B5EF4-FFF2-40B4-BE49-F238E27FC236}">
                <a16:creationId xmlns:a16="http://schemas.microsoft.com/office/drawing/2014/main" id="{B8B2CF5D-3FE6-33A5-DA95-75499A68B0AE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6388" y="3338513"/>
            <a:ext cx="0" cy="180975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5609" name="Line 19">
            <a:extLst>
              <a:ext uri="{FF2B5EF4-FFF2-40B4-BE49-F238E27FC236}">
                <a16:creationId xmlns:a16="http://schemas.microsoft.com/office/drawing/2014/main" id="{E35E2799-12EF-9CA4-B448-44D68923EB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7250" y="3338513"/>
            <a:ext cx="0" cy="90487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5610" name="Line 20">
            <a:extLst>
              <a:ext uri="{FF2B5EF4-FFF2-40B4-BE49-F238E27FC236}">
                <a16:creationId xmlns:a16="http://schemas.microsoft.com/office/drawing/2014/main" id="{E784FCE7-E241-795F-4CEF-17178195FBB2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7113" y="3338513"/>
            <a:ext cx="0" cy="90487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1756" name="Text Box 22">
            <a:extLst>
              <a:ext uri="{FF2B5EF4-FFF2-40B4-BE49-F238E27FC236}">
                <a16:creationId xmlns:a16="http://schemas.microsoft.com/office/drawing/2014/main" id="{D3CBD25B-ED8E-4184-23DD-554DEC4B47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8" y="4114801"/>
            <a:ext cx="568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457200" rtl="0" eaLnBrk="0" fontAlgn="auto" latinLnBrk="0" hangingPunct="0">
              <a:lnSpc>
                <a:spcPct val="140000"/>
              </a:lnSpc>
              <a:spcBef>
                <a:spcPct val="50000"/>
              </a:spcBef>
              <a:spcAft>
                <a:spcPts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solidFill>
                    <a:srgbClr val="EEECE1"/>
                  </a:solidFill>
                </a:ln>
                <a:solidFill>
                  <a:srgbClr val="F8FCF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ＭＳ Ｐゴシック" pitchFamily="-1" charset="-128"/>
                <a:cs typeface="+mn-cs"/>
              </a:rPr>
              <a:t>Signal compressed in time</a:t>
            </a:r>
          </a:p>
        </p:txBody>
      </p:sp>
      <p:sp>
        <p:nvSpPr>
          <p:cNvPr id="17420" name="Rectangle 20">
            <a:extLst>
              <a:ext uri="{FF2B5EF4-FFF2-40B4-BE49-F238E27FC236}">
                <a16:creationId xmlns:a16="http://schemas.microsoft.com/office/drawing/2014/main" id="{BF6C7BE3-D94D-E48E-C93F-8818D62F4A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5525" y="1287463"/>
            <a:ext cx="31908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Myriad Pro"/>
                <a:ea typeface="MS PGothic" panose="020B0600070205080204" pitchFamily="34" charset="-128"/>
                <a:cs typeface="+mn-cs"/>
              </a:rPr>
              <a:t>aEEG</a:t>
            </a:r>
          </a:p>
        </p:txBody>
      </p:sp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B9445296-389B-B5B8-86A7-38500A2F01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46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4ADA20BC-94FC-9F9F-A1E0-4E5A93AC2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0463"/>
            <a:ext cx="184150" cy="609600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6627" name="Line 3">
            <a:extLst>
              <a:ext uri="{FF2B5EF4-FFF2-40B4-BE49-F238E27FC236}">
                <a16:creationId xmlns:a16="http://schemas.microsoft.com/office/drawing/2014/main" id="{B71B6E28-CE9B-0D17-C053-63C93E84C1A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6038" y="3338513"/>
            <a:ext cx="6931025" cy="0"/>
          </a:xfrm>
          <a:prstGeom prst="line">
            <a:avLst/>
          </a:prstGeom>
          <a:noFill/>
          <a:ln w="19050">
            <a:solidFill>
              <a:srgbClr val="EEECE1"/>
            </a:solidFill>
            <a:round/>
            <a:headEnd type="none" w="sm" len="sm"/>
            <a:tailEnd type="triangle" w="med" len="lg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grpSp>
        <p:nvGrpSpPr>
          <p:cNvPr id="19460" name="Group 4">
            <a:extLst>
              <a:ext uri="{FF2B5EF4-FFF2-40B4-BE49-F238E27FC236}">
                <a16:creationId xmlns:a16="http://schemas.microsoft.com/office/drawing/2014/main" id="{1ABE9BF6-C35A-C823-0B50-DE114A9D09B6}"/>
              </a:ext>
            </a:extLst>
          </p:cNvPr>
          <p:cNvGrpSpPr>
            <a:grpSpLocks/>
          </p:cNvGrpSpPr>
          <p:nvPr/>
        </p:nvGrpSpPr>
        <p:grpSpPr bwMode="auto">
          <a:xfrm>
            <a:off x="2671763" y="2244725"/>
            <a:ext cx="1624012" cy="1098550"/>
            <a:chOff x="723" y="1414"/>
            <a:chExt cx="4019" cy="692"/>
          </a:xfrm>
        </p:grpSpPr>
        <p:sp>
          <p:nvSpPr>
            <p:cNvPr id="26637" name="Freeform 5">
              <a:extLst>
                <a:ext uri="{FF2B5EF4-FFF2-40B4-BE49-F238E27FC236}">
                  <a16:creationId xmlns:a16="http://schemas.microsoft.com/office/drawing/2014/main" id="{64B7FFE8-16DC-9612-08F6-26C3F3562F9F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" y="1619"/>
              <a:ext cx="684" cy="480"/>
            </a:xfrm>
            <a:custGeom>
              <a:avLst/>
              <a:gdLst>
                <a:gd name="T0" fmla="*/ 0 w 685"/>
                <a:gd name="T1" fmla="*/ 480 h 480"/>
                <a:gd name="T2" fmla="*/ 71 w 685"/>
                <a:gd name="T3" fmla="*/ 154 h 480"/>
                <a:gd name="T4" fmla="*/ 160 w 685"/>
                <a:gd name="T5" fmla="*/ 0 h 480"/>
                <a:gd name="T6" fmla="*/ 186 w 685"/>
                <a:gd name="T7" fmla="*/ 58 h 480"/>
                <a:gd name="T8" fmla="*/ 275 w 685"/>
                <a:gd name="T9" fmla="*/ 365 h 480"/>
                <a:gd name="T10" fmla="*/ 301 w 685"/>
                <a:gd name="T11" fmla="*/ 333 h 480"/>
                <a:gd name="T12" fmla="*/ 327 w 685"/>
                <a:gd name="T13" fmla="*/ 295 h 480"/>
                <a:gd name="T14" fmla="*/ 359 w 685"/>
                <a:gd name="T15" fmla="*/ 243 h 480"/>
                <a:gd name="T16" fmla="*/ 384 w 685"/>
                <a:gd name="T17" fmla="*/ 250 h 480"/>
                <a:gd name="T18" fmla="*/ 429 w 685"/>
                <a:gd name="T19" fmla="*/ 365 h 480"/>
                <a:gd name="T20" fmla="*/ 448 w 685"/>
                <a:gd name="T21" fmla="*/ 371 h 480"/>
                <a:gd name="T22" fmla="*/ 474 w 685"/>
                <a:gd name="T23" fmla="*/ 333 h 480"/>
                <a:gd name="T24" fmla="*/ 487 w 685"/>
                <a:gd name="T25" fmla="*/ 314 h 480"/>
                <a:gd name="T26" fmla="*/ 525 w 685"/>
                <a:gd name="T27" fmla="*/ 218 h 480"/>
                <a:gd name="T28" fmla="*/ 551 w 685"/>
                <a:gd name="T29" fmla="*/ 141 h 480"/>
                <a:gd name="T30" fmla="*/ 563 w 685"/>
                <a:gd name="T31" fmla="*/ 103 h 480"/>
                <a:gd name="T32" fmla="*/ 621 w 685"/>
                <a:gd name="T33" fmla="*/ 218 h 480"/>
                <a:gd name="T34" fmla="*/ 685 w 685"/>
                <a:gd name="T35" fmla="*/ 480 h 48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685"/>
                <a:gd name="T55" fmla="*/ 0 h 480"/>
                <a:gd name="T56" fmla="*/ 685 w 685"/>
                <a:gd name="T57" fmla="*/ 480 h 48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685" h="480">
                  <a:moveTo>
                    <a:pt x="0" y="480"/>
                  </a:moveTo>
                  <a:cubicBezTo>
                    <a:pt x="36" y="382"/>
                    <a:pt x="52" y="258"/>
                    <a:pt x="71" y="154"/>
                  </a:cubicBezTo>
                  <a:cubicBezTo>
                    <a:pt x="83" y="92"/>
                    <a:pt x="94" y="24"/>
                    <a:pt x="160" y="0"/>
                  </a:cubicBezTo>
                  <a:cubicBezTo>
                    <a:pt x="168" y="20"/>
                    <a:pt x="179" y="37"/>
                    <a:pt x="186" y="58"/>
                  </a:cubicBezTo>
                  <a:cubicBezTo>
                    <a:pt x="220" y="159"/>
                    <a:pt x="243" y="263"/>
                    <a:pt x="275" y="365"/>
                  </a:cubicBezTo>
                  <a:cubicBezTo>
                    <a:pt x="313" y="340"/>
                    <a:pt x="282" y="366"/>
                    <a:pt x="301" y="333"/>
                  </a:cubicBezTo>
                  <a:cubicBezTo>
                    <a:pt x="309" y="320"/>
                    <a:pt x="327" y="295"/>
                    <a:pt x="327" y="295"/>
                  </a:cubicBezTo>
                  <a:cubicBezTo>
                    <a:pt x="335" y="269"/>
                    <a:pt x="350" y="269"/>
                    <a:pt x="359" y="243"/>
                  </a:cubicBezTo>
                  <a:cubicBezTo>
                    <a:pt x="367" y="245"/>
                    <a:pt x="377" y="245"/>
                    <a:pt x="384" y="250"/>
                  </a:cubicBezTo>
                  <a:cubicBezTo>
                    <a:pt x="410" y="268"/>
                    <a:pt x="411" y="347"/>
                    <a:pt x="429" y="365"/>
                  </a:cubicBezTo>
                  <a:cubicBezTo>
                    <a:pt x="434" y="370"/>
                    <a:pt x="442" y="369"/>
                    <a:pt x="448" y="371"/>
                  </a:cubicBezTo>
                  <a:cubicBezTo>
                    <a:pt x="457" y="358"/>
                    <a:pt x="465" y="346"/>
                    <a:pt x="474" y="333"/>
                  </a:cubicBezTo>
                  <a:cubicBezTo>
                    <a:pt x="478" y="327"/>
                    <a:pt x="487" y="314"/>
                    <a:pt x="487" y="314"/>
                  </a:cubicBezTo>
                  <a:cubicBezTo>
                    <a:pt x="497" y="281"/>
                    <a:pt x="505" y="247"/>
                    <a:pt x="525" y="218"/>
                  </a:cubicBezTo>
                  <a:cubicBezTo>
                    <a:pt x="534" y="192"/>
                    <a:pt x="542" y="167"/>
                    <a:pt x="551" y="141"/>
                  </a:cubicBezTo>
                  <a:cubicBezTo>
                    <a:pt x="555" y="128"/>
                    <a:pt x="563" y="103"/>
                    <a:pt x="563" y="103"/>
                  </a:cubicBezTo>
                  <a:cubicBezTo>
                    <a:pt x="608" y="116"/>
                    <a:pt x="611" y="177"/>
                    <a:pt x="621" y="218"/>
                  </a:cubicBezTo>
                  <a:cubicBezTo>
                    <a:pt x="628" y="285"/>
                    <a:pt x="633" y="428"/>
                    <a:pt x="685" y="480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6638" name="Freeform 6">
              <a:extLst>
                <a:ext uri="{FF2B5EF4-FFF2-40B4-BE49-F238E27FC236}">
                  <a16:creationId xmlns:a16="http://schemas.microsoft.com/office/drawing/2014/main" id="{D7097A86-2DE6-70CF-0E33-9232BE3AD38B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414" y="1853"/>
              <a:ext cx="248" cy="250"/>
            </a:xfrm>
            <a:custGeom>
              <a:avLst/>
              <a:gdLst>
                <a:gd name="T0" fmla="*/ 0 w 250"/>
                <a:gd name="T1" fmla="*/ 0 h 250"/>
                <a:gd name="T2" fmla="*/ 26 w 250"/>
                <a:gd name="T3" fmla="*/ 58 h 250"/>
                <a:gd name="T4" fmla="*/ 77 w 250"/>
                <a:gd name="T5" fmla="*/ 135 h 250"/>
                <a:gd name="T6" fmla="*/ 109 w 250"/>
                <a:gd name="T7" fmla="*/ 192 h 250"/>
                <a:gd name="T8" fmla="*/ 122 w 250"/>
                <a:gd name="T9" fmla="*/ 211 h 250"/>
                <a:gd name="T10" fmla="*/ 141 w 250"/>
                <a:gd name="T11" fmla="*/ 250 h 250"/>
                <a:gd name="T12" fmla="*/ 148 w 250"/>
                <a:gd name="T13" fmla="*/ 231 h 250"/>
                <a:gd name="T14" fmla="*/ 173 w 250"/>
                <a:gd name="T15" fmla="*/ 192 h 250"/>
                <a:gd name="T16" fmla="*/ 199 w 250"/>
                <a:gd name="T17" fmla="*/ 135 h 250"/>
                <a:gd name="T18" fmla="*/ 231 w 250"/>
                <a:gd name="T19" fmla="*/ 39 h 250"/>
                <a:gd name="T20" fmla="*/ 250 w 250"/>
                <a:gd name="T21" fmla="*/ 0 h 25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50"/>
                <a:gd name="T34" fmla="*/ 0 h 250"/>
                <a:gd name="T35" fmla="*/ 250 w 250"/>
                <a:gd name="T36" fmla="*/ 250 h 25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50" h="250">
                  <a:moveTo>
                    <a:pt x="0" y="0"/>
                  </a:moveTo>
                  <a:cubicBezTo>
                    <a:pt x="7" y="19"/>
                    <a:pt x="16" y="41"/>
                    <a:pt x="26" y="58"/>
                  </a:cubicBezTo>
                  <a:cubicBezTo>
                    <a:pt x="39" y="81"/>
                    <a:pt x="67" y="109"/>
                    <a:pt x="77" y="135"/>
                  </a:cubicBezTo>
                  <a:cubicBezTo>
                    <a:pt x="89" y="168"/>
                    <a:pt x="81" y="150"/>
                    <a:pt x="109" y="192"/>
                  </a:cubicBezTo>
                  <a:cubicBezTo>
                    <a:pt x="113" y="198"/>
                    <a:pt x="122" y="211"/>
                    <a:pt x="122" y="211"/>
                  </a:cubicBezTo>
                  <a:cubicBezTo>
                    <a:pt x="123" y="216"/>
                    <a:pt x="131" y="250"/>
                    <a:pt x="141" y="250"/>
                  </a:cubicBezTo>
                  <a:cubicBezTo>
                    <a:pt x="148" y="250"/>
                    <a:pt x="145" y="237"/>
                    <a:pt x="148" y="231"/>
                  </a:cubicBezTo>
                  <a:cubicBezTo>
                    <a:pt x="174" y="177"/>
                    <a:pt x="145" y="244"/>
                    <a:pt x="173" y="192"/>
                  </a:cubicBezTo>
                  <a:cubicBezTo>
                    <a:pt x="184" y="172"/>
                    <a:pt x="186" y="154"/>
                    <a:pt x="199" y="135"/>
                  </a:cubicBezTo>
                  <a:cubicBezTo>
                    <a:pt x="209" y="103"/>
                    <a:pt x="220" y="71"/>
                    <a:pt x="231" y="39"/>
                  </a:cubicBezTo>
                  <a:cubicBezTo>
                    <a:pt x="234" y="29"/>
                    <a:pt x="236" y="0"/>
                    <a:pt x="250" y="0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6639" name="Freeform 7">
              <a:extLst>
                <a:ext uri="{FF2B5EF4-FFF2-40B4-BE49-F238E27FC236}">
                  <a16:creationId xmlns:a16="http://schemas.microsoft.com/office/drawing/2014/main" id="{1439F657-6A34-3C6D-B8F7-B1350283E17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2" y="1722"/>
              <a:ext cx="259" cy="377"/>
            </a:xfrm>
            <a:custGeom>
              <a:avLst/>
              <a:gdLst>
                <a:gd name="T0" fmla="*/ 0 w 256"/>
                <a:gd name="T1" fmla="*/ 371 h 377"/>
                <a:gd name="T2" fmla="*/ 51 w 256"/>
                <a:gd name="T3" fmla="*/ 89 h 377"/>
                <a:gd name="T4" fmla="*/ 102 w 256"/>
                <a:gd name="T5" fmla="*/ 0 h 377"/>
                <a:gd name="T6" fmla="*/ 154 w 256"/>
                <a:gd name="T7" fmla="*/ 25 h 377"/>
                <a:gd name="T8" fmla="*/ 218 w 256"/>
                <a:gd name="T9" fmla="*/ 281 h 377"/>
                <a:gd name="T10" fmla="*/ 256 w 256"/>
                <a:gd name="T11" fmla="*/ 377 h 3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6"/>
                <a:gd name="T19" fmla="*/ 0 h 377"/>
                <a:gd name="T20" fmla="*/ 256 w 256"/>
                <a:gd name="T21" fmla="*/ 377 h 37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6" h="377">
                  <a:moveTo>
                    <a:pt x="0" y="371"/>
                  </a:moveTo>
                  <a:cubicBezTo>
                    <a:pt x="17" y="280"/>
                    <a:pt x="21" y="176"/>
                    <a:pt x="51" y="89"/>
                  </a:cubicBezTo>
                  <a:cubicBezTo>
                    <a:pt x="64" y="51"/>
                    <a:pt x="67" y="22"/>
                    <a:pt x="102" y="0"/>
                  </a:cubicBezTo>
                  <a:cubicBezTo>
                    <a:pt x="126" y="4"/>
                    <a:pt x="141" y="1"/>
                    <a:pt x="154" y="25"/>
                  </a:cubicBezTo>
                  <a:cubicBezTo>
                    <a:pt x="191" y="92"/>
                    <a:pt x="199" y="206"/>
                    <a:pt x="218" y="281"/>
                  </a:cubicBezTo>
                  <a:cubicBezTo>
                    <a:pt x="225" y="309"/>
                    <a:pt x="227" y="364"/>
                    <a:pt x="256" y="377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6640" name="Freeform 8">
              <a:extLst>
                <a:ext uri="{FF2B5EF4-FFF2-40B4-BE49-F238E27FC236}">
                  <a16:creationId xmlns:a16="http://schemas.microsoft.com/office/drawing/2014/main" id="{0AD1CF2F-AAEE-1039-A6CC-F928163E4D5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7" y="1706"/>
              <a:ext cx="255" cy="397"/>
            </a:xfrm>
            <a:custGeom>
              <a:avLst/>
              <a:gdLst>
                <a:gd name="T0" fmla="*/ 0 w 256"/>
                <a:gd name="T1" fmla="*/ 1224 h 377"/>
                <a:gd name="T2" fmla="*/ 51 w 256"/>
                <a:gd name="T3" fmla="*/ 293 h 377"/>
                <a:gd name="T4" fmla="*/ 102 w 256"/>
                <a:gd name="T5" fmla="*/ 0 h 377"/>
                <a:gd name="T6" fmla="*/ 154 w 256"/>
                <a:gd name="T7" fmla="*/ 79 h 377"/>
                <a:gd name="T8" fmla="*/ 218 w 256"/>
                <a:gd name="T9" fmla="*/ 921 h 377"/>
                <a:gd name="T10" fmla="*/ 256 w 256"/>
                <a:gd name="T11" fmla="*/ 1236 h 3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6"/>
                <a:gd name="T19" fmla="*/ 0 h 377"/>
                <a:gd name="T20" fmla="*/ 256 w 256"/>
                <a:gd name="T21" fmla="*/ 377 h 37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6" h="377">
                  <a:moveTo>
                    <a:pt x="0" y="371"/>
                  </a:moveTo>
                  <a:cubicBezTo>
                    <a:pt x="17" y="280"/>
                    <a:pt x="21" y="176"/>
                    <a:pt x="51" y="89"/>
                  </a:cubicBezTo>
                  <a:cubicBezTo>
                    <a:pt x="64" y="51"/>
                    <a:pt x="67" y="22"/>
                    <a:pt x="102" y="0"/>
                  </a:cubicBezTo>
                  <a:cubicBezTo>
                    <a:pt x="126" y="4"/>
                    <a:pt x="141" y="1"/>
                    <a:pt x="154" y="25"/>
                  </a:cubicBezTo>
                  <a:cubicBezTo>
                    <a:pt x="191" y="92"/>
                    <a:pt x="199" y="206"/>
                    <a:pt x="218" y="281"/>
                  </a:cubicBezTo>
                  <a:cubicBezTo>
                    <a:pt x="225" y="309"/>
                    <a:pt x="227" y="364"/>
                    <a:pt x="256" y="377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6641" name="Freeform 9">
              <a:extLst>
                <a:ext uri="{FF2B5EF4-FFF2-40B4-BE49-F238E27FC236}">
                  <a16:creationId xmlns:a16="http://schemas.microsoft.com/office/drawing/2014/main" id="{E13705AE-E0C4-E0D2-1191-2E7ABE9568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9" y="2054"/>
              <a:ext cx="153" cy="45"/>
            </a:xfrm>
            <a:custGeom>
              <a:avLst/>
              <a:gdLst>
                <a:gd name="T0" fmla="*/ 0 w 153"/>
                <a:gd name="T1" fmla="*/ 45 h 45"/>
                <a:gd name="T2" fmla="*/ 51 w 153"/>
                <a:gd name="T3" fmla="*/ 0 h 45"/>
                <a:gd name="T4" fmla="*/ 102 w 153"/>
                <a:gd name="T5" fmla="*/ 7 h 45"/>
                <a:gd name="T6" fmla="*/ 153 w 153"/>
                <a:gd name="T7" fmla="*/ 45 h 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3"/>
                <a:gd name="T13" fmla="*/ 0 h 45"/>
                <a:gd name="T14" fmla="*/ 153 w 153"/>
                <a:gd name="T15" fmla="*/ 45 h 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3" h="45">
                  <a:moveTo>
                    <a:pt x="0" y="45"/>
                  </a:moveTo>
                  <a:cubicBezTo>
                    <a:pt x="21" y="31"/>
                    <a:pt x="30" y="14"/>
                    <a:pt x="51" y="0"/>
                  </a:cubicBezTo>
                  <a:cubicBezTo>
                    <a:pt x="68" y="2"/>
                    <a:pt x="86" y="2"/>
                    <a:pt x="102" y="7"/>
                  </a:cubicBezTo>
                  <a:cubicBezTo>
                    <a:pt x="133" y="16"/>
                    <a:pt x="117" y="45"/>
                    <a:pt x="153" y="45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6642" name="Freeform 10">
              <a:extLst>
                <a:ext uri="{FF2B5EF4-FFF2-40B4-BE49-F238E27FC236}">
                  <a16:creationId xmlns:a16="http://schemas.microsoft.com/office/drawing/2014/main" id="{75B625C3-6484-FA4A-305D-7162BA207C77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318" y="1802"/>
              <a:ext cx="566" cy="301"/>
            </a:xfrm>
            <a:custGeom>
              <a:avLst/>
              <a:gdLst>
                <a:gd name="T0" fmla="*/ 0 w 569"/>
                <a:gd name="T1" fmla="*/ 0 h 301"/>
                <a:gd name="T2" fmla="*/ 19 w 569"/>
                <a:gd name="T3" fmla="*/ 7 h 301"/>
                <a:gd name="T4" fmla="*/ 45 w 569"/>
                <a:gd name="T5" fmla="*/ 45 h 301"/>
                <a:gd name="T6" fmla="*/ 64 w 569"/>
                <a:gd name="T7" fmla="*/ 83 h 301"/>
                <a:gd name="T8" fmla="*/ 115 w 569"/>
                <a:gd name="T9" fmla="*/ 224 h 301"/>
                <a:gd name="T10" fmla="*/ 173 w 569"/>
                <a:gd name="T11" fmla="*/ 301 h 301"/>
                <a:gd name="T12" fmla="*/ 211 w 569"/>
                <a:gd name="T13" fmla="*/ 250 h 301"/>
                <a:gd name="T14" fmla="*/ 230 w 569"/>
                <a:gd name="T15" fmla="*/ 211 h 301"/>
                <a:gd name="T16" fmla="*/ 269 w 569"/>
                <a:gd name="T17" fmla="*/ 115 h 301"/>
                <a:gd name="T18" fmla="*/ 294 w 569"/>
                <a:gd name="T19" fmla="*/ 103 h 301"/>
                <a:gd name="T20" fmla="*/ 313 w 569"/>
                <a:gd name="T21" fmla="*/ 167 h 301"/>
                <a:gd name="T22" fmla="*/ 352 w 569"/>
                <a:gd name="T23" fmla="*/ 218 h 301"/>
                <a:gd name="T24" fmla="*/ 448 w 569"/>
                <a:gd name="T25" fmla="*/ 199 h 301"/>
                <a:gd name="T26" fmla="*/ 486 w 569"/>
                <a:gd name="T27" fmla="*/ 173 h 301"/>
                <a:gd name="T28" fmla="*/ 493 w 569"/>
                <a:gd name="T29" fmla="*/ 154 h 301"/>
                <a:gd name="T30" fmla="*/ 505 w 569"/>
                <a:gd name="T31" fmla="*/ 115 h 301"/>
                <a:gd name="T32" fmla="*/ 569 w 569"/>
                <a:gd name="T33" fmla="*/ 7 h 3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69"/>
                <a:gd name="T52" fmla="*/ 0 h 301"/>
                <a:gd name="T53" fmla="*/ 569 w 569"/>
                <a:gd name="T54" fmla="*/ 301 h 30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69" h="301">
                  <a:moveTo>
                    <a:pt x="0" y="0"/>
                  </a:moveTo>
                  <a:cubicBezTo>
                    <a:pt x="6" y="2"/>
                    <a:pt x="14" y="2"/>
                    <a:pt x="19" y="7"/>
                  </a:cubicBezTo>
                  <a:cubicBezTo>
                    <a:pt x="30" y="18"/>
                    <a:pt x="45" y="45"/>
                    <a:pt x="45" y="45"/>
                  </a:cubicBezTo>
                  <a:cubicBezTo>
                    <a:pt x="61" y="96"/>
                    <a:pt x="38" y="30"/>
                    <a:pt x="64" y="83"/>
                  </a:cubicBezTo>
                  <a:cubicBezTo>
                    <a:pt x="85" y="126"/>
                    <a:pt x="97" y="179"/>
                    <a:pt x="115" y="224"/>
                  </a:cubicBezTo>
                  <a:cubicBezTo>
                    <a:pt x="132" y="265"/>
                    <a:pt x="127" y="287"/>
                    <a:pt x="173" y="301"/>
                  </a:cubicBezTo>
                  <a:cubicBezTo>
                    <a:pt x="196" y="286"/>
                    <a:pt x="196" y="272"/>
                    <a:pt x="211" y="250"/>
                  </a:cubicBezTo>
                  <a:cubicBezTo>
                    <a:pt x="224" y="209"/>
                    <a:pt x="208" y="254"/>
                    <a:pt x="230" y="211"/>
                  </a:cubicBezTo>
                  <a:cubicBezTo>
                    <a:pt x="246" y="179"/>
                    <a:pt x="249" y="146"/>
                    <a:pt x="269" y="115"/>
                  </a:cubicBezTo>
                  <a:cubicBezTo>
                    <a:pt x="273" y="101"/>
                    <a:pt x="273" y="82"/>
                    <a:pt x="294" y="103"/>
                  </a:cubicBezTo>
                  <a:cubicBezTo>
                    <a:pt x="306" y="115"/>
                    <a:pt x="309" y="153"/>
                    <a:pt x="313" y="167"/>
                  </a:cubicBezTo>
                  <a:cubicBezTo>
                    <a:pt x="320" y="192"/>
                    <a:pt x="331" y="204"/>
                    <a:pt x="352" y="218"/>
                  </a:cubicBezTo>
                  <a:cubicBezTo>
                    <a:pt x="384" y="212"/>
                    <a:pt x="417" y="209"/>
                    <a:pt x="448" y="199"/>
                  </a:cubicBezTo>
                  <a:cubicBezTo>
                    <a:pt x="461" y="190"/>
                    <a:pt x="473" y="182"/>
                    <a:pt x="486" y="173"/>
                  </a:cubicBezTo>
                  <a:cubicBezTo>
                    <a:pt x="492" y="169"/>
                    <a:pt x="491" y="160"/>
                    <a:pt x="493" y="154"/>
                  </a:cubicBezTo>
                  <a:cubicBezTo>
                    <a:pt x="497" y="141"/>
                    <a:pt x="500" y="128"/>
                    <a:pt x="505" y="115"/>
                  </a:cubicBezTo>
                  <a:cubicBezTo>
                    <a:pt x="514" y="91"/>
                    <a:pt x="549" y="27"/>
                    <a:pt x="569" y="7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6643" name="Freeform 11">
              <a:extLst>
                <a:ext uri="{FF2B5EF4-FFF2-40B4-BE49-F238E27FC236}">
                  <a16:creationId xmlns:a16="http://schemas.microsoft.com/office/drawing/2014/main" id="{B8EB4EC1-C141-3F28-ABAB-F25C85B4C3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4" y="1414"/>
              <a:ext cx="880" cy="692"/>
            </a:xfrm>
            <a:custGeom>
              <a:avLst/>
              <a:gdLst>
                <a:gd name="T0" fmla="*/ 0 w 877"/>
                <a:gd name="T1" fmla="*/ 685 h 692"/>
                <a:gd name="T2" fmla="*/ 45 w 877"/>
                <a:gd name="T3" fmla="*/ 628 h 692"/>
                <a:gd name="T4" fmla="*/ 71 w 877"/>
                <a:gd name="T5" fmla="*/ 589 h 692"/>
                <a:gd name="T6" fmla="*/ 109 w 877"/>
                <a:gd name="T7" fmla="*/ 576 h 692"/>
                <a:gd name="T8" fmla="*/ 135 w 877"/>
                <a:gd name="T9" fmla="*/ 583 h 692"/>
                <a:gd name="T10" fmla="*/ 173 w 877"/>
                <a:gd name="T11" fmla="*/ 608 h 692"/>
                <a:gd name="T12" fmla="*/ 205 w 877"/>
                <a:gd name="T13" fmla="*/ 602 h 692"/>
                <a:gd name="T14" fmla="*/ 237 w 877"/>
                <a:gd name="T15" fmla="*/ 544 h 692"/>
                <a:gd name="T16" fmla="*/ 276 w 877"/>
                <a:gd name="T17" fmla="*/ 448 h 692"/>
                <a:gd name="T18" fmla="*/ 314 w 877"/>
                <a:gd name="T19" fmla="*/ 352 h 692"/>
                <a:gd name="T20" fmla="*/ 352 w 877"/>
                <a:gd name="T21" fmla="*/ 327 h 692"/>
                <a:gd name="T22" fmla="*/ 378 w 877"/>
                <a:gd name="T23" fmla="*/ 384 h 692"/>
                <a:gd name="T24" fmla="*/ 404 w 877"/>
                <a:gd name="T25" fmla="*/ 442 h 692"/>
                <a:gd name="T26" fmla="*/ 442 w 877"/>
                <a:gd name="T27" fmla="*/ 468 h 692"/>
                <a:gd name="T28" fmla="*/ 487 w 877"/>
                <a:gd name="T29" fmla="*/ 378 h 692"/>
                <a:gd name="T30" fmla="*/ 557 w 877"/>
                <a:gd name="T31" fmla="*/ 84 h 692"/>
                <a:gd name="T32" fmla="*/ 621 w 877"/>
                <a:gd name="T33" fmla="*/ 0 h 692"/>
                <a:gd name="T34" fmla="*/ 640 w 877"/>
                <a:gd name="T35" fmla="*/ 13 h 692"/>
                <a:gd name="T36" fmla="*/ 666 w 877"/>
                <a:gd name="T37" fmla="*/ 52 h 692"/>
                <a:gd name="T38" fmla="*/ 692 w 877"/>
                <a:gd name="T39" fmla="*/ 109 h 692"/>
                <a:gd name="T40" fmla="*/ 788 w 877"/>
                <a:gd name="T41" fmla="*/ 487 h 692"/>
                <a:gd name="T42" fmla="*/ 845 w 877"/>
                <a:gd name="T43" fmla="*/ 634 h 692"/>
                <a:gd name="T44" fmla="*/ 877 w 877"/>
                <a:gd name="T45" fmla="*/ 692 h 69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77"/>
                <a:gd name="T70" fmla="*/ 0 h 692"/>
                <a:gd name="T71" fmla="*/ 877 w 877"/>
                <a:gd name="T72" fmla="*/ 692 h 69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77" h="692">
                  <a:moveTo>
                    <a:pt x="0" y="685"/>
                  </a:moveTo>
                  <a:cubicBezTo>
                    <a:pt x="31" y="656"/>
                    <a:pt x="15" y="673"/>
                    <a:pt x="45" y="628"/>
                  </a:cubicBezTo>
                  <a:cubicBezTo>
                    <a:pt x="45" y="628"/>
                    <a:pt x="70" y="589"/>
                    <a:pt x="71" y="589"/>
                  </a:cubicBezTo>
                  <a:cubicBezTo>
                    <a:pt x="96" y="581"/>
                    <a:pt x="84" y="585"/>
                    <a:pt x="109" y="576"/>
                  </a:cubicBezTo>
                  <a:cubicBezTo>
                    <a:pt x="118" y="578"/>
                    <a:pt x="127" y="579"/>
                    <a:pt x="135" y="583"/>
                  </a:cubicBezTo>
                  <a:cubicBezTo>
                    <a:pt x="149" y="590"/>
                    <a:pt x="173" y="608"/>
                    <a:pt x="173" y="608"/>
                  </a:cubicBezTo>
                  <a:cubicBezTo>
                    <a:pt x="184" y="606"/>
                    <a:pt x="195" y="607"/>
                    <a:pt x="205" y="602"/>
                  </a:cubicBezTo>
                  <a:cubicBezTo>
                    <a:pt x="228" y="591"/>
                    <a:pt x="230" y="565"/>
                    <a:pt x="237" y="544"/>
                  </a:cubicBezTo>
                  <a:cubicBezTo>
                    <a:pt x="248" y="510"/>
                    <a:pt x="257" y="478"/>
                    <a:pt x="276" y="448"/>
                  </a:cubicBezTo>
                  <a:cubicBezTo>
                    <a:pt x="286" y="415"/>
                    <a:pt x="295" y="381"/>
                    <a:pt x="314" y="352"/>
                  </a:cubicBezTo>
                  <a:cubicBezTo>
                    <a:pt x="324" y="321"/>
                    <a:pt x="319" y="304"/>
                    <a:pt x="352" y="327"/>
                  </a:cubicBezTo>
                  <a:cubicBezTo>
                    <a:pt x="360" y="348"/>
                    <a:pt x="365" y="365"/>
                    <a:pt x="378" y="384"/>
                  </a:cubicBezTo>
                  <a:cubicBezTo>
                    <a:pt x="384" y="403"/>
                    <a:pt x="388" y="428"/>
                    <a:pt x="404" y="442"/>
                  </a:cubicBezTo>
                  <a:cubicBezTo>
                    <a:pt x="416" y="452"/>
                    <a:pt x="442" y="468"/>
                    <a:pt x="442" y="468"/>
                  </a:cubicBezTo>
                  <a:cubicBezTo>
                    <a:pt x="467" y="442"/>
                    <a:pt x="471" y="410"/>
                    <a:pt x="487" y="378"/>
                  </a:cubicBezTo>
                  <a:cubicBezTo>
                    <a:pt x="499" y="274"/>
                    <a:pt x="509" y="177"/>
                    <a:pt x="557" y="84"/>
                  </a:cubicBezTo>
                  <a:cubicBezTo>
                    <a:pt x="574" y="51"/>
                    <a:pt x="584" y="14"/>
                    <a:pt x="621" y="0"/>
                  </a:cubicBezTo>
                  <a:cubicBezTo>
                    <a:pt x="627" y="4"/>
                    <a:pt x="635" y="7"/>
                    <a:pt x="640" y="13"/>
                  </a:cubicBezTo>
                  <a:cubicBezTo>
                    <a:pt x="650" y="25"/>
                    <a:pt x="666" y="52"/>
                    <a:pt x="666" y="52"/>
                  </a:cubicBezTo>
                  <a:cubicBezTo>
                    <a:pt x="673" y="73"/>
                    <a:pt x="686" y="88"/>
                    <a:pt x="692" y="109"/>
                  </a:cubicBezTo>
                  <a:cubicBezTo>
                    <a:pt x="728" y="234"/>
                    <a:pt x="757" y="361"/>
                    <a:pt x="788" y="487"/>
                  </a:cubicBezTo>
                  <a:cubicBezTo>
                    <a:pt x="802" y="542"/>
                    <a:pt x="814" y="586"/>
                    <a:pt x="845" y="634"/>
                  </a:cubicBezTo>
                  <a:cubicBezTo>
                    <a:pt x="857" y="652"/>
                    <a:pt x="877" y="692"/>
                    <a:pt x="877" y="692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6644" name="Freeform 12">
              <a:extLst>
                <a:ext uri="{FF2B5EF4-FFF2-40B4-BE49-F238E27FC236}">
                  <a16:creationId xmlns:a16="http://schemas.microsoft.com/office/drawing/2014/main" id="{5C32F48D-11D3-8AF3-B841-AD3777D4FB4C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3764" y="1719"/>
              <a:ext cx="346" cy="384"/>
            </a:xfrm>
            <a:custGeom>
              <a:avLst/>
              <a:gdLst>
                <a:gd name="T0" fmla="*/ 0 w 346"/>
                <a:gd name="T1" fmla="*/ 0 h 384"/>
                <a:gd name="T2" fmla="*/ 19 w 346"/>
                <a:gd name="T3" fmla="*/ 44 h 384"/>
                <a:gd name="T4" fmla="*/ 45 w 346"/>
                <a:gd name="T5" fmla="*/ 83 h 384"/>
                <a:gd name="T6" fmla="*/ 71 w 346"/>
                <a:gd name="T7" fmla="*/ 140 h 384"/>
                <a:gd name="T8" fmla="*/ 167 w 346"/>
                <a:gd name="T9" fmla="*/ 332 h 384"/>
                <a:gd name="T10" fmla="*/ 205 w 346"/>
                <a:gd name="T11" fmla="*/ 384 h 384"/>
                <a:gd name="T12" fmla="*/ 263 w 346"/>
                <a:gd name="T13" fmla="*/ 339 h 384"/>
                <a:gd name="T14" fmla="*/ 295 w 346"/>
                <a:gd name="T15" fmla="*/ 275 h 384"/>
                <a:gd name="T16" fmla="*/ 307 w 346"/>
                <a:gd name="T17" fmla="*/ 236 h 384"/>
                <a:gd name="T18" fmla="*/ 314 w 346"/>
                <a:gd name="T19" fmla="*/ 211 h 384"/>
                <a:gd name="T20" fmla="*/ 333 w 346"/>
                <a:gd name="T21" fmla="*/ 70 h 384"/>
                <a:gd name="T22" fmla="*/ 339 w 346"/>
                <a:gd name="T23" fmla="*/ 32 h 384"/>
                <a:gd name="T24" fmla="*/ 346 w 346"/>
                <a:gd name="T25" fmla="*/ 0 h 3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46"/>
                <a:gd name="T40" fmla="*/ 0 h 384"/>
                <a:gd name="T41" fmla="*/ 346 w 346"/>
                <a:gd name="T42" fmla="*/ 384 h 3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46" h="384">
                  <a:moveTo>
                    <a:pt x="0" y="0"/>
                  </a:moveTo>
                  <a:cubicBezTo>
                    <a:pt x="6" y="16"/>
                    <a:pt x="10" y="29"/>
                    <a:pt x="19" y="44"/>
                  </a:cubicBezTo>
                  <a:cubicBezTo>
                    <a:pt x="27" y="57"/>
                    <a:pt x="45" y="83"/>
                    <a:pt x="45" y="83"/>
                  </a:cubicBezTo>
                  <a:cubicBezTo>
                    <a:pt x="52" y="105"/>
                    <a:pt x="58" y="121"/>
                    <a:pt x="71" y="140"/>
                  </a:cubicBezTo>
                  <a:cubicBezTo>
                    <a:pt x="82" y="189"/>
                    <a:pt x="131" y="298"/>
                    <a:pt x="167" y="332"/>
                  </a:cubicBezTo>
                  <a:cubicBezTo>
                    <a:pt x="175" y="358"/>
                    <a:pt x="183" y="369"/>
                    <a:pt x="205" y="384"/>
                  </a:cubicBezTo>
                  <a:cubicBezTo>
                    <a:pt x="226" y="370"/>
                    <a:pt x="242" y="353"/>
                    <a:pt x="263" y="339"/>
                  </a:cubicBezTo>
                  <a:cubicBezTo>
                    <a:pt x="295" y="289"/>
                    <a:pt x="283" y="317"/>
                    <a:pt x="295" y="275"/>
                  </a:cubicBezTo>
                  <a:cubicBezTo>
                    <a:pt x="299" y="262"/>
                    <a:pt x="303" y="249"/>
                    <a:pt x="307" y="236"/>
                  </a:cubicBezTo>
                  <a:cubicBezTo>
                    <a:pt x="309" y="228"/>
                    <a:pt x="314" y="211"/>
                    <a:pt x="314" y="211"/>
                  </a:cubicBezTo>
                  <a:cubicBezTo>
                    <a:pt x="319" y="164"/>
                    <a:pt x="326" y="117"/>
                    <a:pt x="333" y="70"/>
                  </a:cubicBezTo>
                  <a:cubicBezTo>
                    <a:pt x="335" y="57"/>
                    <a:pt x="337" y="45"/>
                    <a:pt x="339" y="32"/>
                  </a:cubicBezTo>
                  <a:cubicBezTo>
                    <a:pt x="341" y="21"/>
                    <a:pt x="346" y="0"/>
                    <a:pt x="346" y="0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6645" name="Freeform 13">
              <a:extLst>
                <a:ext uri="{FF2B5EF4-FFF2-40B4-BE49-F238E27FC236}">
                  <a16:creationId xmlns:a16="http://schemas.microsoft.com/office/drawing/2014/main" id="{8E1654F4-0657-A4D5-3893-223A14656D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3" y="1664"/>
              <a:ext cx="295" cy="442"/>
            </a:xfrm>
            <a:custGeom>
              <a:avLst/>
              <a:gdLst>
                <a:gd name="T0" fmla="*/ 0 w 295"/>
                <a:gd name="T1" fmla="*/ 442 h 442"/>
                <a:gd name="T2" fmla="*/ 58 w 295"/>
                <a:gd name="T3" fmla="*/ 115 h 442"/>
                <a:gd name="T4" fmla="*/ 122 w 295"/>
                <a:gd name="T5" fmla="*/ 0 h 442"/>
                <a:gd name="T6" fmla="*/ 179 w 295"/>
                <a:gd name="T7" fmla="*/ 38 h 442"/>
                <a:gd name="T8" fmla="*/ 205 w 295"/>
                <a:gd name="T9" fmla="*/ 77 h 442"/>
                <a:gd name="T10" fmla="*/ 237 w 295"/>
                <a:gd name="T11" fmla="*/ 186 h 442"/>
                <a:gd name="T12" fmla="*/ 256 w 295"/>
                <a:gd name="T13" fmla="*/ 307 h 442"/>
                <a:gd name="T14" fmla="*/ 295 w 295"/>
                <a:gd name="T15" fmla="*/ 435 h 4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95"/>
                <a:gd name="T25" fmla="*/ 0 h 442"/>
                <a:gd name="T26" fmla="*/ 295 w 295"/>
                <a:gd name="T27" fmla="*/ 442 h 44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95" h="442">
                  <a:moveTo>
                    <a:pt x="0" y="442"/>
                  </a:moveTo>
                  <a:cubicBezTo>
                    <a:pt x="11" y="332"/>
                    <a:pt x="38" y="224"/>
                    <a:pt x="58" y="115"/>
                  </a:cubicBezTo>
                  <a:cubicBezTo>
                    <a:pt x="68" y="60"/>
                    <a:pt x="67" y="18"/>
                    <a:pt x="122" y="0"/>
                  </a:cubicBezTo>
                  <a:cubicBezTo>
                    <a:pt x="165" y="8"/>
                    <a:pt x="160" y="4"/>
                    <a:pt x="179" y="38"/>
                  </a:cubicBezTo>
                  <a:cubicBezTo>
                    <a:pt x="187" y="52"/>
                    <a:pt x="205" y="77"/>
                    <a:pt x="205" y="77"/>
                  </a:cubicBezTo>
                  <a:cubicBezTo>
                    <a:pt x="216" y="113"/>
                    <a:pt x="229" y="149"/>
                    <a:pt x="237" y="186"/>
                  </a:cubicBezTo>
                  <a:cubicBezTo>
                    <a:pt x="245" y="226"/>
                    <a:pt x="246" y="267"/>
                    <a:pt x="256" y="307"/>
                  </a:cubicBezTo>
                  <a:cubicBezTo>
                    <a:pt x="257" y="318"/>
                    <a:pt x="262" y="435"/>
                    <a:pt x="295" y="435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6646" name="Freeform 14">
              <a:extLst>
                <a:ext uri="{FF2B5EF4-FFF2-40B4-BE49-F238E27FC236}">
                  <a16:creationId xmlns:a16="http://schemas.microsoft.com/office/drawing/2014/main" id="{0EB79D61-1EBD-DA48-22CD-E0A816E26EDB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4404" y="1861"/>
              <a:ext cx="338" cy="242"/>
            </a:xfrm>
            <a:custGeom>
              <a:avLst/>
              <a:gdLst>
                <a:gd name="T0" fmla="*/ 0 w 339"/>
                <a:gd name="T1" fmla="*/ 0 h 242"/>
                <a:gd name="T2" fmla="*/ 39 w 339"/>
                <a:gd name="T3" fmla="*/ 32 h 242"/>
                <a:gd name="T4" fmla="*/ 45 w 339"/>
                <a:gd name="T5" fmla="*/ 51 h 242"/>
                <a:gd name="T6" fmla="*/ 77 w 339"/>
                <a:gd name="T7" fmla="*/ 83 h 242"/>
                <a:gd name="T8" fmla="*/ 103 w 339"/>
                <a:gd name="T9" fmla="*/ 115 h 242"/>
                <a:gd name="T10" fmla="*/ 205 w 339"/>
                <a:gd name="T11" fmla="*/ 217 h 242"/>
                <a:gd name="T12" fmla="*/ 269 w 339"/>
                <a:gd name="T13" fmla="*/ 179 h 242"/>
                <a:gd name="T14" fmla="*/ 282 w 339"/>
                <a:gd name="T15" fmla="*/ 160 h 242"/>
                <a:gd name="T16" fmla="*/ 320 w 339"/>
                <a:gd name="T17" fmla="*/ 44 h 242"/>
                <a:gd name="T18" fmla="*/ 339 w 339"/>
                <a:gd name="T19" fmla="*/ 0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9"/>
                <a:gd name="T31" fmla="*/ 0 h 242"/>
                <a:gd name="T32" fmla="*/ 339 w 339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9" h="242">
                  <a:moveTo>
                    <a:pt x="0" y="0"/>
                  </a:moveTo>
                  <a:cubicBezTo>
                    <a:pt x="12" y="12"/>
                    <a:pt x="28" y="19"/>
                    <a:pt x="39" y="32"/>
                  </a:cubicBezTo>
                  <a:cubicBezTo>
                    <a:pt x="43" y="37"/>
                    <a:pt x="42" y="45"/>
                    <a:pt x="45" y="51"/>
                  </a:cubicBezTo>
                  <a:cubicBezTo>
                    <a:pt x="55" y="71"/>
                    <a:pt x="59" y="71"/>
                    <a:pt x="77" y="83"/>
                  </a:cubicBezTo>
                  <a:cubicBezTo>
                    <a:pt x="89" y="121"/>
                    <a:pt x="73" y="85"/>
                    <a:pt x="103" y="115"/>
                  </a:cubicBezTo>
                  <a:cubicBezTo>
                    <a:pt x="131" y="143"/>
                    <a:pt x="165" y="204"/>
                    <a:pt x="205" y="217"/>
                  </a:cubicBezTo>
                  <a:cubicBezTo>
                    <a:pt x="242" y="242"/>
                    <a:pt x="246" y="212"/>
                    <a:pt x="269" y="179"/>
                  </a:cubicBezTo>
                  <a:cubicBezTo>
                    <a:pt x="273" y="173"/>
                    <a:pt x="282" y="160"/>
                    <a:pt x="282" y="160"/>
                  </a:cubicBezTo>
                  <a:cubicBezTo>
                    <a:pt x="294" y="121"/>
                    <a:pt x="307" y="83"/>
                    <a:pt x="320" y="44"/>
                  </a:cubicBezTo>
                  <a:cubicBezTo>
                    <a:pt x="325" y="30"/>
                    <a:pt x="339" y="14"/>
                    <a:pt x="339" y="0"/>
                  </a:cubicBezTo>
                </a:path>
              </a:pathLst>
            </a:custGeom>
            <a:noFill/>
            <a:ln w="38100">
              <a:solidFill>
                <a:srgbClr val="EEECE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B7B1A9"/>
                </a:buClr>
                <a:buSzTx/>
                <a:buFontTx/>
                <a:buNone/>
                <a:tabLst/>
                <a:defRPr/>
              </a:pPr>
              <a:endParaRPr kumimoji="0" lang="nl-NL" sz="2400" b="0" i="0" u="none" strike="noStrike" kern="1200" cap="none" spc="0" normalizeH="0" baseline="0" noProof="0">
                <a:ln>
                  <a:noFill/>
                </a:ln>
                <a:solidFill>
                  <a:srgbClr val="1C1C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itchFamily="34" charset="-128"/>
                <a:cs typeface="+mn-cs"/>
              </a:endParaRPr>
            </a:p>
          </p:txBody>
        </p:sp>
      </p:grpSp>
      <p:sp>
        <p:nvSpPr>
          <p:cNvPr id="26629" name="Freeform 15">
            <a:extLst>
              <a:ext uri="{FF2B5EF4-FFF2-40B4-BE49-F238E27FC236}">
                <a16:creationId xmlns:a16="http://schemas.microsoft.com/office/drawing/2014/main" id="{08B7A92A-674E-851A-A3F3-B39CA522A5B0}"/>
              </a:ext>
            </a:extLst>
          </p:cNvPr>
          <p:cNvSpPr>
            <a:spLocks/>
          </p:cNvSpPr>
          <p:nvPr/>
        </p:nvSpPr>
        <p:spPr bwMode="auto">
          <a:xfrm>
            <a:off x="2740025" y="2259013"/>
            <a:ext cx="1512888" cy="1020762"/>
          </a:xfrm>
          <a:custGeom>
            <a:avLst/>
            <a:gdLst>
              <a:gd name="T0" fmla="*/ 0 w 3743"/>
              <a:gd name="T1" fmla="*/ 2147483647 h 643"/>
              <a:gd name="T2" fmla="*/ 2147483647 w 3743"/>
              <a:gd name="T3" fmla="*/ 2147483647 h 643"/>
              <a:gd name="T4" fmla="*/ 2147483647 w 3743"/>
              <a:gd name="T5" fmla="*/ 2147483647 h 643"/>
              <a:gd name="T6" fmla="*/ 2147483647 w 3743"/>
              <a:gd name="T7" fmla="*/ 2147483647 h 643"/>
              <a:gd name="T8" fmla="*/ 2147483647 w 3743"/>
              <a:gd name="T9" fmla="*/ 2147483647 h 643"/>
              <a:gd name="T10" fmla="*/ 2147483647 w 3743"/>
              <a:gd name="T11" fmla="*/ 2147483647 h 643"/>
              <a:gd name="T12" fmla="*/ 2147483647 w 3743"/>
              <a:gd name="T13" fmla="*/ 2147483647 h 643"/>
              <a:gd name="T14" fmla="*/ 2147483647 w 3743"/>
              <a:gd name="T15" fmla="*/ 2147483647 h 643"/>
              <a:gd name="T16" fmla="*/ 2147483647 w 3743"/>
              <a:gd name="T17" fmla="*/ 2147483647 h 643"/>
              <a:gd name="T18" fmla="*/ 2147483647 w 3743"/>
              <a:gd name="T19" fmla="*/ 2147483647 h 643"/>
              <a:gd name="T20" fmla="*/ 2147483647 w 3743"/>
              <a:gd name="T21" fmla="*/ 0 h 643"/>
              <a:gd name="T22" fmla="*/ 2147483647 w 3743"/>
              <a:gd name="T23" fmla="*/ 2147483647 h 643"/>
              <a:gd name="T24" fmla="*/ 2147483647 w 3743"/>
              <a:gd name="T25" fmla="*/ 2147483647 h 643"/>
              <a:gd name="T26" fmla="*/ 2147483647 w 3743"/>
              <a:gd name="T27" fmla="*/ 2147483647 h 643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3743"/>
              <a:gd name="T43" fmla="*/ 0 h 643"/>
              <a:gd name="T44" fmla="*/ 3743 w 3743"/>
              <a:gd name="T45" fmla="*/ 643 h 643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3743" h="643">
                <a:moveTo>
                  <a:pt x="0" y="170"/>
                </a:moveTo>
                <a:cubicBezTo>
                  <a:pt x="80" y="302"/>
                  <a:pt x="161" y="434"/>
                  <a:pt x="227" y="453"/>
                </a:cubicBezTo>
                <a:cubicBezTo>
                  <a:pt x="293" y="472"/>
                  <a:pt x="321" y="283"/>
                  <a:pt x="397" y="283"/>
                </a:cubicBezTo>
                <a:cubicBezTo>
                  <a:pt x="473" y="283"/>
                  <a:pt x="605" y="453"/>
                  <a:pt x="681" y="453"/>
                </a:cubicBezTo>
                <a:cubicBezTo>
                  <a:pt x="757" y="453"/>
                  <a:pt x="775" y="311"/>
                  <a:pt x="851" y="283"/>
                </a:cubicBezTo>
                <a:cubicBezTo>
                  <a:pt x="927" y="255"/>
                  <a:pt x="1049" y="226"/>
                  <a:pt x="1134" y="283"/>
                </a:cubicBezTo>
                <a:cubicBezTo>
                  <a:pt x="1219" y="340"/>
                  <a:pt x="1285" y="605"/>
                  <a:pt x="1361" y="624"/>
                </a:cubicBezTo>
                <a:cubicBezTo>
                  <a:pt x="1437" y="643"/>
                  <a:pt x="1465" y="406"/>
                  <a:pt x="1588" y="397"/>
                </a:cubicBezTo>
                <a:cubicBezTo>
                  <a:pt x="1711" y="388"/>
                  <a:pt x="1975" y="586"/>
                  <a:pt x="2098" y="567"/>
                </a:cubicBezTo>
                <a:cubicBezTo>
                  <a:pt x="2221" y="548"/>
                  <a:pt x="2240" y="378"/>
                  <a:pt x="2325" y="283"/>
                </a:cubicBezTo>
                <a:cubicBezTo>
                  <a:pt x="2410" y="188"/>
                  <a:pt x="2486" y="0"/>
                  <a:pt x="2609" y="0"/>
                </a:cubicBezTo>
                <a:cubicBezTo>
                  <a:pt x="2732" y="0"/>
                  <a:pt x="2949" y="245"/>
                  <a:pt x="3062" y="283"/>
                </a:cubicBezTo>
                <a:cubicBezTo>
                  <a:pt x="3175" y="321"/>
                  <a:pt x="3176" y="199"/>
                  <a:pt x="3289" y="227"/>
                </a:cubicBezTo>
                <a:cubicBezTo>
                  <a:pt x="3402" y="255"/>
                  <a:pt x="3667" y="415"/>
                  <a:pt x="3743" y="453"/>
                </a:cubicBezTo>
              </a:path>
            </a:pathLst>
          </a:custGeom>
          <a:noFill/>
          <a:ln w="57150">
            <a:solidFill>
              <a:srgbClr val="FFFF00"/>
            </a:solidFill>
            <a:prstDash val="sysDot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6630" name="Line 16">
            <a:extLst>
              <a:ext uri="{FF2B5EF4-FFF2-40B4-BE49-F238E27FC236}">
                <a16:creationId xmlns:a16="http://schemas.microsoft.com/office/drawing/2014/main" id="{580B8FF1-6209-F342-A400-E37DAA12E3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74938" y="1898650"/>
            <a:ext cx="0" cy="2790825"/>
          </a:xfrm>
          <a:prstGeom prst="line">
            <a:avLst/>
          </a:prstGeom>
          <a:noFill/>
          <a:ln w="19050">
            <a:solidFill>
              <a:srgbClr val="EEECE1"/>
            </a:solidFill>
            <a:round/>
            <a:headEnd type="none" w="sm" len="sm"/>
            <a:tailEnd type="triangle" w="med" len="lg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6631" name="Line 17">
            <a:extLst>
              <a:ext uri="{FF2B5EF4-FFF2-40B4-BE49-F238E27FC236}">
                <a16:creationId xmlns:a16="http://schemas.microsoft.com/office/drawing/2014/main" id="{F09053F9-4AE3-FAE2-651E-D223AA030E9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6388" y="3338513"/>
            <a:ext cx="0" cy="180975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6632" name="Line 18">
            <a:extLst>
              <a:ext uri="{FF2B5EF4-FFF2-40B4-BE49-F238E27FC236}">
                <a16:creationId xmlns:a16="http://schemas.microsoft.com/office/drawing/2014/main" id="{A2ACFDB9-C94C-00E8-6C4B-3629D2BF8A55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7250" y="3338513"/>
            <a:ext cx="0" cy="180975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6633" name="Line 19">
            <a:extLst>
              <a:ext uri="{FF2B5EF4-FFF2-40B4-BE49-F238E27FC236}">
                <a16:creationId xmlns:a16="http://schemas.microsoft.com/office/drawing/2014/main" id="{94EAB117-373E-A4F1-F2C7-65B4361D1F6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5300" y="3338513"/>
            <a:ext cx="0" cy="90487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6634" name="Line 20">
            <a:extLst>
              <a:ext uri="{FF2B5EF4-FFF2-40B4-BE49-F238E27FC236}">
                <a16:creationId xmlns:a16="http://schemas.microsoft.com/office/drawing/2014/main" id="{250C8312-1E82-6BAF-D186-9E4FD2585C4F}"/>
              </a:ext>
            </a:extLst>
          </p:cNvPr>
          <p:cNvSpPr>
            <a:spLocks noChangeShapeType="1"/>
          </p:cNvSpPr>
          <p:nvPr/>
        </p:nvSpPr>
        <p:spPr bwMode="auto">
          <a:xfrm>
            <a:off x="3756025" y="3338513"/>
            <a:ext cx="0" cy="90487"/>
          </a:xfrm>
          <a:prstGeom prst="line">
            <a:avLst/>
          </a:prstGeom>
          <a:noFill/>
          <a:ln w="12700">
            <a:solidFill>
              <a:srgbClr val="EEECE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1C1C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6636" name="Text Box 22">
            <a:extLst>
              <a:ext uri="{FF2B5EF4-FFF2-40B4-BE49-F238E27FC236}">
                <a16:creationId xmlns:a16="http://schemas.microsoft.com/office/drawing/2014/main" id="{897D55DA-02A0-5BCC-BBA2-DC6616FA3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8" y="4114800"/>
            <a:ext cx="5689600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40000"/>
              </a:lnSpc>
              <a:spcBef>
                <a:spcPct val="50000"/>
              </a:spcBef>
              <a:spcAft>
                <a:spcPct val="0"/>
              </a:spcAft>
              <a:buClr>
                <a:srgbClr val="B7B1A9"/>
              </a:buClr>
              <a:buSzTx/>
              <a:buFontTx/>
              <a:buNone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MS PGothic" pitchFamily="34" charset="-128"/>
                <a:cs typeface="+mn-cs"/>
              </a:rPr>
              <a:t>Signal compressed in time</a:t>
            </a:r>
          </a:p>
        </p:txBody>
      </p:sp>
      <p:sp>
        <p:nvSpPr>
          <p:cNvPr id="19468" name="Rectangle 20">
            <a:extLst>
              <a:ext uri="{FF2B5EF4-FFF2-40B4-BE49-F238E27FC236}">
                <a16:creationId xmlns:a16="http://schemas.microsoft.com/office/drawing/2014/main" id="{4FCD1630-338A-085A-0330-C1B0F9C4C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5525" y="1287463"/>
            <a:ext cx="31908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Myriad Pro"/>
                <a:ea typeface="MS PGothic" panose="020B0600070205080204" pitchFamily="34" charset="-128"/>
                <a:cs typeface="+mn-cs"/>
              </a:rPr>
              <a:t>aEEG</a:t>
            </a:r>
          </a:p>
        </p:txBody>
      </p:sp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90348166-E108-549E-EC57-9FBC285CF1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25" y="6461125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1420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UMCU_PPT_WKZ_Eng3">
  <a:themeElements>
    <a:clrScheme name="Aangepast 2">
      <a:dk1>
        <a:srgbClr val="1C1C1C"/>
      </a:dk1>
      <a:lt1>
        <a:sysClr val="window" lastClr="FFFFFF"/>
      </a:lt1>
      <a:dk2>
        <a:srgbClr val="1961AB"/>
      </a:dk2>
      <a:lt2>
        <a:srgbClr val="EEECE1"/>
      </a:lt2>
      <a:accent1>
        <a:srgbClr val="2526A9"/>
      </a:accent1>
      <a:accent2>
        <a:srgbClr val="D0103A"/>
      </a:accent2>
      <a:accent3>
        <a:srgbClr val="79B829"/>
      </a:accent3>
      <a:accent4>
        <a:srgbClr val="0F84C9"/>
      </a:accent4>
      <a:accent5>
        <a:srgbClr val="FF6319"/>
      </a:accent5>
      <a:accent6>
        <a:srgbClr val="B7B1A9"/>
      </a:accent6>
      <a:hlink>
        <a:srgbClr val="2526A9"/>
      </a:hlink>
      <a:folHlink>
        <a:srgbClr val="B7B1A9"/>
      </a:folHlink>
    </a:clrScheme>
    <a:fontScheme name="Aangepas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EEG Introd. Persian- 1.pptx" id="{39B69825-C4D0-4499-94EE-DBEC2BC8BAEF}" vid="{CA06DC21-57A6-45F0-A30D-84FB56018375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EG Introd. Persian- 1.pptx" id="{39B69825-C4D0-4499-94EE-DBEC2BC8BAEF}" vid="{96A7AB78-8125-4C12-8269-90E8C6273428}"/>
    </a:ext>
  </a:ext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EG Introd. Persian- 2.pptx" id="{75053282-7E6D-4139-B9C8-934F750F05A5}" vid="{4EF75A25-24D7-4F39-96A1-0AE81FEB773D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855</Words>
  <Application>Microsoft Office PowerPoint</Application>
  <PresentationFormat>Widescreen</PresentationFormat>
  <Paragraphs>90</Paragraphs>
  <Slides>30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30</vt:i4>
      </vt:variant>
    </vt:vector>
  </HeadingPairs>
  <TitlesOfParts>
    <vt:vector size="41" baseType="lpstr">
      <vt:lpstr>MS PGothic</vt:lpstr>
      <vt:lpstr>Arial</vt:lpstr>
      <vt:lpstr>Calibri</vt:lpstr>
      <vt:lpstr>Calibri Light</vt:lpstr>
      <vt:lpstr>Helvetica</vt:lpstr>
      <vt:lpstr>Myriad Pro</vt:lpstr>
      <vt:lpstr>Segoe UI</vt:lpstr>
      <vt:lpstr>Office Theme</vt:lpstr>
      <vt:lpstr>UMCU_PPT_WKZ_Eng3</vt:lpstr>
      <vt:lpstr>1_Office Theme</vt:lpstr>
      <vt:lpstr>2_Office Theme</vt:lpstr>
      <vt:lpstr> Amplitude Integrated EEG (aEEG)</vt:lpstr>
      <vt:lpstr>Basics: aEEG vs. cEEG</vt:lpstr>
      <vt:lpstr>PowerPoint Presentation</vt:lpstr>
      <vt:lpstr>How aEEG is constructed</vt:lpstr>
      <vt:lpstr>Filtering the signal to frequencies between 2-15 Hz</vt:lpstr>
      <vt:lpstr>aEEG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Time compression is standardized to one millimeter per minute and thus 6 cm per hour</vt:lpstr>
      <vt:lpstr>Semi-logarithmic display of amplitude</vt:lpstr>
      <vt:lpstr>PowerPoint Presentation</vt:lpstr>
      <vt:lpstr>Visual interpretation of pattern recognition</vt:lpstr>
      <vt:lpstr>aEEG classification</vt:lpstr>
      <vt:lpstr>aEEG classification</vt:lpstr>
      <vt:lpstr>Continuous Normal Voltage (CNV) pattern (seen in full-term infants) Continuous activity with lower amplitude around 7 (5-10) μV, and maximum amplitudes 25(-50) μV </vt:lpstr>
      <vt:lpstr>Discontinuous Pattern (DC) Minimum amplitude variable, but mainly below 5 μV, and maximum amplitudes over 10 μV </vt:lpstr>
      <vt:lpstr>Flat Trace Pattern (Continuous low voltage) (CLV) continuous activity of very low amplitude (around or below 5 μV))</vt:lpstr>
      <vt:lpstr>Burst suppression (BS) Minimum amplitude without variability at 0-1 (2) μV, and bursts with amplitude 25 μV. – BS+ denotes a BS background with dense burst ≥100 bursts/h – BS- defines a BS background with sparse bursts, less than 100 bursts/h</vt:lpstr>
      <vt:lpstr>Two single seizures on a discontinuous background. The seizures appear with a 1-h interAval; each one can be seen as a transient rise of the lower margin. The original EEG shows slightly irregular 2–3 Hz spike-wave complexes.</vt:lpstr>
      <vt:lpstr>Repetitive seizures on a CNV background pattern. All seizures are seen as transient rises of both the lower and upper margins of the aEEG. The corresponding EEG below shows rhythmic spike-wave complexes of 3 Hz.</vt:lpstr>
      <vt:lpstr>Repetitive seizures arising on an inactive (isoelectric) background The EEG during the seizures shows slow (0.7 Hz) polyspike-wave complexes.</vt:lpstr>
      <vt:lpstr>PowerPoint Presentation</vt:lpstr>
      <vt:lpstr>aEEG &amp; induced hypothermia</vt:lpstr>
      <vt:lpstr>aEEG &amp; induced hypothermia-2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mohsen javadzadeh</dc:creator>
  <cp:lastModifiedBy>mohsen javadzadeh</cp:lastModifiedBy>
  <cp:revision>2</cp:revision>
  <dcterms:created xsi:type="dcterms:W3CDTF">2024-07-10T20:29:43Z</dcterms:created>
  <dcterms:modified xsi:type="dcterms:W3CDTF">2024-07-10T20:50:44Z</dcterms:modified>
</cp:coreProperties>
</file>