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2" r:id="rId3"/>
    <p:sldId id="286" r:id="rId4"/>
    <p:sldId id="266" r:id="rId5"/>
    <p:sldId id="268" r:id="rId6"/>
    <p:sldId id="259" r:id="rId7"/>
    <p:sldId id="285" r:id="rId8"/>
    <p:sldId id="283" r:id="rId9"/>
    <p:sldId id="272" r:id="rId10"/>
    <p:sldId id="284" r:id="rId11"/>
    <p:sldId id="262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63" r:id="rId21"/>
    <p:sldId id="26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00A59E-3296-4EE2-B942-43C2CBEF2A72}" v="4" dt="2025-11-07T15:54:19.7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47088E5-5FC5-4094-82E9-0C279F48A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391B207-00E0-4498-95D3-B6494C3407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EFD0342-1943-4785-8278-7CF375F32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2D8D-5692-4351-BA27-434C0EE690A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CF474B3-16AC-4147-9182-8C1D1323F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984CE2C-0D19-407B-9A98-48C05B4DF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3AD9-BAA7-4075-A381-8AC095B29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608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35C94A2-4B86-4678-B660-5F94562C7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203F067-A0DD-4F5E-9B22-0B3E148DB5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33E1B6C-AE35-4E13-AD84-74F31AF53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2D8D-5692-4351-BA27-434C0EE690A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1B6D30A-DF85-4148-AB68-111CD4807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35BE58F-433C-46CE-A2D4-58680A1B9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3AD9-BAA7-4075-A381-8AC095B29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630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42374DC-575E-4A6C-AB29-B524A88284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3C42F3C-5080-48D3-A1F6-FAF101AA0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FE8974D-DAC7-434F-9550-2762E74C9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2D8D-5692-4351-BA27-434C0EE690A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DD35EE-1F00-4E79-9B87-565383627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54ABE11-502E-485C-B811-6D5B727F8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3AD9-BAA7-4075-A381-8AC095B29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07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C4A09D-A2B0-45C8-A5BA-A5BDF7B91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3BB4AE6-9BD6-406B-A6E0-73CF9ECB9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433FB62-3EE2-4762-B22A-260C33D72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2D8D-5692-4351-BA27-434C0EE690A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A7F71AB-065E-4899-925F-DAC0E33AD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48355CB-4599-4BAC-874B-14E7F1180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3AD9-BAA7-4075-A381-8AC095B29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921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665659D-985D-4047-ABC9-76BEF2D35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01B22A7-C1FF-4E2D-B42E-73F91A0A5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912FF63-EFC0-49B3-8463-B56D6857F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2D8D-5692-4351-BA27-434C0EE690A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26F68D-C037-4FB8-B468-33A477D3A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3C0520D-DCCC-4A36-8813-6BA311702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3AD9-BAA7-4075-A381-8AC095B29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63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D002BD7-C9AF-4DAE-8EE5-64E1111BA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A579800-EF69-4FD5-9129-93EB2D5215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3E8A649-CB5A-4F4B-9AF7-336FE79AD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CE0CE53-466B-4179-B1AD-CF234FF87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2D8D-5692-4351-BA27-434C0EE690A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B3BF626-DB8E-4D63-9E1C-83328CA24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172E583-CAD4-4F81-9887-A40ABE4C7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3AD9-BAA7-4075-A381-8AC095B29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822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EFFB0E-2371-4E97-818E-5A373D2FC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7697114-7E25-4908-B045-8CF44F430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91B2817-64C1-40E1-A17D-E7D6D9CD99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3E1BEDC1-D6F4-46D7-A59A-A46FC31B07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726F652-184C-4CD6-8BEF-74E618F4AB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AF335E17-E294-47D1-A508-296FFEB97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2D8D-5692-4351-BA27-434C0EE690A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B883D5D8-B862-458B-8791-13B97D394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11618CC-343C-4985-B73A-049D9D39B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3AD9-BAA7-4075-A381-8AC095B29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206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9FE824A-2137-47BC-AC47-12174DBEE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7C8FBE5-3D6C-45D4-BAEE-72CCC6599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2D8D-5692-4351-BA27-434C0EE690A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7AFC4B5-24BE-4D28-A06D-266A3C28B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EA7062C7-53C4-4351-A31D-EA9C467B7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3AD9-BAA7-4075-A381-8AC095B29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29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6D306556-513D-4A55-BC4C-78155929A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2D8D-5692-4351-BA27-434C0EE690A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E04C937-5592-488D-8846-F8CE8C241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A6DEA4E-3806-4CA0-9D86-AC7CEDF6E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3AD9-BAA7-4075-A381-8AC095B29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832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FB56C2-CECE-4297-8EC1-701FD1044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FDA08DD-A770-437A-8257-6C3CFFA0A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6095004-F481-4EE3-91A5-4625EFE5F7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73C6D3A-7A75-4AD5-AB14-73304A0D7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2D8D-5692-4351-BA27-434C0EE690A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40E702D-0969-43D0-9056-A611B9077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9422958-61B8-4D8D-839E-009A28618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3AD9-BAA7-4075-A381-8AC095B29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709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8C137E9-F221-4694-8DC9-B31086062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4308AC7-BD00-4F7F-9A9F-325C24248B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EDBF9A5-1039-48B6-8872-2785FAFC98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DB51BB9-E19C-4E52-A992-5935F8A35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2D8D-5692-4351-BA27-434C0EE690A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3EF13A1-B949-4985-8BA4-FEE6270A2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35E467E-AD26-43D8-9E6C-C3A556B42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3AD9-BAA7-4075-A381-8AC095B29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822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0998C143-FFEE-4C31-AACC-E8EC7933A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628F827-A7F6-4DA0-9347-A7FD1F383D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DCEB2B3-26D3-455F-A375-000B9C8B2F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92D8D-5692-4351-BA27-434C0EE690A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BFBFBF6-1FBB-4313-AD45-C00468C791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62F2E25-CB0D-43E1-BA62-AD0C1C5E03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D3AD9-BAA7-4075-A381-8AC095B29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95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9B7AD9F6-8CE7-4299-8FC6-328F4DCD3FF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ADB141-8B91-45BA-A536-768392588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338" y="640080"/>
            <a:ext cx="3734014" cy="57607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200" b="1" dirty="0" smtClean="0"/>
              <a:t>Evaluating </a:t>
            </a:r>
            <a:r>
              <a:rPr lang="en-US" sz="4200" b="1" dirty="0"/>
              <a:t>effectiveness and risks of Probiotics in </a:t>
            </a:r>
            <a:r>
              <a:rPr lang="en-US" sz="4200" b="1" dirty="0" smtClean="0"/>
              <a:t>Preterm Infants</a:t>
            </a:r>
            <a:r>
              <a:rPr kumimoji="0" lang="en-US" sz="42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/>
            </a:r>
            <a:br>
              <a:rPr kumimoji="0" lang="en-US" sz="42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</a:br>
            <a:r>
              <a:rPr kumimoji="0" lang="en-US" sz="4200" b="0" i="0" u="none" strike="noStrike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/>
            </a:r>
            <a:br>
              <a:rPr kumimoji="0" lang="en-US" sz="4200" b="0" i="0" u="none" strike="noStrike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</a:br>
            <a:r>
              <a:rPr lang="en-US" sz="2700" dirty="0" smtClean="0"/>
              <a:t>Setareh </a:t>
            </a:r>
            <a:r>
              <a:rPr lang="en-US" sz="2700" dirty="0" err="1"/>
              <a:t>Sagheb</a:t>
            </a:r>
            <a:r>
              <a:rPr lang="en-US" sz="2700" dirty="0"/>
              <a:t>(MD)</a:t>
            </a:r>
            <a:br>
              <a:rPr lang="en-US" sz="2700" dirty="0"/>
            </a:br>
            <a:r>
              <a:rPr lang="en-US" sz="2700" dirty="0"/>
              <a:t>TUMS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>
                <a:solidFill>
                  <a:srgbClr val="00B0F0"/>
                </a:solidFill>
              </a:rPr>
              <a:t/>
            </a:r>
            <a:br>
              <a:rPr lang="en-US" sz="3600" dirty="0">
                <a:solidFill>
                  <a:srgbClr val="00B0F0"/>
                </a:solidFill>
              </a:rPr>
            </a:br>
            <a:endParaRPr lang="en-US" sz="4200" dirty="0"/>
          </a:p>
        </p:txBody>
      </p:sp>
      <p:sp>
        <p:nvSpPr>
          <p:cNvPr id="11" name="sketchy line">
            <a:extLst>
              <a:ext uri="{FF2B5EF4-FFF2-40B4-BE49-F238E27FC236}">
                <a16:creationId xmlns="" xmlns:a16="http://schemas.microsoft.com/office/drawing/2014/main" id="{F49775AF-8896-43EE-92C6-83497D6DC5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=""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27078" y="2743200"/>
            <a:ext cx="3261014" cy="1943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68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Outcomes</a:t>
            </a:r>
            <a:b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endParaRPr lang="fa-IR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primary outcomes were NEC, mortality, and </a:t>
            </a:r>
            <a:r>
              <a:rPr lang="en-US" dirty="0" smtClean="0"/>
              <a:t>late-onset sepsis.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Secondary outcomes included probiotic sepsis, </a:t>
            </a:r>
            <a:r>
              <a:rPr lang="en-US" dirty="0" smtClean="0"/>
              <a:t>NEC occurring </a:t>
            </a:r>
            <a:r>
              <a:rPr lang="en-US" dirty="0"/>
              <a:t>after 7 days of age, and late mortality (&gt;7 </a:t>
            </a:r>
            <a:r>
              <a:rPr lang="en-US" dirty="0" smtClean="0"/>
              <a:t>days of </a:t>
            </a:r>
            <a:r>
              <a:rPr lang="en-US" dirty="0"/>
              <a:t>age).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/>
              <a:t>also evaluated the distribution of </a:t>
            </a:r>
            <a:r>
              <a:rPr lang="en-US" dirty="0" smtClean="0"/>
              <a:t>organisms attributed </a:t>
            </a:r>
            <a:r>
              <a:rPr lang="en-US" dirty="0"/>
              <a:t>to late-onset sepsis to discern any change </a:t>
            </a:r>
            <a:r>
              <a:rPr lang="en-US" dirty="0" smtClean="0"/>
              <a:t>in the </a:t>
            </a:r>
            <a:r>
              <a:rPr lang="en-US" dirty="0"/>
              <a:t>pattern of organisms. Additionally, </a:t>
            </a:r>
            <a:r>
              <a:rPr lang="en-US" dirty="0" smtClean="0"/>
              <a:t>they </a:t>
            </a:r>
            <a:r>
              <a:rPr lang="en-US" dirty="0"/>
              <a:t>assessed </a:t>
            </a:r>
            <a:r>
              <a:rPr lang="en-US" dirty="0" smtClean="0"/>
              <a:t>these outcomes </a:t>
            </a:r>
            <a:r>
              <a:rPr lang="en-US" dirty="0"/>
              <a:t>according to probiotic supplement type: </a:t>
            </a:r>
            <a:r>
              <a:rPr lang="en-US" dirty="0" err="1" smtClean="0"/>
              <a:t>multistrain</a:t>
            </a:r>
            <a:r>
              <a:rPr lang="en-US" dirty="0" smtClean="0"/>
              <a:t> and </a:t>
            </a:r>
            <a:r>
              <a:rPr lang="en-US" dirty="0"/>
              <a:t>single-strain probiotics.</a:t>
            </a:r>
            <a:endParaRPr lang="fa-IR" dirty="0"/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28678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832472D-3966-466A-AE60-994A82590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97B8FF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Study Population</a:t>
            </a:r>
            <a:r>
              <a:rPr lang="en-US" sz="4400" dirty="0"/>
              <a:t/>
            </a:r>
            <a:br>
              <a:rPr lang="en-US" sz="4400" dirty="0"/>
            </a:b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8D4E363-65DD-43F3-B6C1-F8B85D0CAD8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800" b="1" dirty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18,793 infants (57.5%)</a:t>
            </a:r>
            <a:endParaRPr lang="en-US" sz="2800" dirty="0"/>
          </a:p>
          <a:p>
            <a:r>
              <a:rPr lang="en-US" sz="2800" dirty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Median gestational age: 29 weeks</a:t>
            </a:r>
          </a:p>
          <a:p>
            <a:r>
              <a:rPr lang="en-US" sz="2800" dirty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Received probiotic supplements added to feeds</a:t>
            </a:r>
            <a:endParaRPr lang="en-US" sz="2800" dirty="0"/>
          </a:p>
          <a:p>
            <a:endParaRPr lang="en-US" sz="2800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08087BE-4AE1-4C0C-B055-3B05529406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400" dirty="0"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Control Group</a:t>
            </a:r>
            <a:endParaRPr lang="en-US" sz="2400" dirty="0"/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09BCF26-52F9-4C9A-A201-9D674CD31E6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800" b="1" dirty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13,874 infants (42.5%)</a:t>
            </a:r>
          </a:p>
          <a:p>
            <a:pPr marL="0" indent="0">
              <a:lnSpc>
                <a:spcPts val="2750"/>
              </a:lnSpc>
              <a:buNone/>
            </a:pPr>
            <a:r>
              <a:rPr lang="en-US" sz="2800" dirty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Median gestational age: 31 weeks</a:t>
            </a:r>
            <a:endParaRPr lang="en-US" sz="2800" dirty="0"/>
          </a:p>
          <a:p>
            <a:pPr marL="0" indent="0">
              <a:lnSpc>
                <a:spcPts val="2750"/>
              </a:lnSpc>
              <a:buNone/>
            </a:pPr>
            <a:r>
              <a:rPr lang="en-US" sz="2800" dirty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Did not receive probiotics</a:t>
            </a:r>
            <a:endParaRPr lang="en-US" sz="2800" dirty="0"/>
          </a:p>
          <a:p>
            <a:pPr marL="0" indent="0" algn="l">
              <a:lnSpc>
                <a:spcPts val="2750"/>
              </a:lnSpc>
              <a:buNone/>
            </a:pPr>
            <a:endParaRPr lang="en-US" sz="2800" dirty="0"/>
          </a:p>
        </p:txBody>
      </p:sp>
      <p:sp>
        <p:nvSpPr>
          <p:cNvPr id="7" name="Text 2">
            <a:extLst>
              <a:ext uri="{FF2B5EF4-FFF2-40B4-BE49-F238E27FC236}">
                <a16:creationId xmlns="" xmlns:a16="http://schemas.microsoft.com/office/drawing/2014/main" id="{2533FA06-462F-4928-B622-E88970F13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150" dirty="0"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Probiotic Group</a:t>
            </a:r>
            <a:endParaRPr lang="en-US" sz="2150" dirty="0"/>
          </a:p>
        </p:txBody>
      </p:sp>
    </p:spTree>
    <p:extLst>
      <p:ext uri="{BB962C8B-B14F-4D97-AF65-F5344CB8AC3E}">
        <p14:creationId xmlns:p14="http://schemas.microsoft.com/office/powerpoint/2010/main" val="311154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Special focus on 7,401 extremely low birth weight (ELBW) infants weighing less than 1000g—the highest-risk group for complications</a:t>
            </a:r>
            <a:r>
              <a:rPr lang="en-US" b="1" dirty="0" smtClean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.</a:t>
            </a:r>
          </a:p>
          <a:p>
            <a:endParaRPr lang="en-US" b="1" dirty="0"/>
          </a:p>
          <a:p>
            <a:r>
              <a:rPr lang="en-US" dirty="0"/>
              <a:t>Infants with a birth weight less than 1000 g </a:t>
            </a:r>
            <a:r>
              <a:rPr lang="en-US" dirty="0" smtClean="0"/>
              <a:t>represented </a:t>
            </a:r>
            <a:r>
              <a:rPr lang="en-US" dirty="0" smtClean="0">
                <a:solidFill>
                  <a:srgbClr val="00B0F0"/>
                </a:solidFill>
              </a:rPr>
              <a:t>26.3%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(7401) </a:t>
            </a:r>
            <a:r>
              <a:rPr lang="en-US" dirty="0"/>
              <a:t>of the group with a GA less than 34 </a:t>
            </a:r>
            <a:r>
              <a:rPr lang="en-US" dirty="0" smtClean="0"/>
              <a:t>weeks who </a:t>
            </a:r>
            <a:r>
              <a:rPr lang="en-US" dirty="0"/>
              <a:t>received probiotics, compared with </a:t>
            </a:r>
            <a:r>
              <a:rPr lang="en-US" dirty="0">
                <a:solidFill>
                  <a:srgbClr val="00B0F0"/>
                </a:solidFill>
              </a:rPr>
              <a:t>17.7% </a:t>
            </a:r>
            <a:r>
              <a:rPr lang="en-US" dirty="0" smtClean="0">
                <a:solidFill>
                  <a:srgbClr val="00B0F0"/>
                </a:solidFill>
              </a:rPr>
              <a:t>(4936 )</a:t>
            </a:r>
            <a:r>
              <a:rPr lang="en-US" dirty="0" smtClean="0"/>
              <a:t>of those who </a:t>
            </a:r>
            <a:r>
              <a:rPr lang="en-US" dirty="0"/>
              <a:t>did not</a:t>
            </a:r>
            <a:r>
              <a:rPr lang="en-US" dirty="0" smtClean="0"/>
              <a:t>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20801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this </a:t>
            </a:r>
            <a:r>
              <a:rPr lang="en-US" dirty="0">
                <a:solidFill>
                  <a:srgbClr val="00B0F0"/>
                </a:solidFill>
              </a:rPr>
              <a:t>formula-recipient group</a:t>
            </a:r>
            <a:r>
              <a:rPr lang="en-US" dirty="0"/>
              <a:t>, infants </a:t>
            </a:r>
            <a:r>
              <a:rPr lang="en-US" dirty="0" smtClean="0"/>
              <a:t>in the </a:t>
            </a:r>
            <a:r>
              <a:rPr lang="en-US" dirty="0"/>
              <a:t>probiotic group were less mature than those who </a:t>
            </a:r>
            <a:r>
              <a:rPr lang="en-US" dirty="0" smtClean="0"/>
              <a:t>did not </a:t>
            </a:r>
            <a:r>
              <a:rPr lang="en-US" dirty="0"/>
              <a:t>receive probiotics (30.6 ± 2.0 vs 31.8 ± 1.7 </a:t>
            </a:r>
            <a:r>
              <a:rPr lang="en-US" dirty="0" smtClean="0"/>
              <a:t>weeks’ GA</a:t>
            </a:r>
            <a:r>
              <a:rPr lang="en-US" dirty="0"/>
              <a:t>).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Among </a:t>
            </a:r>
            <a:r>
              <a:rPr lang="en-US" dirty="0"/>
              <a:t>the infants with a birth weight less </a:t>
            </a:r>
            <a:r>
              <a:rPr lang="en-US" dirty="0" smtClean="0"/>
              <a:t>than 1000 </a:t>
            </a:r>
            <a:r>
              <a:rPr lang="en-US" dirty="0"/>
              <a:t>g, 567 (7.7%) received formula in the first 28 </a:t>
            </a:r>
            <a:r>
              <a:rPr lang="en-US" dirty="0" smtClean="0"/>
              <a:t>days of </a:t>
            </a:r>
            <a:r>
              <a:rPr lang="en-US" dirty="0"/>
              <a:t>age, with comparable GA between the </a:t>
            </a:r>
            <a:r>
              <a:rPr lang="en-US" dirty="0" smtClean="0"/>
              <a:t>formula-recipient infants </a:t>
            </a:r>
            <a:r>
              <a:rPr lang="en-US" dirty="0"/>
              <a:t>in the probiotics and </a:t>
            </a:r>
            <a:r>
              <a:rPr lang="en-US" dirty="0" err="1"/>
              <a:t>nonprobiotics</a:t>
            </a:r>
            <a:r>
              <a:rPr lang="en-US" dirty="0"/>
              <a:t> groups (26.6 </a:t>
            </a:r>
            <a:r>
              <a:rPr lang="en-US" dirty="0" smtClean="0"/>
              <a:t>±2.2 </a:t>
            </a:r>
            <a:r>
              <a:rPr lang="en-US" dirty="0"/>
              <a:t>vs 26.5 ± 2.2 weeks’ GA).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9703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group with </a:t>
            </a:r>
            <a:r>
              <a:rPr lang="en-US" dirty="0">
                <a:solidFill>
                  <a:srgbClr val="00B0F0"/>
                </a:solidFill>
              </a:rPr>
              <a:t>a birth weight less </a:t>
            </a:r>
            <a:r>
              <a:rPr lang="en-US" dirty="0" smtClean="0">
                <a:solidFill>
                  <a:srgbClr val="00B0F0"/>
                </a:solidFill>
              </a:rPr>
              <a:t>than 1000 </a:t>
            </a:r>
            <a:r>
              <a:rPr lang="en-US" dirty="0">
                <a:solidFill>
                  <a:srgbClr val="00B0F0"/>
                </a:solidFill>
              </a:rPr>
              <a:t>g, all-cause death was lower among infants </a:t>
            </a:r>
            <a:r>
              <a:rPr lang="en-US" dirty="0" smtClean="0">
                <a:solidFill>
                  <a:srgbClr val="00B0F0"/>
                </a:solidFill>
              </a:rPr>
              <a:t>who received </a:t>
            </a:r>
            <a:r>
              <a:rPr lang="en-US" dirty="0">
                <a:solidFill>
                  <a:srgbClr val="00B0F0"/>
                </a:solidFill>
              </a:rPr>
              <a:t>probiotics</a:t>
            </a:r>
            <a:r>
              <a:rPr lang="en-US" dirty="0"/>
              <a:t> than those in the </a:t>
            </a:r>
            <a:r>
              <a:rPr lang="en-US" dirty="0" err="1"/>
              <a:t>nonprobiotics</a:t>
            </a:r>
            <a:r>
              <a:rPr lang="en-US" dirty="0"/>
              <a:t> group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/>
              <a:t>In the multivariable analysis, </a:t>
            </a:r>
            <a:r>
              <a:rPr lang="en-US" dirty="0">
                <a:solidFill>
                  <a:srgbClr val="00B0F0"/>
                </a:solidFill>
              </a:rPr>
              <a:t>probiotics were </a:t>
            </a:r>
            <a:r>
              <a:rPr lang="en-US" dirty="0" smtClean="0">
                <a:solidFill>
                  <a:srgbClr val="00B0F0"/>
                </a:solidFill>
              </a:rPr>
              <a:t>associated with </a:t>
            </a:r>
            <a:r>
              <a:rPr lang="en-US" dirty="0">
                <a:solidFill>
                  <a:srgbClr val="00B0F0"/>
                </a:solidFill>
              </a:rPr>
              <a:t>lower </a:t>
            </a:r>
            <a:r>
              <a:rPr lang="en-US" dirty="0" smtClean="0">
                <a:solidFill>
                  <a:srgbClr val="00B0F0"/>
                </a:solidFill>
              </a:rPr>
              <a:t>odds </a:t>
            </a:r>
            <a:r>
              <a:rPr lang="en-US" dirty="0">
                <a:solidFill>
                  <a:srgbClr val="00B0F0"/>
                </a:solidFill>
              </a:rPr>
              <a:t>of mortality, mortality after 7 days, and </a:t>
            </a:r>
            <a:r>
              <a:rPr lang="en-US" dirty="0" smtClean="0">
                <a:solidFill>
                  <a:srgbClr val="00B0F0"/>
                </a:solidFill>
              </a:rPr>
              <a:t>the composite </a:t>
            </a:r>
            <a:r>
              <a:rPr lang="en-US" dirty="0">
                <a:solidFill>
                  <a:srgbClr val="00B0F0"/>
                </a:solidFill>
              </a:rPr>
              <a:t>outcome of NEC </a:t>
            </a:r>
            <a:r>
              <a:rPr lang="en-US" dirty="0" smtClean="0">
                <a:solidFill>
                  <a:srgbClr val="00B0F0"/>
                </a:solidFill>
              </a:rPr>
              <a:t>or mortality </a:t>
            </a:r>
            <a:r>
              <a:rPr lang="en-US" dirty="0">
                <a:solidFill>
                  <a:srgbClr val="00B0F0"/>
                </a:solidFill>
              </a:rPr>
              <a:t>in infants with a GA </a:t>
            </a:r>
            <a:r>
              <a:rPr lang="en-US" dirty="0" smtClean="0">
                <a:solidFill>
                  <a:srgbClr val="00B0F0"/>
                </a:solidFill>
              </a:rPr>
              <a:t>of less </a:t>
            </a:r>
            <a:r>
              <a:rPr lang="en-US" dirty="0">
                <a:solidFill>
                  <a:srgbClr val="00B0F0"/>
                </a:solidFill>
              </a:rPr>
              <a:t>than 34 weeks and </a:t>
            </a:r>
            <a:r>
              <a:rPr lang="en-US" dirty="0" smtClean="0">
                <a:solidFill>
                  <a:srgbClr val="00B0F0"/>
                </a:solidFill>
              </a:rPr>
              <a:t>ELBW.</a:t>
            </a:r>
          </a:p>
          <a:p>
            <a:r>
              <a:rPr lang="en-US" dirty="0" smtClean="0"/>
              <a:t>There were no </a:t>
            </a:r>
            <a:r>
              <a:rPr lang="en-US" dirty="0"/>
              <a:t>associations between probiotics and NEC, surgical NEC, </a:t>
            </a:r>
            <a:r>
              <a:rPr lang="en-US" dirty="0" smtClean="0"/>
              <a:t>or NEC </a:t>
            </a:r>
            <a:r>
              <a:rPr lang="en-US" dirty="0"/>
              <a:t>that occurred after 7 days of </a:t>
            </a:r>
            <a:r>
              <a:rPr lang="en-US" dirty="0" smtClean="0"/>
              <a:t>age.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3336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Because probiotic uptake </a:t>
            </a:r>
            <a:r>
              <a:rPr lang="en-US" dirty="0" smtClean="0"/>
              <a:t>stabilized at </a:t>
            </a:r>
            <a:r>
              <a:rPr lang="en-US" dirty="0"/>
              <a:t>approximately 60% in 2018, </a:t>
            </a:r>
            <a:r>
              <a:rPr lang="en-US" dirty="0" smtClean="0"/>
              <a:t>they conducted post hoc </a:t>
            </a:r>
            <a:r>
              <a:rPr lang="en-US" dirty="0"/>
              <a:t>analyses of the primary outcomes, restricting the </a:t>
            </a:r>
            <a:r>
              <a:rPr lang="en-US" dirty="0" smtClean="0"/>
              <a:t>study period </a:t>
            </a:r>
            <a:r>
              <a:rPr lang="en-US" dirty="0"/>
              <a:t>to 2018–2022 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results of </a:t>
            </a:r>
            <a:r>
              <a:rPr lang="en-US" dirty="0"/>
              <a:t>the primary </a:t>
            </a:r>
            <a:r>
              <a:rPr lang="en-US" dirty="0" smtClean="0"/>
              <a:t>analyses were </a:t>
            </a:r>
            <a:r>
              <a:rPr lang="en-US" dirty="0"/>
              <a:t>confirmed</a:t>
            </a:r>
            <a:r>
              <a:rPr lang="en-US" dirty="0" smtClean="0"/>
              <a:t>. </a:t>
            </a:r>
          </a:p>
          <a:p>
            <a:r>
              <a:rPr lang="en-US" dirty="0" smtClean="0"/>
              <a:t>No </a:t>
            </a:r>
            <a:r>
              <a:rPr lang="en-US" dirty="0"/>
              <a:t>statistically </a:t>
            </a:r>
            <a:r>
              <a:rPr lang="en-US" dirty="0" smtClean="0"/>
              <a:t>significant differences </a:t>
            </a:r>
            <a:r>
              <a:rPr lang="en-US" dirty="0"/>
              <a:t>were observed for NEC or late-onset sepsis </a:t>
            </a:r>
            <a:r>
              <a:rPr lang="en-US" dirty="0" smtClean="0"/>
              <a:t>in infants </a:t>
            </a:r>
            <a:r>
              <a:rPr lang="en-US" dirty="0"/>
              <a:t>weighing less than 1000 g or when other </a:t>
            </a:r>
            <a:r>
              <a:rPr lang="en-US" dirty="0" smtClean="0"/>
              <a:t>regression models </a:t>
            </a:r>
            <a:r>
              <a:rPr lang="en-US" dirty="0"/>
              <a:t>were used</a:t>
            </a:r>
            <a:r>
              <a:rPr lang="en-US" dirty="0" smtClean="0"/>
              <a:t>.</a:t>
            </a:r>
          </a:p>
          <a:p>
            <a:endParaRPr lang="en-US" sz="1400" dirty="0"/>
          </a:p>
          <a:p>
            <a:r>
              <a:rPr lang="en-US" sz="1400" dirty="0">
                <a:solidFill>
                  <a:srgbClr val="00B0F0"/>
                </a:solidFill>
              </a:rPr>
              <a:t>Al </a:t>
            </a:r>
            <a:r>
              <a:rPr lang="en-US" sz="1400" dirty="0" err="1">
                <a:solidFill>
                  <a:srgbClr val="00B0F0"/>
                </a:solidFill>
              </a:rPr>
              <a:t>shaikh</a:t>
            </a:r>
            <a:r>
              <a:rPr lang="en-US" sz="1400" dirty="0">
                <a:solidFill>
                  <a:srgbClr val="00B0F0"/>
                </a:solidFill>
              </a:rPr>
              <a:t> BN, Ting J, Lee S, et al. Effectiveness and Risks of Probiotics in Preterm Infants. Pediatrics. 2025;155 (3):e2024069102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72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 </a:t>
            </a:r>
            <a:r>
              <a:rPr lang="en-US" dirty="0"/>
              <a:t>33 infants with isolation of probiotic </a:t>
            </a:r>
            <a:r>
              <a:rPr lang="en-US" dirty="0" smtClean="0"/>
              <a:t>organisms born </a:t>
            </a:r>
            <a:r>
              <a:rPr lang="en-US" dirty="0"/>
              <a:t>before 34 weeks’ GA. Of </a:t>
            </a:r>
            <a:r>
              <a:rPr lang="en-US" dirty="0" err="1" smtClean="0"/>
              <a:t>them,Lactobacillus</a:t>
            </a:r>
            <a:r>
              <a:rPr lang="en-US" dirty="0"/>
              <a:t>, </a:t>
            </a:r>
            <a:r>
              <a:rPr lang="en-US" dirty="0" err="1"/>
              <a:t>Bifidobacterium</a:t>
            </a:r>
            <a:r>
              <a:rPr lang="en-US" dirty="0"/>
              <a:t>, or both were isolated </a:t>
            </a:r>
            <a:r>
              <a:rPr lang="en-US" dirty="0" smtClean="0"/>
              <a:t>without any </a:t>
            </a:r>
            <a:r>
              <a:rPr lang="en-US" dirty="0"/>
              <a:t>other organisms in </a:t>
            </a:r>
            <a:r>
              <a:rPr lang="en-US" dirty="0">
                <a:solidFill>
                  <a:srgbClr val="00B0F0"/>
                </a:solidFill>
              </a:rPr>
              <a:t>27 (1.4/1000</a:t>
            </a:r>
            <a:r>
              <a:rPr lang="en-US" dirty="0"/>
              <a:t>) </a:t>
            </a:r>
            <a:r>
              <a:rPr lang="en-US" dirty="0" smtClean="0"/>
              <a:t>infants. </a:t>
            </a:r>
          </a:p>
          <a:p>
            <a:r>
              <a:rPr lang="en-US" dirty="0" smtClean="0"/>
              <a:t>Among </a:t>
            </a:r>
            <a:r>
              <a:rPr lang="en-US" dirty="0"/>
              <a:t>the 27 infants with probiotic sepsis </a:t>
            </a:r>
            <a:r>
              <a:rPr lang="en-US" dirty="0" smtClean="0"/>
              <a:t>only,3 </a:t>
            </a:r>
            <a:r>
              <a:rPr lang="en-US" dirty="0"/>
              <a:t>had both Lactobacillus and </a:t>
            </a:r>
            <a:r>
              <a:rPr lang="en-US" dirty="0" err="1"/>
              <a:t>Bifidobacterium</a:t>
            </a:r>
            <a:r>
              <a:rPr lang="en-US" dirty="0"/>
              <a:t> </a:t>
            </a:r>
            <a:r>
              <a:rPr lang="en-US" dirty="0" smtClean="0"/>
              <a:t>isolated simultaneously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Of </a:t>
            </a:r>
            <a:r>
              <a:rPr lang="en-US" dirty="0"/>
              <a:t>note, 11 (41%) of these infants </a:t>
            </a:r>
            <a:r>
              <a:rPr lang="en-US" dirty="0" smtClean="0"/>
              <a:t>had NEC </a:t>
            </a:r>
            <a:r>
              <a:rPr lang="en-US" dirty="0"/>
              <a:t>or spontaneous intestinal perforation 7 days </a:t>
            </a:r>
            <a:r>
              <a:rPr lang="en-US" dirty="0" smtClean="0"/>
              <a:t>before or </a:t>
            </a:r>
            <a:r>
              <a:rPr lang="en-US" dirty="0"/>
              <a:t>after probiotic sepsis.</a:t>
            </a:r>
          </a:p>
          <a:p>
            <a:r>
              <a:rPr lang="en-US" dirty="0"/>
              <a:t>There were </a:t>
            </a:r>
            <a:r>
              <a:rPr lang="en-US" dirty="0">
                <a:solidFill>
                  <a:srgbClr val="00B0F0"/>
                </a:solidFill>
              </a:rPr>
              <a:t>24 infants with probiotic sepsis in the </a:t>
            </a:r>
            <a:r>
              <a:rPr lang="en-US" dirty="0" smtClean="0">
                <a:solidFill>
                  <a:srgbClr val="00B0F0"/>
                </a:solidFill>
              </a:rPr>
              <a:t>ELBW </a:t>
            </a:r>
            <a:r>
              <a:rPr lang="en-US" dirty="0" smtClean="0"/>
              <a:t>cohort</a:t>
            </a:r>
            <a:r>
              <a:rPr lang="en-US" dirty="0"/>
              <a:t>. Of them, 20 (</a:t>
            </a:r>
            <a:r>
              <a:rPr lang="en-US" dirty="0">
                <a:solidFill>
                  <a:srgbClr val="00B0F0"/>
                </a:solidFill>
              </a:rPr>
              <a:t>4.0/1000) </a:t>
            </a:r>
            <a:r>
              <a:rPr lang="en-US" dirty="0"/>
              <a:t>had probiotic sepsis </a:t>
            </a:r>
            <a:r>
              <a:rPr lang="en-US" dirty="0" smtClean="0"/>
              <a:t>without other </a:t>
            </a:r>
            <a:r>
              <a:rPr lang="en-US" dirty="0"/>
              <a:t>isolated microorganisms. Three of them </a:t>
            </a:r>
            <a:r>
              <a:rPr lang="en-US" dirty="0" smtClean="0"/>
              <a:t>had</a:t>
            </a:r>
            <a:r>
              <a:rPr lang="en-US" dirty="0"/>
              <a:t> Lactobacillus and </a:t>
            </a:r>
            <a:r>
              <a:rPr lang="en-US" dirty="0" err="1"/>
              <a:t>Bifidobacterium</a:t>
            </a:r>
            <a:r>
              <a:rPr lang="en-US" dirty="0"/>
              <a:t> isolated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Nine (45%) </a:t>
            </a:r>
            <a:r>
              <a:rPr lang="en-US" dirty="0" smtClean="0"/>
              <a:t>of them </a:t>
            </a:r>
            <a:r>
              <a:rPr lang="en-US" dirty="0"/>
              <a:t>had NEC or intestinal perforation 7 days before </a:t>
            </a:r>
            <a:r>
              <a:rPr lang="en-US" dirty="0" smtClean="0"/>
              <a:t>and after </a:t>
            </a:r>
            <a:r>
              <a:rPr lang="en-US" dirty="0"/>
              <a:t>probiotic sepsis. Among infants diagnosed with </a:t>
            </a:r>
            <a:r>
              <a:rPr lang="en-US" dirty="0" smtClean="0"/>
              <a:t>probiotic sepsis</a:t>
            </a:r>
            <a:r>
              <a:rPr lang="en-US" dirty="0"/>
              <a:t>, </a:t>
            </a:r>
            <a:r>
              <a:rPr lang="en-US" dirty="0" smtClean="0"/>
              <a:t>2 </a:t>
            </a:r>
            <a:r>
              <a:rPr lang="en-US" dirty="0"/>
              <a:t>died within 7 days of probiotic </a:t>
            </a:r>
            <a:r>
              <a:rPr lang="en-US" dirty="0" smtClean="0"/>
              <a:t>sepsis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87222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D</a:t>
            </a:r>
            <a:r>
              <a:rPr lang="en-US" dirty="0" smtClean="0">
                <a:solidFill>
                  <a:srgbClr val="00B0F0"/>
                </a:solidFill>
              </a:rPr>
              <a:t>iscussion</a:t>
            </a:r>
            <a:endParaRPr lang="fa-IR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Probiotics in </a:t>
            </a:r>
            <a:r>
              <a:rPr lang="en-US" dirty="0" smtClean="0"/>
              <a:t>their </a:t>
            </a:r>
            <a:r>
              <a:rPr lang="en-US" dirty="0"/>
              <a:t>cohort were not associated </a:t>
            </a:r>
            <a:r>
              <a:rPr lang="en-US" dirty="0" smtClean="0"/>
              <a:t>with NEC </a:t>
            </a:r>
            <a:r>
              <a:rPr lang="en-US" dirty="0"/>
              <a:t>but were associated with a decreased rate of </a:t>
            </a:r>
            <a:r>
              <a:rPr lang="en-US" dirty="0" smtClean="0"/>
              <a:t>death or </a:t>
            </a:r>
            <a:r>
              <a:rPr lang="en-US" dirty="0"/>
              <a:t>NEC, and death within 7 days of NEC development, </a:t>
            </a:r>
            <a:r>
              <a:rPr lang="en-US" dirty="0" smtClean="0"/>
              <a:t>suggesting that </a:t>
            </a:r>
            <a:r>
              <a:rPr lang="en-US" dirty="0"/>
              <a:t>a lower rate of NEC may have partially </a:t>
            </a:r>
            <a:r>
              <a:rPr lang="en-US" dirty="0" smtClean="0"/>
              <a:t>contributed to </a:t>
            </a:r>
            <a:r>
              <a:rPr lang="en-US" dirty="0"/>
              <a:t>the reduction of all-cause mortality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Infants </a:t>
            </a:r>
            <a:r>
              <a:rPr lang="en-US" dirty="0" smtClean="0"/>
              <a:t>who received </a:t>
            </a:r>
            <a:r>
              <a:rPr lang="en-US" dirty="0"/>
              <a:t>probiotics in the cohort born before 34 </a:t>
            </a:r>
            <a:r>
              <a:rPr lang="en-US" dirty="0" smtClean="0"/>
              <a:t>weeks’ GA </a:t>
            </a:r>
            <a:r>
              <a:rPr lang="en-US" dirty="0"/>
              <a:t>were of significantly lower GA than those who did </a:t>
            </a:r>
            <a:r>
              <a:rPr lang="en-US" dirty="0" smtClean="0"/>
              <a:t>not; thus</a:t>
            </a:r>
            <a:r>
              <a:rPr lang="en-US" dirty="0"/>
              <a:t>, they were at higher risk of NEC, suggesting </a:t>
            </a:r>
            <a:r>
              <a:rPr lang="en-US" dirty="0" smtClean="0"/>
              <a:t>potential for </a:t>
            </a:r>
            <a:r>
              <a:rPr lang="en-US" dirty="0"/>
              <a:t>residual confounding. Nonetheless, although the </a:t>
            </a:r>
            <a:r>
              <a:rPr lang="en-US" dirty="0" smtClean="0"/>
              <a:t>point estimates </a:t>
            </a:r>
            <a:r>
              <a:rPr lang="en-US" dirty="0"/>
              <a:t>in adjusted models were statistically </a:t>
            </a:r>
            <a:r>
              <a:rPr lang="en-US" dirty="0" err="1" smtClean="0"/>
              <a:t>nonsignificant</a:t>
            </a:r>
            <a:r>
              <a:rPr lang="en-US" dirty="0" smtClean="0"/>
              <a:t>, they </a:t>
            </a:r>
            <a:r>
              <a:rPr lang="en-US" dirty="0"/>
              <a:t>favored associations with probiotics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dirty="0" smtClean="0"/>
              <a:t>restriction of </a:t>
            </a:r>
            <a:r>
              <a:rPr lang="en-US" dirty="0"/>
              <a:t>analysis to the years 2018–2022, during </a:t>
            </a:r>
            <a:r>
              <a:rPr lang="en-US" dirty="0" smtClean="0"/>
              <a:t>which practice </a:t>
            </a:r>
            <a:r>
              <a:rPr lang="en-US" dirty="0"/>
              <a:t>uptake stabilized, indicated a potential </a:t>
            </a:r>
            <a:r>
              <a:rPr lang="en-US" dirty="0" smtClean="0"/>
              <a:t>association with </a:t>
            </a:r>
            <a:r>
              <a:rPr lang="en-US" dirty="0"/>
              <a:t>reduced NEC and late-onset sepsis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1600" dirty="0">
                <a:solidFill>
                  <a:srgbClr val="00B0F0"/>
                </a:solidFill>
              </a:rPr>
              <a:t>Al </a:t>
            </a:r>
            <a:r>
              <a:rPr lang="en-US" sz="1600" dirty="0" err="1">
                <a:solidFill>
                  <a:srgbClr val="00B0F0"/>
                </a:solidFill>
              </a:rPr>
              <a:t>shaikh</a:t>
            </a:r>
            <a:r>
              <a:rPr lang="en-US" sz="1600" dirty="0">
                <a:solidFill>
                  <a:srgbClr val="00B0F0"/>
                </a:solidFill>
              </a:rPr>
              <a:t> BN, Ting J, Lee S, et al. Effectiveness and Risks of Probiotics in Preterm Infants. Pediatrics. 2025;155 (3):e2024069102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06306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Their </a:t>
            </a:r>
            <a:r>
              <a:rPr lang="en-US" dirty="0"/>
              <a:t>study indicated that both the </a:t>
            </a:r>
            <a:r>
              <a:rPr lang="en-US" dirty="0" err="1"/>
              <a:t>multistrain</a:t>
            </a:r>
            <a:r>
              <a:rPr lang="en-US" dirty="0"/>
              <a:t> and </a:t>
            </a:r>
            <a:r>
              <a:rPr lang="en-US" dirty="0" err="1" smtClean="0"/>
              <a:t>singlestrain</a:t>
            </a:r>
            <a:r>
              <a:rPr lang="en-US" dirty="0"/>
              <a:t> </a:t>
            </a:r>
            <a:r>
              <a:rPr lang="en-US" dirty="0" smtClean="0"/>
              <a:t>probiotic </a:t>
            </a:r>
            <a:r>
              <a:rPr lang="en-US" dirty="0"/>
              <a:t>products used in Canadian NICUs </a:t>
            </a:r>
            <a:r>
              <a:rPr lang="en-US" dirty="0" smtClean="0"/>
              <a:t>exhibited similar </a:t>
            </a:r>
            <a:r>
              <a:rPr lang="en-US" dirty="0"/>
              <a:t>associations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Multistrain</a:t>
            </a:r>
            <a:r>
              <a:rPr lang="en-US" dirty="0"/>
              <a:t> probiotics are shown </a:t>
            </a:r>
            <a:r>
              <a:rPr lang="en-US" dirty="0" smtClean="0"/>
              <a:t>in the </a:t>
            </a:r>
            <a:r>
              <a:rPr lang="en-US" dirty="0"/>
              <a:t>literature to be more effective in preventing NEC </a:t>
            </a:r>
            <a:r>
              <a:rPr lang="en-US" dirty="0" smtClean="0"/>
              <a:t>and late-onset </a:t>
            </a:r>
            <a:r>
              <a:rPr lang="en-US" dirty="0"/>
              <a:t>sepsis</a:t>
            </a:r>
            <a:r>
              <a:rPr lang="en-US" dirty="0" smtClean="0"/>
              <a:t>. Their </a:t>
            </a:r>
            <a:r>
              <a:rPr lang="en-US" dirty="0"/>
              <a:t>findings on the </a:t>
            </a:r>
            <a:r>
              <a:rPr lang="en-US" dirty="0" smtClean="0"/>
              <a:t>single-strain probiotics </a:t>
            </a:r>
            <a:r>
              <a:rPr lang="en-US" dirty="0"/>
              <a:t>were driven from 2 sites only, which limits </a:t>
            </a:r>
            <a:r>
              <a:rPr lang="en-US" dirty="0" smtClean="0"/>
              <a:t>our certainty.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1400" dirty="0">
                <a:solidFill>
                  <a:srgbClr val="00B0F0"/>
                </a:solidFill>
              </a:rPr>
              <a:t>Chi C, Li C, Buys N, Wang W, Yin C, Sun J. Effects of probiotics </a:t>
            </a:r>
            <a:r>
              <a:rPr lang="en-US" sz="1400" dirty="0" smtClean="0">
                <a:solidFill>
                  <a:srgbClr val="00B0F0"/>
                </a:solidFill>
              </a:rPr>
              <a:t>in preterm </a:t>
            </a:r>
            <a:r>
              <a:rPr lang="en-US" sz="1400" dirty="0">
                <a:solidFill>
                  <a:srgbClr val="00B0F0"/>
                </a:solidFill>
              </a:rPr>
              <a:t>infants: a network meta-analysis. Pediatrics. 2021;147(1</a:t>
            </a:r>
            <a:r>
              <a:rPr lang="en-US" sz="1400" dirty="0" smtClean="0">
                <a:solidFill>
                  <a:srgbClr val="00B0F0"/>
                </a:solidFill>
              </a:rPr>
              <a:t>): e20200706</a:t>
            </a:r>
            <a:r>
              <a:rPr lang="en-US" sz="1400" dirty="0">
                <a:solidFill>
                  <a:srgbClr val="00B0F0"/>
                </a:solidFill>
              </a:rPr>
              <a:t>. PubMed </a:t>
            </a:r>
            <a:r>
              <a:rPr lang="en-US" sz="1400" dirty="0" err="1">
                <a:solidFill>
                  <a:srgbClr val="00B0F0"/>
                </a:solidFill>
              </a:rPr>
              <a:t>doi</a:t>
            </a:r>
            <a:r>
              <a:rPr lang="en-US" sz="1400" dirty="0">
                <a:solidFill>
                  <a:srgbClr val="00B0F0"/>
                </a:solidFill>
              </a:rPr>
              <a:t>: 10.1542/peds.2020-0706</a:t>
            </a:r>
            <a:endParaRPr lang="fa-IR" sz="1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68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 smtClean="0"/>
              <a:t>their </a:t>
            </a:r>
            <a:r>
              <a:rPr lang="en-US" dirty="0"/>
              <a:t>cohort, probiotic sepsis occurred in 1.4 and 4.0 </a:t>
            </a:r>
            <a:r>
              <a:rPr lang="en-US" dirty="0" smtClean="0"/>
              <a:t>per 1000 </a:t>
            </a:r>
            <a:r>
              <a:rPr lang="en-US" dirty="0"/>
              <a:t>preterm infants born before 34 weeks’ GA </a:t>
            </a:r>
            <a:r>
              <a:rPr lang="en-US" dirty="0" smtClean="0"/>
              <a:t>and with </a:t>
            </a:r>
            <a:r>
              <a:rPr lang="en-US" dirty="0"/>
              <a:t>ELBW, respectively. These rates, particularly </a:t>
            </a:r>
            <a:r>
              <a:rPr lang="en-US" dirty="0" smtClean="0"/>
              <a:t>for </a:t>
            </a:r>
            <a:r>
              <a:rPr lang="en-US" dirty="0" err="1" smtClean="0"/>
              <a:t>Bifidobacterium</a:t>
            </a:r>
            <a:r>
              <a:rPr lang="en-US" dirty="0" smtClean="0"/>
              <a:t> </a:t>
            </a:r>
            <a:r>
              <a:rPr lang="en-US" dirty="0"/>
              <a:t>probiotic sepsis, were probably </a:t>
            </a:r>
            <a:r>
              <a:rPr lang="en-US" dirty="0" smtClean="0"/>
              <a:t>underestimated because </a:t>
            </a:r>
            <a:r>
              <a:rPr lang="en-US" dirty="0"/>
              <a:t>of inconsistent collection of anaerobic </a:t>
            </a:r>
            <a:r>
              <a:rPr lang="en-US" dirty="0" smtClean="0"/>
              <a:t>blood cultures </a:t>
            </a:r>
            <a:r>
              <a:rPr lang="en-US" dirty="0"/>
              <a:t>to retrieve </a:t>
            </a:r>
            <a:r>
              <a:rPr lang="en-US" dirty="0" err="1"/>
              <a:t>Bifidobacterium</a:t>
            </a:r>
            <a:r>
              <a:rPr lang="en-US" dirty="0"/>
              <a:t> species in </a:t>
            </a:r>
            <a:r>
              <a:rPr lang="en-US" dirty="0" smtClean="0"/>
              <a:t>Canadian NICUs.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sz="1600" dirty="0">
                <a:solidFill>
                  <a:srgbClr val="00B0F0"/>
                </a:solidFill>
              </a:rPr>
              <a:t>Al </a:t>
            </a:r>
            <a:r>
              <a:rPr lang="en-US" sz="1600" dirty="0" err="1">
                <a:solidFill>
                  <a:srgbClr val="00B0F0"/>
                </a:solidFill>
              </a:rPr>
              <a:t>shaikh</a:t>
            </a:r>
            <a:r>
              <a:rPr lang="en-US" sz="1600" dirty="0">
                <a:solidFill>
                  <a:srgbClr val="00B0F0"/>
                </a:solidFill>
              </a:rPr>
              <a:t> BN, Ting J, Lee S, et al. Effectiveness and Risks of Probiotics in Preterm Infants. Pediatrics. 2025;155 (3):e2024069102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88941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7B8FF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The Challenge: NEC in Preterm Infants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Noto Sans TC" pitchFamily="34" charset="0"/>
                <a:ea typeface="Noto Sans TC" pitchFamily="34" charset="-122"/>
              </a:rPr>
              <a:t>NEC is the most prevalent gastrointestinal emergency in preterm infants, associated with significant mortality, intestinal failure, and neurodevelopmental disability</a:t>
            </a:r>
            <a:r>
              <a:rPr lang="en-US" dirty="0" smtClean="0">
                <a:latin typeface="Noto Sans TC" pitchFamily="34" charset="0"/>
                <a:ea typeface="Noto Sans TC" pitchFamily="34" charset="-122"/>
              </a:rPr>
              <a:t>.</a:t>
            </a:r>
          </a:p>
          <a:p>
            <a:r>
              <a:rPr lang="en-US" dirty="0">
                <a:latin typeface="Sora Medium" pitchFamily="34" charset="0"/>
                <a:ea typeface="Sora Medium" pitchFamily="34" charset="-122"/>
              </a:rPr>
              <a:t>Incidence Rate:5-7%</a:t>
            </a:r>
            <a:r>
              <a:rPr lang="en-US" dirty="0">
                <a:latin typeface="Noto Sans TC" pitchFamily="34" charset="0"/>
                <a:ea typeface="Noto Sans TC" pitchFamily="34" charset="-122"/>
              </a:rPr>
              <a:t> of very preterm infants affected by necrotizing </a:t>
            </a:r>
            <a:r>
              <a:rPr lang="en-US" dirty="0" err="1">
                <a:latin typeface="Noto Sans TC" pitchFamily="34" charset="0"/>
                <a:ea typeface="Noto Sans TC" pitchFamily="34" charset="-122"/>
              </a:rPr>
              <a:t>enterocolitis</a:t>
            </a:r>
            <a:endParaRPr lang="en-US" dirty="0">
              <a:latin typeface="Noto Sans TC" pitchFamily="34" charset="0"/>
              <a:ea typeface="Noto Sans TC" pitchFamily="34" charset="-122"/>
            </a:endParaRPr>
          </a:p>
          <a:p>
            <a:r>
              <a:rPr lang="en-US" dirty="0">
                <a:latin typeface="Noto Sans TC" pitchFamily="34" charset="0"/>
                <a:ea typeface="Noto Sans TC" pitchFamily="34" charset="-122"/>
              </a:rPr>
              <a:t>23-51% death rate among infants who develop NEC</a:t>
            </a:r>
          </a:p>
          <a:p>
            <a:r>
              <a:rPr lang="en-US" dirty="0"/>
              <a:t>24to 61% neurodevelopmental disability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1600" dirty="0">
                <a:solidFill>
                  <a:srgbClr val="00B0F0"/>
                </a:solidFill>
              </a:rPr>
              <a:t>Jones IH, Hall NJ. Contemporary outcomes for infants with </a:t>
            </a:r>
            <a:r>
              <a:rPr lang="en-US" sz="1600" dirty="0" smtClean="0">
                <a:solidFill>
                  <a:srgbClr val="00B0F0"/>
                </a:solidFill>
              </a:rPr>
              <a:t>necrotizing </a:t>
            </a:r>
            <a:r>
              <a:rPr lang="en-US" sz="1600" dirty="0" err="1" smtClean="0">
                <a:solidFill>
                  <a:srgbClr val="00B0F0"/>
                </a:solidFill>
              </a:rPr>
              <a:t>enterocolitis</a:t>
            </a:r>
            <a:r>
              <a:rPr lang="en-US" sz="1600" dirty="0" smtClean="0">
                <a:solidFill>
                  <a:srgbClr val="00B0F0"/>
                </a:solidFill>
              </a:rPr>
              <a:t>-a </a:t>
            </a:r>
            <a:r>
              <a:rPr lang="en-US" sz="1600" dirty="0">
                <a:solidFill>
                  <a:srgbClr val="00B0F0"/>
                </a:solidFill>
              </a:rPr>
              <a:t>systematic review. J </a:t>
            </a:r>
            <a:r>
              <a:rPr lang="en-US" sz="1600" dirty="0" err="1">
                <a:solidFill>
                  <a:srgbClr val="00B0F0"/>
                </a:solidFill>
              </a:rPr>
              <a:t>Pediatr</a:t>
            </a:r>
            <a:r>
              <a:rPr lang="en-US" sz="1600" dirty="0">
                <a:solidFill>
                  <a:srgbClr val="00B0F0"/>
                </a:solidFill>
              </a:rPr>
              <a:t>. </a:t>
            </a:r>
            <a:r>
              <a:rPr lang="en-US" sz="1600" dirty="0" smtClean="0">
                <a:solidFill>
                  <a:srgbClr val="00B0F0"/>
                </a:solidFill>
              </a:rPr>
              <a:t>2020;220:86–92.e3</a:t>
            </a:r>
            <a:r>
              <a:rPr lang="en-US" sz="1600" dirty="0">
                <a:solidFill>
                  <a:srgbClr val="00B0F0"/>
                </a:solidFill>
              </a:rPr>
              <a:t>. PubMed </a:t>
            </a:r>
            <a:r>
              <a:rPr lang="en-US" sz="1600" dirty="0" err="1">
                <a:solidFill>
                  <a:srgbClr val="00B0F0"/>
                </a:solidFill>
              </a:rPr>
              <a:t>doi</a:t>
            </a:r>
            <a:r>
              <a:rPr lang="en-US" sz="1600" dirty="0">
                <a:solidFill>
                  <a:srgbClr val="00B0F0"/>
                </a:solidFill>
              </a:rPr>
              <a:t>: 10.1016/j.jpeds.2019.11.011</a:t>
            </a:r>
          </a:p>
          <a:p>
            <a:endParaRPr lang="en-US" dirty="0"/>
          </a:p>
          <a:p>
            <a:endParaRPr lang="en-US" dirty="0"/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34621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F7D46CF-B552-48AF-9D5A-872DBB80E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67E37BC-2A12-4C26-AC29-99BB4CDBA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Probiotic supplementation was associated with a significant reduction in mortality (adjusted OR 0.62; 98.3% CI 0.53–0.73).</a:t>
            </a:r>
          </a:p>
          <a:p>
            <a:r>
              <a:rPr lang="en-US" sz="2800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No significant decrease in NEC or late-onset sepsis rates was observed, although trends favored probiotics in certain subgroups.</a:t>
            </a:r>
            <a:endParaRPr lang="en-US" sz="2800" dirty="0"/>
          </a:p>
          <a:p>
            <a:r>
              <a:rPr lang="en-US" sz="2800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Probiotic sepsis was rare—1.4 per 1000 in preterm and 4 per 1000 in ELBW infants—with 2 possible probiotic-related deaths reported</a:t>
            </a:r>
            <a:r>
              <a:rPr lang="en-US" sz="2800" dirty="0" smtClean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.</a:t>
            </a:r>
          </a:p>
          <a:p>
            <a:pPr marL="0" indent="0">
              <a:buNone/>
            </a:pPr>
            <a:endParaRPr lang="en-US" sz="2800" dirty="0" smtClean="0">
              <a:solidFill>
                <a:srgbClr val="000000"/>
              </a:solidFill>
              <a:latin typeface="OpenSans-Regular" pitchFamily="34" charset="0"/>
              <a:ea typeface="OpenSans-Regular" pitchFamily="34" charset="-122"/>
              <a:cs typeface="OpenSans-Regular" pitchFamily="34" charset="-120"/>
            </a:endParaRPr>
          </a:p>
          <a:p>
            <a:r>
              <a:rPr lang="en-US" sz="1400" dirty="0">
                <a:solidFill>
                  <a:srgbClr val="00B0F0"/>
                </a:solidFill>
              </a:rPr>
              <a:t>Al </a:t>
            </a:r>
            <a:r>
              <a:rPr lang="en-US" sz="1400" dirty="0" err="1">
                <a:solidFill>
                  <a:srgbClr val="00B0F0"/>
                </a:solidFill>
              </a:rPr>
              <a:t>shaikh</a:t>
            </a:r>
            <a:r>
              <a:rPr lang="en-US" sz="1400" dirty="0">
                <a:solidFill>
                  <a:srgbClr val="00B0F0"/>
                </a:solidFill>
              </a:rPr>
              <a:t> BN, Ting J, Lee S, et al. Effectiveness and Risks of Probiotics in Preterm Infants. Pediatrics. 2025;155 (3):e2024069102</a:t>
            </a:r>
          </a:p>
          <a:p>
            <a:endParaRPr lang="en-US" sz="2800" dirty="0" smtClean="0">
              <a:solidFill>
                <a:srgbClr val="000000"/>
              </a:solidFill>
              <a:latin typeface="OpenSans-Regular" pitchFamily="34" charset="0"/>
              <a:ea typeface="OpenSans-Regular" pitchFamily="34" charset="-122"/>
              <a:cs typeface="OpenSans-Regular" pitchFamily="34" charset="-120"/>
            </a:endParaRPr>
          </a:p>
          <a:p>
            <a:endParaRPr lang="en-US" dirty="0">
              <a:solidFill>
                <a:srgbClr val="000000"/>
              </a:solidFill>
              <a:latin typeface="OpenSans-Regular" pitchFamily="34" charset="0"/>
              <a:ea typeface="OpenSans-Regular" pitchFamily="34" charset="-122"/>
            </a:endParaRPr>
          </a:p>
          <a:p>
            <a:endParaRPr lang="en-US" sz="2800" dirty="0"/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59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6300F9-0EA3-4A04-8E29-F6AF88CBE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>
                <a:solidFill>
                  <a:srgbClr val="00B0F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What are the key clinical </a:t>
            </a:r>
            <a:r>
              <a:rPr lang="en-US" sz="4400" dirty="0" smtClean="0">
                <a:solidFill>
                  <a:srgbClr val="00B0F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takeaways </a:t>
            </a:r>
            <a:r>
              <a:rPr lang="en-US" sz="4400" dirty="0">
                <a:solidFill>
                  <a:srgbClr val="00B0F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from this study?</a:t>
            </a:r>
            <a:r>
              <a:rPr lang="en-US" sz="4400" dirty="0"/>
              <a:t/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2167879-45E0-4CFE-A907-B534582E8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US" dirty="0"/>
              <a:t>Probiotic supplementation in preterm infants was associated with reduced mortality but not lower NEC or sepsis rates. Probiotic sepsis was rare but warrants caution. Clinicians should select high-quality products, ensure strict infection monitoring, and continue research through randomized trials to confirm long-term safety and efficacy.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1555" y="4405745"/>
            <a:ext cx="2749575" cy="1720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65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The FDA cautions that microorganisms contained in probiotics have been reported in the medical literature as causing bacteremia or </a:t>
            </a:r>
            <a:r>
              <a:rPr lang="en-US" dirty="0" err="1"/>
              <a:t>fungemia</a:t>
            </a:r>
            <a:r>
              <a:rPr lang="en-US" dirty="0"/>
              <a:t>, sometimes with a severe clinical course, in very preterm or very low </a:t>
            </a:r>
            <a:r>
              <a:rPr lang="en-US" dirty="0" err="1"/>
              <a:t>birthweight</a:t>
            </a:r>
            <a:r>
              <a:rPr lang="en-US" dirty="0"/>
              <a:t> (VLBW) </a:t>
            </a:r>
            <a:r>
              <a:rPr lang="en-US" dirty="0" smtClean="0"/>
              <a:t>infants.</a:t>
            </a:r>
            <a:r>
              <a:rPr lang="en-US" dirty="0">
                <a:solidFill>
                  <a:srgbClr val="00B0F0"/>
                </a:solidFill>
              </a:rPr>
              <a:t> September 29, 2023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Moreover</a:t>
            </a:r>
            <a:r>
              <a:rPr lang="en-US" dirty="0"/>
              <a:t>, the American Academy of Pediatrics states “Given the lack of FDA-regulated pharmaceutical-grade products in the United States, conflicting data on safety and efficacy, and potential for harm in a highly vulnerable population, current evidence does not support the routine, universal administration of probiotics to preterm infants, particularly those with a birth weight of &lt;1000 g.”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43530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AdvOT66546283.B"/>
              </a:rPr>
              <a:t>WHAT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AdvOT66546283.B+20"/>
              </a:rPr>
              <a:t>’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AdvOT66546283.B"/>
              </a:rPr>
              <a:t>S KNOWN ON THIS SUBJECT</a:t>
            </a:r>
            <a:endParaRPr lang="fa-IR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/>
              <a:t>meta-analysis summarizing 60 </a:t>
            </a:r>
            <a:r>
              <a:rPr lang="en-US" dirty="0" smtClean="0"/>
              <a:t>randomized trials </a:t>
            </a:r>
            <a:r>
              <a:rPr lang="en-US" dirty="0"/>
              <a:t>suggested 46% reduction in NEC, </a:t>
            </a:r>
            <a:r>
              <a:rPr lang="en-US" dirty="0" smtClean="0"/>
              <a:t>23% reduction </a:t>
            </a:r>
            <a:r>
              <a:rPr lang="en-US" dirty="0"/>
              <a:t>in mortality, and 11% reduction in late-onset </a:t>
            </a:r>
            <a:r>
              <a:rPr lang="en-US" dirty="0" smtClean="0"/>
              <a:t>sepsis with </a:t>
            </a:r>
            <a:r>
              <a:rPr lang="en-US" dirty="0"/>
              <a:t>probiotics in very preterm </a:t>
            </a:r>
            <a:r>
              <a:rPr lang="en-US" dirty="0" smtClean="0"/>
              <a:t>infants with </a:t>
            </a:r>
            <a:r>
              <a:rPr lang="en-US" dirty="0"/>
              <a:t>low to moderate certainty. </a:t>
            </a:r>
          </a:p>
          <a:p>
            <a:r>
              <a:rPr lang="en-US" dirty="0" smtClean="0"/>
              <a:t>These benefits were </a:t>
            </a:r>
            <a:r>
              <a:rPr lang="en-US" dirty="0"/>
              <a:t>not observed in infants with a birth weight </a:t>
            </a:r>
            <a:r>
              <a:rPr lang="en-US" dirty="0" smtClean="0"/>
              <a:t>less than </a:t>
            </a:r>
            <a:r>
              <a:rPr lang="en-US" dirty="0"/>
              <a:t>1000 g. The associated risk, particularly </a:t>
            </a:r>
            <a:r>
              <a:rPr lang="en-US" dirty="0" smtClean="0"/>
              <a:t>probiotic sepsis</a:t>
            </a:r>
            <a:r>
              <a:rPr lang="en-US" dirty="0"/>
              <a:t>, is not well established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sz="1600" dirty="0" smtClean="0">
                <a:solidFill>
                  <a:srgbClr val="00B0F0"/>
                </a:solidFill>
              </a:rPr>
              <a:t>Sharif </a:t>
            </a:r>
            <a:r>
              <a:rPr lang="en-US" sz="1600" dirty="0">
                <a:solidFill>
                  <a:srgbClr val="00B0F0"/>
                </a:solidFill>
              </a:rPr>
              <a:t>S, </a:t>
            </a:r>
            <a:r>
              <a:rPr lang="en-US" sz="1600" dirty="0" err="1">
                <a:solidFill>
                  <a:srgbClr val="00B0F0"/>
                </a:solidFill>
              </a:rPr>
              <a:t>Meader</a:t>
            </a:r>
            <a:r>
              <a:rPr lang="en-US" sz="1600" dirty="0">
                <a:solidFill>
                  <a:srgbClr val="00B0F0"/>
                </a:solidFill>
              </a:rPr>
              <a:t> N, </a:t>
            </a:r>
            <a:r>
              <a:rPr lang="en-US" sz="1600" dirty="0" err="1">
                <a:solidFill>
                  <a:srgbClr val="00B0F0"/>
                </a:solidFill>
              </a:rPr>
              <a:t>Oddie</a:t>
            </a:r>
            <a:r>
              <a:rPr lang="en-US" sz="1600" dirty="0">
                <a:solidFill>
                  <a:srgbClr val="00B0F0"/>
                </a:solidFill>
              </a:rPr>
              <a:t> SJ, Rojas-Reyes MX, McGuire </a:t>
            </a:r>
            <a:r>
              <a:rPr lang="en-US" sz="1600" dirty="0" smtClean="0">
                <a:solidFill>
                  <a:srgbClr val="00B0F0"/>
                </a:solidFill>
              </a:rPr>
              <a:t>W. Probiotics </a:t>
            </a:r>
            <a:r>
              <a:rPr lang="en-US" sz="1600" dirty="0">
                <a:solidFill>
                  <a:srgbClr val="00B0F0"/>
                </a:solidFill>
              </a:rPr>
              <a:t>to prevent </a:t>
            </a:r>
            <a:r>
              <a:rPr lang="en-US" sz="1600" dirty="0" err="1">
                <a:solidFill>
                  <a:srgbClr val="00B0F0"/>
                </a:solidFill>
              </a:rPr>
              <a:t>necrotising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 err="1">
                <a:solidFill>
                  <a:srgbClr val="00B0F0"/>
                </a:solidFill>
              </a:rPr>
              <a:t>enterocolitis</a:t>
            </a:r>
            <a:r>
              <a:rPr lang="en-US" sz="1600" dirty="0">
                <a:solidFill>
                  <a:srgbClr val="00B0F0"/>
                </a:solidFill>
              </a:rPr>
              <a:t> in very </a:t>
            </a:r>
            <a:r>
              <a:rPr lang="en-US" sz="1600" dirty="0" smtClean="0">
                <a:solidFill>
                  <a:srgbClr val="00B0F0"/>
                </a:solidFill>
              </a:rPr>
              <a:t>preterm or </a:t>
            </a:r>
            <a:r>
              <a:rPr lang="en-US" sz="1600" dirty="0">
                <a:solidFill>
                  <a:srgbClr val="00B0F0"/>
                </a:solidFill>
              </a:rPr>
              <a:t>very low birth weight infants. Cochrane </a:t>
            </a:r>
            <a:r>
              <a:rPr lang="en-US" sz="1600" dirty="0" smtClean="0">
                <a:solidFill>
                  <a:srgbClr val="00B0F0"/>
                </a:solidFill>
              </a:rPr>
              <a:t>Database </a:t>
            </a:r>
            <a:r>
              <a:rPr lang="en-US" sz="1600" dirty="0" err="1" smtClean="0">
                <a:solidFill>
                  <a:srgbClr val="00B0F0"/>
                </a:solidFill>
              </a:rPr>
              <a:t>Syst</a:t>
            </a:r>
            <a:r>
              <a:rPr lang="en-US" sz="1600" dirty="0" smtClean="0">
                <a:solidFill>
                  <a:srgbClr val="00B0F0"/>
                </a:solidFill>
              </a:rPr>
              <a:t> </a:t>
            </a:r>
            <a:r>
              <a:rPr lang="en-US" sz="1600" dirty="0">
                <a:solidFill>
                  <a:srgbClr val="00B0F0"/>
                </a:solidFill>
              </a:rPr>
              <a:t>Rev. 2023;7(7):CD005496. PubMed </a:t>
            </a:r>
            <a:r>
              <a:rPr lang="en-US" sz="1600" dirty="0" err="1">
                <a:solidFill>
                  <a:srgbClr val="00B0F0"/>
                </a:solidFill>
              </a:rPr>
              <a:t>doi</a:t>
            </a:r>
            <a:r>
              <a:rPr lang="en-US" sz="1600" dirty="0">
                <a:solidFill>
                  <a:srgbClr val="00B0F0"/>
                </a:solidFill>
              </a:rPr>
              <a:t>: </a:t>
            </a:r>
            <a:r>
              <a:rPr lang="en-US" sz="1600" dirty="0" smtClean="0">
                <a:solidFill>
                  <a:srgbClr val="00B0F0"/>
                </a:solidFill>
              </a:rPr>
              <a:t>10.1002/14651858. CD005496.pub6</a:t>
            </a:r>
            <a:endParaRPr lang="fa-IR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7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600" dirty="0"/>
              <a:t>Because of the immaturity of the immune system in </a:t>
            </a:r>
            <a:r>
              <a:rPr lang="en-US" sz="3600" dirty="0" smtClean="0"/>
              <a:t>preterm infants</a:t>
            </a:r>
            <a:r>
              <a:rPr lang="en-US" sz="3600" dirty="0"/>
              <a:t>, translocation of probiotic bacteria from </a:t>
            </a:r>
            <a:r>
              <a:rPr lang="en-US" sz="3600" dirty="0" smtClean="0"/>
              <a:t>the intestine </a:t>
            </a:r>
            <a:r>
              <a:rPr lang="en-US" sz="3600" dirty="0"/>
              <a:t>into the bloodstream can lead to probiotic sepsis</a:t>
            </a:r>
            <a:r>
              <a:rPr lang="en-US" sz="3600" dirty="0" smtClean="0"/>
              <a:t>.</a:t>
            </a:r>
          </a:p>
          <a:p>
            <a:endParaRPr lang="en-US" sz="3600" dirty="0" smtClean="0"/>
          </a:p>
          <a:p>
            <a:r>
              <a:rPr lang="en-US" sz="3600" dirty="0"/>
              <a:t>Whereas none of the trials included in systematic </a:t>
            </a:r>
            <a:r>
              <a:rPr lang="en-US" sz="3600" dirty="0" smtClean="0"/>
              <a:t>reviews, described </a:t>
            </a:r>
            <a:r>
              <a:rPr lang="en-US" sz="3600" dirty="0"/>
              <a:t>probiotic sepsis, real-world data have </a:t>
            </a:r>
            <a:r>
              <a:rPr lang="en-US" sz="3600" dirty="0" smtClean="0"/>
              <a:t>reported cases </a:t>
            </a:r>
            <a:r>
              <a:rPr lang="en-US" sz="3600" dirty="0"/>
              <a:t>of probiotic sepsis and mortality.</a:t>
            </a:r>
            <a:endParaRPr lang="en-US" sz="36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2100" dirty="0">
                <a:solidFill>
                  <a:srgbClr val="00B0F0"/>
                </a:solidFill>
              </a:rPr>
              <a:t>Kulkarni T, </a:t>
            </a:r>
            <a:r>
              <a:rPr lang="en-US" sz="2100" dirty="0" err="1">
                <a:solidFill>
                  <a:srgbClr val="00B0F0"/>
                </a:solidFill>
              </a:rPr>
              <a:t>Majarikar</a:t>
            </a:r>
            <a:r>
              <a:rPr lang="en-US" sz="2100" dirty="0">
                <a:solidFill>
                  <a:srgbClr val="00B0F0"/>
                </a:solidFill>
              </a:rPr>
              <a:t> S, </a:t>
            </a:r>
            <a:r>
              <a:rPr lang="en-US" sz="2100" dirty="0" err="1">
                <a:solidFill>
                  <a:srgbClr val="00B0F0"/>
                </a:solidFill>
              </a:rPr>
              <a:t>Deshmukh</a:t>
            </a:r>
            <a:r>
              <a:rPr lang="en-US" sz="2100" dirty="0">
                <a:solidFill>
                  <a:srgbClr val="00B0F0"/>
                </a:solidFill>
              </a:rPr>
              <a:t> M, et al. Probiotic sepsis </a:t>
            </a:r>
            <a:r>
              <a:rPr lang="en-US" sz="2100" dirty="0" smtClean="0">
                <a:solidFill>
                  <a:srgbClr val="00B0F0"/>
                </a:solidFill>
              </a:rPr>
              <a:t>in preterm </a:t>
            </a:r>
            <a:r>
              <a:rPr lang="en-US" sz="2100" dirty="0">
                <a:solidFill>
                  <a:srgbClr val="00B0F0"/>
                </a:solidFill>
              </a:rPr>
              <a:t>neonates-a systematic review. </a:t>
            </a:r>
            <a:r>
              <a:rPr lang="en-US" sz="2100" dirty="0" err="1">
                <a:solidFill>
                  <a:srgbClr val="00B0F0"/>
                </a:solidFill>
              </a:rPr>
              <a:t>Eur</a:t>
            </a:r>
            <a:r>
              <a:rPr lang="en-US" sz="2100" dirty="0">
                <a:solidFill>
                  <a:srgbClr val="00B0F0"/>
                </a:solidFill>
              </a:rPr>
              <a:t> J </a:t>
            </a:r>
            <a:r>
              <a:rPr lang="en-US" sz="2100" dirty="0" err="1">
                <a:solidFill>
                  <a:srgbClr val="00B0F0"/>
                </a:solidFill>
              </a:rPr>
              <a:t>Pediatr</a:t>
            </a:r>
            <a:r>
              <a:rPr lang="en-US" sz="2100" dirty="0">
                <a:solidFill>
                  <a:srgbClr val="00B0F0"/>
                </a:solidFill>
              </a:rPr>
              <a:t>. </a:t>
            </a:r>
            <a:r>
              <a:rPr lang="en-US" sz="2100" dirty="0" smtClean="0">
                <a:solidFill>
                  <a:srgbClr val="00B0F0"/>
                </a:solidFill>
              </a:rPr>
              <a:t>2022; 181(6</a:t>
            </a:r>
            <a:r>
              <a:rPr lang="en-US" sz="2100" dirty="0">
                <a:solidFill>
                  <a:srgbClr val="00B0F0"/>
                </a:solidFill>
              </a:rPr>
              <a:t>):2249–2262. PubMed </a:t>
            </a:r>
            <a:r>
              <a:rPr lang="en-US" sz="2100" dirty="0" err="1">
                <a:solidFill>
                  <a:srgbClr val="00B0F0"/>
                </a:solidFill>
              </a:rPr>
              <a:t>doi</a:t>
            </a:r>
            <a:r>
              <a:rPr lang="en-US" sz="2100" dirty="0">
                <a:solidFill>
                  <a:srgbClr val="00B0F0"/>
                </a:solidFill>
              </a:rPr>
              <a:t>: 10.1007/s00431-022-04452-5</a:t>
            </a:r>
            <a:endParaRPr lang="fa-IR" sz="21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81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CD7A79-E1F6-403A-AD92-F1B09B496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Study </a:t>
            </a:r>
            <a:r>
              <a:rPr lang="en-US" sz="4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Overview </a:t>
            </a:r>
            <a:r>
              <a:rPr lang="en-US" sz="4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(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multicenter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cohort 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study)</a:t>
            </a:r>
            <a:r>
              <a:rPr lang="en-US" sz="4400" b="1" dirty="0"/>
              <a:t/>
            </a:r>
            <a:br>
              <a:rPr lang="en-US" sz="4400" b="1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C23CC35-AAF2-4CA6-8679-C6AC91EE06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Research Scope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225639D-E92D-4A8B-898F-62AE45B76FB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Population-based cohort study examining 32,667 infants born before 34 weeks' gestation across 33 Canadian Neonatal Network units from 2016-2022</a:t>
            </a:r>
            <a:r>
              <a:rPr lang="en-US" sz="2800" dirty="0" smtClean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.</a:t>
            </a:r>
          </a:p>
          <a:p>
            <a:endParaRPr lang="en-US" dirty="0">
              <a:latin typeface="Noto Sans TC" pitchFamily="34" charset="0"/>
              <a:ea typeface="Noto Sans TC" pitchFamily="34" charset="-122"/>
            </a:endParaRPr>
          </a:p>
          <a:p>
            <a:r>
              <a:rPr lang="en-US" sz="1900" dirty="0" smtClean="0">
                <a:solidFill>
                  <a:srgbClr val="00B0F0"/>
                </a:solidFill>
              </a:rPr>
              <a:t>Al </a:t>
            </a:r>
            <a:r>
              <a:rPr lang="en-US" sz="1900" dirty="0" err="1" smtClean="0">
                <a:solidFill>
                  <a:srgbClr val="00B0F0"/>
                </a:solidFill>
              </a:rPr>
              <a:t>shaikh</a:t>
            </a:r>
            <a:r>
              <a:rPr lang="en-US" sz="1900" dirty="0" smtClean="0">
                <a:solidFill>
                  <a:srgbClr val="00B0F0"/>
                </a:solidFill>
              </a:rPr>
              <a:t> </a:t>
            </a:r>
            <a:r>
              <a:rPr lang="en-US" sz="1900" dirty="0">
                <a:solidFill>
                  <a:srgbClr val="00B0F0"/>
                </a:solidFill>
              </a:rPr>
              <a:t>BN, Ting J, Lee S, et al. Effectiveness </a:t>
            </a:r>
            <a:r>
              <a:rPr lang="en-US" sz="1900" dirty="0" smtClean="0">
                <a:solidFill>
                  <a:srgbClr val="00B0F0"/>
                </a:solidFill>
              </a:rPr>
              <a:t>and Risks </a:t>
            </a:r>
            <a:r>
              <a:rPr lang="en-US" sz="1900" dirty="0">
                <a:solidFill>
                  <a:srgbClr val="00B0F0"/>
                </a:solidFill>
              </a:rPr>
              <a:t>of Probiotics in Preterm Infants. Pediatrics. </a:t>
            </a:r>
            <a:r>
              <a:rPr lang="en-US" sz="1900" dirty="0" smtClean="0">
                <a:solidFill>
                  <a:srgbClr val="00B0F0"/>
                </a:solidFill>
              </a:rPr>
              <a:t>2025;155 (3</a:t>
            </a:r>
            <a:r>
              <a:rPr lang="en-US" sz="1900" dirty="0">
                <a:solidFill>
                  <a:srgbClr val="00B0F0"/>
                </a:solidFill>
              </a:rPr>
              <a:t>):e2024069102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3D7F50E6-70FA-4F0F-90FA-7F0CB4E651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400" dirty="0"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Key Focus</a:t>
            </a:r>
            <a:endParaRPr lang="en-US" sz="2400" dirty="0"/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67779E9B-B5D3-43A8-839A-E92D1403A35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Objective: Evaluate effectiveness and risks of probiotics in infants &lt;34 weeks gestation and &lt;1000g</a:t>
            </a:r>
            <a:r>
              <a:rPr lang="en-US" sz="2800" dirty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 in preventing necrotizing enterocolitis (NEC), mortality, and late-onset sepsis—plus the rare but serious risk of probiotic sepsis.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78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1" y="365125"/>
            <a:ext cx="7834744" cy="6586393"/>
          </a:xfrm>
        </p:spPr>
      </p:pic>
    </p:spTree>
    <p:extLst>
      <p:ext uri="{BB962C8B-B14F-4D97-AF65-F5344CB8AC3E}">
        <p14:creationId xmlns:p14="http://schemas.microsoft.com/office/powerpoint/2010/main" val="426708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7B8FF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Probiotic Products Used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AdvTT08640291"/>
              </a:rPr>
              <a:t>Multistrain</a:t>
            </a:r>
            <a:r>
              <a:rPr lang="en-US" dirty="0" smtClean="0">
                <a:latin typeface="AdvTT08640291"/>
              </a:rPr>
              <a:t> </a:t>
            </a:r>
            <a:r>
              <a:rPr lang="en-US" dirty="0">
                <a:latin typeface="AdvTT08640291"/>
              </a:rPr>
              <a:t>probiotics </a:t>
            </a:r>
            <a:r>
              <a:rPr lang="en-US" dirty="0" smtClean="0">
                <a:latin typeface="AdvTT08640291"/>
              </a:rPr>
              <a:t>(30 sites) (</a:t>
            </a:r>
            <a:r>
              <a:rPr lang="en-US" dirty="0" err="1" smtClean="0">
                <a:latin typeface="AdvTT08640291"/>
              </a:rPr>
              <a:t>FloraBABY</a:t>
            </a:r>
            <a:r>
              <a:rPr lang="en-US" dirty="0">
                <a:latin typeface="AdvTT08640291"/>
              </a:rPr>
              <a:t>, </a:t>
            </a:r>
            <a:r>
              <a:rPr lang="en-US" dirty="0" err="1">
                <a:latin typeface="AdvTT08640291"/>
              </a:rPr>
              <a:t>RenewLife</a:t>
            </a:r>
            <a:r>
              <a:rPr lang="en-US" dirty="0">
                <a:latin typeface="AdvTT08640291"/>
              </a:rPr>
              <a:t>) containing</a:t>
            </a:r>
          </a:p>
          <a:p>
            <a:r>
              <a:rPr lang="pt-BR" dirty="0">
                <a:latin typeface="AdvTT08640291"/>
              </a:rPr>
              <a:t>4 </a:t>
            </a:r>
            <a:r>
              <a:rPr lang="pt-BR" dirty="0">
                <a:latin typeface="AdvTT9cc80a3e.I"/>
              </a:rPr>
              <a:t>Bi</a:t>
            </a:r>
            <a:r>
              <a:rPr lang="pt-BR" dirty="0">
                <a:latin typeface="AdvTT9cc80a3e.I+fb"/>
              </a:rPr>
              <a:t>fi</a:t>
            </a:r>
            <a:r>
              <a:rPr lang="pt-BR" dirty="0">
                <a:latin typeface="AdvTT9cc80a3e.I"/>
              </a:rPr>
              <a:t>dobacterium </a:t>
            </a:r>
            <a:r>
              <a:rPr lang="pt-BR" dirty="0">
                <a:latin typeface="AdvTT08640291"/>
              </a:rPr>
              <a:t>strains (</a:t>
            </a:r>
            <a:r>
              <a:rPr lang="pt-BR" sz="1600" dirty="0">
                <a:latin typeface="AdvTT9cc80a3e.I"/>
              </a:rPr>
              <a:t>Bi</a:t>
            </a:r>
            <a:r>
              <a:rPr lang="pt-BR" sz="1600" dirty="0">
                <a:latin typeface="AdvTT9cc80a3e.I+fb"/>
              </a:rPr>
              <a:t>fi</a:t>
            </a:r>
            <a:r>
              <a:rPr lang="pt-BR" sz="1600" dirty="0">
                <a:latin typeface="AdvTT9cc80a3e.I"/>
              </a:rPr>
              <a:t>dobacterium breve</a:t>
            </a:r>
            <a:r>
              <a:rPr lang="pt-BR" sz="1600" dirty="0">
                <a:latin typeface="AdvTT08640291"/>
              </a:rPr>
              <a:t>,</a:t>
            </a:r>
          </a:p>
          <a:p>
            <a:pPr marL="0" indent="0">
              <a:buNone/>
            </a:pPr>
            <a:r>
              <a:rPr lang="pt-BR" sz="1600" dirty="0">
                <a:latin typeface="AdvTT9cc80a3e.I"/>
              </a:rPr>
              <a:t>Bi</a:t>
            </a:r>
            <a:r>
              <a:rPr lang="pt-BR" sz="1600" dirty="0">
                <a:latin typeface="AdvTT9cc80a3e.I+fb"/>
              </a:rPr>
              <a:t>fi</a:t>
            </a:r>
            <a:r>
              <a:rPr lang="pt-BR" sz="1600" dirty="0">
                <a:latin typeface="AdvTT9cc80a3e.I"/>
              </a:rPr>
              <a:t>dobacterium bi</a:t>
            </a:r>
            <a:r>
              <a:rPr lang="pt-BR" sz="1600" dirty="0">
                <a:latin typeface="AdvTT9cc80a3e.I+fb"/>
              </a:rPr>
              <a:t>fi</a:t>
            </a:r>
            <a:r>
              <a:rPr lang="pt-BR" sz="1600" dirty="0">
                <a:latin typeface="AdvTT9cc80a3e.I"/>
              </a:rPr>
              <a:t>dum</a:t>
            </a:r>
            <a:r>
              <a:rPr lang="pt-BR" sz="1600" dirty="0">
                <a:latin typeface="AdvTT08640291"/>
              </a:rPr>
              <a:t>, </a:t>
            </a:r>
            <a:r>
              <a:rPr lang="pt-BR" sz="1600" dirty="0">
                <a:latin typeface="AdvTT9cc80a3e.I"/>
              </a:rPr>
              <a:t>Bi</a:t>
            </a:r>
            <a:r>
              <a:rPr lang="pt-BR" sz="1600" dirty="0">
                <a:latin typeface="AdvTT9cc80a3e.I+fb"/>
              </a:rPr>
              <a:t>fi</a:t>
            </a:r>
            <a:r>
              <a:rPr lang="pt-BR" sz="1600" dirty="0">
                <a:latin typeface="AdvTT9cc80a3e.I"/>
              </a:rPr>
              <a:t>dobacterium longum </a:t>
            </a:r>
            <a:r>
              <a:rPr lang="pt-BR" sz="1600" dirty="0">
                <a:latin typeface="AdvTT08640291"/>
              </a:rPr>
              <a:t>subsp,</a:t>
            </a:r>
          </a:p>
          <a:p>
            <a:pPr marL="0" indent="0">
              <a:buNone/>
            </a:pPr>
            <a:r>
              <a:rPr lang="en-US" sz="1600" dirty="0">
                <a:latin typeface="AdvTT08640291"/>
              </a:rPr>
              <a:t>and </a:t>
            </a:r>
            <a:r>
              <a:rPr lang="en-US" sz="1600" dirty="0" err="1">
                <a:latin typeface="AdvTT9cc80a3e.I"/>
              </a:rPr>
              <a:t>Bi</a:t>
            </a:r>
            <a:r>
              <a:rPr lang="en-US" sz="1600" dirty="0" err="1">
                <a:latin typeface="AdvTT9cc80a3e.I+fb"/>
              </a:rPr>
              <a:t>fi</a:t>
            </a:r>
            <a:r>
              <a:rPr lang="en-US" sz="1600" dirty="0" err="1">
                <a:latin typeface="AdvTT9cc80a3e.I"/>
              </a:rPr>
              <a:t>dobacterium</a:t>
            </a:r>
            <a:r>
              <a:rPr lang="en-US" sz="1600" dirty="0">
                <a:latin typeface="AdvTT9cc80a3e.I"/>
              </a:rPr>
              <a:t> </a:t>
            </a:r>
            <a:r>
              <a:rPr lang="en-US" sz="1600" dirty="0" err="1">
                <a:latin typeface="AdvTT9cc80a3e.I"/>
              </a:rPr>
              <a:t>infantis</a:t>
            </a:r>
            <a:r>
              <a:rPr lang="en-US" dirty="0">
                <a:latin typeface="AdvTT08640291"/>
              </a:rPr>
              <a:t>) and </a:t>
            </a:r>
            <a:r>
              <a:rPr lang="en-US" dirty="0">
                <a:latin typeface="AdvTT9cc80a3e.I"/>
              </a:rPr>
              <a:t>Lactobacillus </a:t>
            </a:r>
            <a:r>
              <a:rPr lang="en-US" dirty="0" err="1" smtClean="0">
                <a:latin typeface="AdvTT9cc80a3e.I"/>
              </a:rPr>
              <a:t>rhamnosus</a:t>
            </a:r>
            <a:endParaRPr lang="en-US" dirty="0" smtClean="0">
              <a:latin typeface="AdvTT9cc80a3e.I"/>
            </a:endParaRPr>
          </a:p>
          <a:p>
            <a:r>
              <a:rPr lang="en-US" sz="2200" dirty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Typical dose: 0.5g daily</a:t>
            </a:r>
            <a:r>
              <a:rPr lang="en-US" sz="2200" dirty="0"/>
              <a:t>(1 sachet daily),</a:t>
            </a:r>
            <a:endParaRPr lang="en-US" sz="2200" dirty="0">
              <a:latin typeface="Noto Sans TC" pitchFamily="34" charset="0"/>
              <a:ea typeface="Noto Sans TC" pitchFamily="34" charset="-122"/>
              <a:cs typeface="Noto Sans TC" pitchFamily="34" charset="-120"/>
            </a:endParaRPr>
          </a:p>
          <a:p>
            <a:r>
              <a:rPr lang="en-US" sz="2200" dirty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Continued until discharge or 34-35 weeks </a:t>
            </a:r>
            <a:r>
              <a:rPr lang="en-US" sz="2200" dirty="0"/>
              <a:t>or transfer to level </a:t>
            </a:r>
            <a:r>
              <a:rPr lang="en-US" sz="2200" dirty="0" smtClean="0"/>
              <a:t>II units;</a:t>
            </a:r>
          </a:p>
          <a:p>
            <a:endParaRPr lang="en-US" sz="2200" dirty="0">
              <a:latin typeface="Noto Sans TC" pitchFamily="34" charset="0"/>
              <a:ea typeface="Noto Sans TC" pitchFamily="34" charset="-122"/>
              <a:cs typeface="Noto Sans TC" pitchFamily="34" charset="-120"/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Al </a:t>
            </a:r>
            <a:r>
              <a:rPr lang="en-US" sz="1600" dirty="0" err="1">
                <a:solidFill>
                  <a:srgbClr val="00B0F0"/>
                </a:solidFill>
              </a:rPr>
              <a:t>shaikh</a:t>
            </a:r>
            <a:r>
              <a:rPr lang="en-US" sz="1600" dirty="0">
                <a:solidFill>
                  <a:srgbClr val="00B0F0"/>
                </a:solidFill>
              </a:rPr>
              <a:t> BN, Ting J, Lee S, et al. Effectiveness and Risks of Probiotics in Preterm Infants. Pediatrics. 2025;155</a:t>
            </a:r>
            <a:br>
              <a:rPr lang="en-US" sz="1600" dirty="0">
                <a:solidFill>
                  <a:srgbClr val="00B0F0"/>
                </a:solidFill>
              </a:rPr>
            </a:br>
            <a:r>
              <a:rPr lang="en-US" sz="1600" dirty="0">
                <a:solidFill>
                  <a:srgbClr val="00B0F0"/>
                </a:solidFill>
              </a:rPr>
              <a:t>(3):e2024069102</a:t>
            </a:r>
            <a:endParaRPr lang="en-US" sz="1600" dirty="0">
              <a:latin typeface="Noto Sans TC" pitchFamily="34" charset="0"/>
              <a:ea typeface="Noto Sans TC" pitchFamily="34" charset="-122"/>
              <a:cs typeface="Noto Sans TC" pitchFamily="34" charset="-120"/>
            </a:endParaRPr>
          </a:p>
          <a:p>
            <a:pPr marL="0" indent="0">
              <a:buNone/>
            </a:pPr>
            <a:endParaRPr lang="fa-I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Single-strain Probiotic (2 sites)</a:t>
            </a:r>
          </a:p>
          <a:p>
            <a:r>
              <a:rPr lang="en-US" b="1" dirty="0" err="1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BioGaia</a:t>
            </a:r>
            <a:r>
              <a:rPr lang="en-US" b="1" dirty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 (Sweden)</a:t>
            </a:r>
            <a:endParaRPr lang="en-US" dirty="0"/>
          </a:p>
          <a:p>
            <a:r>
              <a:rPr lang="en-US" dirty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Lactobacillus </a:t>
            </a:r>
            <a:r>
              <a:rPr lang="en-US" dirty="0" err="1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reuteri</a:t>
            </a:r>
            <a:endParaRPr lang="en-US" dirty="0"/>
          </a:p>
          <a:p>
            <a:r>
              <a:rPr lang="en-US" dirty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Typical dose: 5 drops </a:t>
            </a:r>
            <a:r>
              <a:rPr lang="en-US" dirty="0" smtClean="0"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daily</a:t>
            </a:r>
          </a:p>
          <a:p>
            <a:endParaRPr lang="en-US" dirty="0">
              <a:latin typeface="Noto Sans TC" pitchFamily="34" charset="0"/>
              <a:ea typeface="Noto Sans TC" pitchFamily="34" charset="-122"/>
              <a:cs typeface="Noto Sans TC" pitchFamily="34" charset="-120"/>
            </a:endParaRPr>
          </a:p>
          <a:p>
            <a:r>
              <a:rPr lang="en-US" dirty="0">
                <a:solidFill>
                  <a:srgbClr val="0070C0"/>
                </a:solidFill>
              </a:rPr>
              <a:t>15 Unit protocols indicated that probiotics were administered mostly within 24 hours of enteral feed initiation, which in most cases occurred within the first 2 days after birth</a:t>
            </a:r>
            <a:endParaRPr lang="en-US" dirty="0">
              <a:solidFill>
                <a:srgbClr val="0070C0"/>
              </a:solidFill>
              <a:latin typeface="Noto Sans TC" pitchFamily="34" charset="0"/>
              <a:ea typeface="Noto Sans TC" pitchFamily="34" charset="-122"/>
              <a:cs typeface="Noto Sans TC" pitchFamily="34" charset="-120"/>
            </a:endParaRPr>
          </a:p>
          <a:p>
            <a:pPr marL="0" indent="0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050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NEC was classified as modified Bell stage </a:t>
            </a:r>
            <a:r>
              <a:rPr lang="en-US" dirty="0" smtClean="0"/>
              <a:t>2 or </a:t>
            </a:r>
            <a:r>
              <a:rPr lang="en-US" dirty="0"/>
              <a:t>higher.</a:t>
            </a:r>
            <a:endParaRPr lang="en-US" dirty="0">
              <a:latin typeface="Noto Sans TC" pitchFamily="34" charset="0"/>
              <a:ea typeface="Noto Sans TC" pitchFamily="34" charset="-122"/>
            </a:endParaRPr>
          </a:p>
          <a:p>
            <a:endParaRPr lang="en-US" dirty="0" smtClean="0"/>
          </a:p>
          <a:p>
            <a:r>
              <a:rPr lang="en-US" dirty="0" smtClean="0"/>
              <a:t>Probiotic sepsis–related </a:t>
            </a:r>
            <a:r>
              <a:rPr lang="en-US" dirty="0"/>
              <a:t>mortality referred to death within 7 days </a:t>
            </a:r>
            <a:r>
              <a:rPr lang="en-US" dirty="0" smtClean="0"/>
              <a:t>of probiotic </a:t>
            </a:r>
            <a:r>
              <a:rPr lang="en-US" dirty="0"/>
              <a:t>sepsis with no other organisms isolated </a:t>
            </a:r>
            <a:r>
              <a:rPr lang="en-US" dirty="0" smtClean="0"/>
              <a:t>from blood </a:t>
            </a:r>
            <a:r>
              <a:rPr lang="en-US" dirty="0"/>
              <a:t>culture and with an absence of other reasons </a:t>
            </a:r>
            <a:r>
              <a:rPr lang="en-US" dirty="0" smtClean="0"/>
              <a:t>identified as </a:t>
            </a:r>
            <a:r>
              <a:rPr lang="en-US" dirty="0"/>
              <a:t>the primary cause for death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sz="1700" dirty="0">
                <a:solidFill>
                  <a:srgbClr val="00B0F0"/>
                </a:solidFill>
              </a:rPr>
              <a:t>Al </a:t>
            </a:r>
            <a:r>
              <a:rPr lang="en-US" sz="1700" dirty="0" err="1">
                <a:solidFill>
                  <a:srgbClr val="00B0F0"/>
                </a:solidFill>
              </a:rPr>
              <a:t>shaikh</a:t>
            </a:r>
            <a:r>
              <a:rPr lang="en-US" sz="1700" dirty="0">
                <a:solidFill>
                  <a:srgbClr val="00B0F0"/>
                </a:solidFill>
              </a:rPr>
              <a:t> BN, Ting J, Lee S, et al. Effectiveness and Risks of Probiotics in Preterm Infants. Pediatrics. 2025;155</a:t>
            </a:r>
            <a:br>
              <a:rPr lang="en-US" sz="1700" dirty="0">
                <a:solidFill>
                  <a:srgbClr val="00B0F0"/>
                </a:solidFill>
              </a:rPr>
            </a:br>
            <a:r>
              <a:rPr lang="en-US" sz="1700" dirty="0">
                <a:solidFill>
                  <a:srgbClr val="00B0F0"/>
                </a:solidFill>
              </a:rPr>
              <a:t>(3):e2024069102</a:t>
            </a:r>
            <a:endParaRPr lang="fa-IR" sz="1700" dirty="0"/>
          </a:p>
        </p:txBody>
      </p:sp>
    </p:spTree>
    <p:extLst>
      <p:ext uri="{BB962C8B-B14F-4D97-AF65-F5344CB8AC3E}">
        <p14:creationId xmlns:p14="http://schemas.microsoft.com/office/powerpoint/2010/main" val="303802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Probiotics in Preterm Infants</Template>
  <TotalTime>559</TotalTime>
  <Words>1784</Words>
  <Application>Microsoft Office PowerPoint</Application>
  <PresentationFormat>Widescreen</PresentationFormat>
  <Paragraphs>109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4" baseType="lpstr">
      <vt:lpstr>AdvOT66546283.B</vt:lpstr>
      <vt:lpstr>AdvOT66546283.B+20</vt:lpstr>
      <vt:lpstr>AdvTT08640291</vt:lpstr>
      <vt:lpstr>AdvTT9cc80a3e.I</vt:lpstr>
      <vt:lpstr>AdvTT9cc80a3e.I+fb</vt:lpstr>
      <vt:lpstr>Arial</vt:lpstr>
      <vt:lpstr>Calibri</vt:lpstr>
      <vt:lpstr>Calibri Light</vt:lpstr>
      <vt:lpstr>Noto Sans TC</vt:lpstr>
      <vt:lpstr>OpenSans-Regular</vt:lpstr>
      <vt:lpstr>Sora Medium</vt:lpstr>
      <vt:lpstr>Times New Roman</vt:lpstr>
      <vt:lpstr>Office Theme</vt:lpstr>
      <vt:lpstr>Evaluating effectiveness and risks of Probiotics in Preterm Infants  Setareh Sagheb(MD) TUMS  </vt:lpstr>
      <vt:lpstr>The Challenge: NEC in Preterm Infants</vt:lpstr>
      <vt:lpstr>PowerPoint Presentation</vt:lpstr>
      <vt:lpstr>WHAT’S KNOWN ON THIS SUBJECT</vt:lpstr>
      <vt:lpstr>PowerPoint Presentation</vt:lpstr>
      <vt:lpstr>Study Overview (multicenter cohort study) </vt:lpstr>
      <vt:lpstr>PowerPoint Presentation</vt:lpstr>
      <vt:lpstr>Probiotic Products Used</vt:lpstr>
      <vt:lpstr>PowerPoint Presentation</vt:lpstr>
      <vt:lpstr>Outcomes </vt:lpstr>
      <vt:lpstr>Study Population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Discussion</vt:lpstr>
      <vt:lpstr>PowerPoint Presentation</vt:lpstr>
      <vt:lpstr>PowerPoint Presentation</vt:lpstr>
      <vt:lpstr>PowerPoint Presentation</vt:lpstr>
      <vt:lpstr>What are the key clinical takeaways from this study?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Probiotics in Preterm Infants </dc:title>
  <dc:creator>Shahab Mohseni</dc:creator>
  <cp:lastModifiedBy>Admin</cp:lastModifiedBy>
  <cp:revision>51</cp:revision>
  <dcterms:created xsi:type="dcterms:W3CDTF">2025-11-07T16:40:21Z</dcterms:created>
  <dcterms:modified xsi:type="dcterms:W3CDTF">2025-11-20T03:17:26Z</dcterms:modified>
</cp:coreProperties>
</file>