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9" r:id="rId2"/>
    <p:sldId id="264" r:id="rId3"/>
    <p:sldId id="266" r:id="rId4"/>
    <p:sldId id="267" r:id="rId5"/>
    <p:sldId id="270" r:id="rId6"/>
    <p:sldId id="271" r:id="rId7"/>
    <p:sldId id="268" r:id="rId8"/>
    <p:sldId id="269" r:id="rId9"/>
    <p:sldId id="272" r:id="rId10"/>
    <p:sldId id="258" r:id="rId11"/>
    <p:sldId id="259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6" r:id="rId21"/>
    <p:sldId id="285" r:id="rId22"/>
    <p:sldId id="287" r:id="rId23"/>
    <p:sldId id="288" r:id="rId24"/>
    <p:sldId id="290" r:id="rId25"/>
    <p:sldId id="292" r:id="rId26"/>
    <p:sldId id="29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AE39-ECC3-4FC8-B0A2-6B4BAF487FD8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7749-7D5E-4A20-ADD8-5B1FD7B9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تا وقتی ندانیم</a:t>
            </a:r>
            <a:r>
              <a:rPr lang="en-US" baseline="0" dirty="0"/>
              <a:t> عازضه چقدر تاثیز می ذاره نمی تونیم بفهمیم که چه تعداد ارزش درمان دارند. </a:t>
            </a:r>
            <a:endParaRPr lang="en-US" dirty="0"/>
          </a:p>
          <a:p>
            <a:r>
              <a:rPr lang="en-US" dirty="0" err="1"/>
              <a:t>Nnt</a:t>
            </a:r>
            <a:r>
              <a:rPr lang="en-US" dirty="0"/>
              <a:t>  خیلی</a:t>
            </a:r>
            <a:r>
              <a:rPr lang="en-US" baseline="0" dirty="0"/>
              <a:t> متغیر </a:t>
            </a:r>
          </a:p>
          <a:p>
            <a:endParaRPr lang="en-US" baseline="0" dirty="0"/>
          </a:p>
          <a:p>
            <a:r>
              <a:rPr lang="en-US" baseline="0" dirty="0"/>
              <a:t>از 6-10 تا 3000 متغیر </a:t>
            </a:r>
          </a:p>
          <a:p>
            <a:r>
              <a:rPr lang="en-US" baseline="0" dirty="0"/>
              <a:t>در نوزاد بیش از 38 هفته بالای 48-72 ساعت می توان کارهای دیگری کرد که بیش از فوتو بیارزد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357B-E517-40B6-84B8-E6F2D679CF0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تا وقتی ندانیم</a:t>
            </a:r>
            <a:r>
              <a:rPr lang="en-US" baseline="0" dirty="0"/>
              <a:t> عازضه چقدر تاثیز می ذاره نمی تونیم بفهمیم که چه تعداد ارزش درمان دارند. </a:t>
            </a:r>
            <a:endParaRPr lang="en-US" dirty="0"/>
          </a:p>
          <a:p>
            <a:r>
              <a:rPr lang="en-US" dirty="0" err="1"/>
              <a:t>Nnt</a:t>
            </a:r>
            <a:r>
              <a:rPr lang="en-US" dirty="0"/>
              <a:t>  خیلی</a:t>
            </a:r>
            <a:r>
              <a:rPr lang="en-US" baseline="0" dirty="0"/>
              <a:t> متغیر </a:t>
            </a:r>
          </a:p>
          <a:p>
            <a:endParaRPr lang="en-US" baseline="0" dirty="0"/>
          </a:p>
          <a:p>
            <a:r>
              <a:rPr lang="en-US" baseline="0" dirty="0"/>
              <a:t>از 6-10 تا 3000 متغیر </a:t>
            </a:r>
          </a:p>
          <a:p>
            <a:r>
              <a:rPr lang="en-US" baseline="0" dirty="0"/>
              <a:t>در نوزاد بیش از 38 هفته بالای 48-72 ساعت می توان کارهای دیگری کرد که بیش از فوتو بیارزد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0357B-E517-40B6-84B8-E6F2D679CF0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Management </a:t>
            </a:r>
            <a:r>
              <a:rPr lang="en-GB" sz="2800" dirty="0"/>
              <a:t>of </a:t>
            </a:r>
            <a:r>
              <a:rPr lang="en-GB" sz="2800" dirty="0" err="1"/>
              <a:t>Hyperbilirubinemia</a:t>
            </a:r>
            <a:r>
              <a:rPr lang="en-GB" sz="2800" dirty="0"/>
              <a:t> in the </a:t>
            </a:r>
            <a:r>
              <a:rPr lang="en-GB" sz="2800" dirty="0" err="1"/>
              <a:t>Newborn</a:t>
            </a:r>
            <a:r>
              <a:rPr lang="en-GB" sz="2800" dirty="0"/>
              <a:t> Infant 35 or More Weeks of </a:t>
            </a:r>
            <a:r>
              <a:rPr lang="en-GB" sz="2800" dirty="0" smtClean="0"/>
              <a:t>Gestation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400" dirty="0" err="1" smtClean="0"/>
              <a:t>Parvaneh</a:t>
            </a:r>
            <a:r>
              <a:rPr lang="en-GB" sz="2400" dirty="0" smtClean="0"/>
              <a:t> </a:t>
            </a:r>
            <a:r>
              <a:rPr lang="en-GB" sz="2400" dirty="0" err="1" smtClean="0"/>
              <a:t>Sadeghimoghadam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Tehran University of Medical Sciences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68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57213"/>
            <a:ext cx="90678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9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71550"/>
            <a:ext cx="81343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8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Evaluating elevated Direct-Reacting or Conjugated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For breastfed infants who are still jaundiced at 3 to 4 weeks of age, and for formula-fed infants who are still jaundiced at 2 weeks of age, </a:t>
            </a:r>
          </a:p>
          <a:p>
            <a:r>
              <a:rPr lang="en-US" dirty="0"/>
              <a:t> the total and direct reacting (or conjugated) bilirubin concentration should be measured to identify possible pathologic cholestasis. </a:t>
            </a:r>
          </a:p>
          <a:p>
            <a:r>
              <a:rPr lang="en-US" dirty="0"/>
              <a:t>When prolonged jaundice occurs :clinicians should also review the newborn screening results, because some conditions detected through newborn screening ( </a:t>
            </a:r>
            <a:r>
              <a:rPr lang="en-US" dirty="0" err="1"/>
              <a:t>galactosemia</a:t>
            </a:r>
            <a:r>
              <a:rPr lang="en-US" dirty="0"/>
              <a:t> , hypothyroidism, </a:t>
            </a:r>
            <a:r>
              <a:rPr lang="en-US" dirty="0" err="1"/>
              <a:t>tyrosinemia</a:t>
            </a:r>
            <a:r>
              <a:rPr lang="en-US" dirty="0"/>
              <a:t> ) can lead to persistent jaundice</a:t>
            </a:r>
          </a:p>
        </p:txBody>
      </p:sp>
    </p:spTree>
    <p:extLst>
      <p:ext uri="{BB962C8B-B14F-4D97-AF65-F5344CB8AC3E}">
        <p14:creationId xmlns:p14="http://schemas.microsoft.com/office/powerpoint/2010/main" val="93494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Evaluating elevated Direct-Reacting or Conjugated Bilirubin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direct </a:t>
            </a:r>
            <a:r>
              <a:rPr lang="en-US" dirty="0"/>
              <a:t>serum bilirubin concentration &gt;1.0 </a:t>
            </a:r>
            <a:r>
              <a:rPr lang="en-US" dirty="0" smtClean="0"/>
              <a:t>mg/dl has </a:t>
            </a:r>
            <a:r>
              <a:rPr lang="en-US" dirty="0"/>
              <a:t>been used for conjugated bilirubin  </a:t>
            </a:r>
          </a:p>
          <a:p>
            <a:r>
              <a:rPr lang="en-US" dirty="0"/>
              <a:t>Because the prevalence of biliary atresia is </a:t>
            </a:r>
            <a:r>
              <a:rPr lang="en-US" dirty="0" smtClean="0"/>
              <a:t>low, </a:t>
            </a:r>
            <a:r>
              <a:rPr lang="en-US" dirty="0"/>
              <a:t>nearly all (&gt; 99%) infants who have a single elevation of </a:t>
            </a:r>
            <a:r>
              <a:rPr lang="en-US" dirty="0" smtClean="0"/>
              <a:t>the direct bilirubin concentration </a:t>
            </a:r>
            <a:r>
              <a:rPr lang="en-US" dirty="0"/>
              <a:t>do not have biliary atresia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repeat measurement within a few days to 2 weeks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OF</a:t>
            </a:r>
            <a:br>
              <a:rPr lang="en-US" dirty="0"/>
            </a:br>
            <a:r>
              <a:rPr lang="en-US" dirty="0"/>
              <a:t>HYPERBILIRUBINEMIA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ecommended </a:t>
            </a:r>
            <a:r>
              <a:rPr lang="en-US" dirty="0"/>
              <a:t>phototherapy thresholds are far below those at which overt acute bilirubin neurotoxicity or kernicterus occurs and there is some evidence that phototherapy may lead to a small increase in the risk of subsequent childhood epilepsy The committee determined that new evidence that bilirubin </a:t>
            </a:r>
            <a:r>
              <a:rPr lang="en-US" dirty="0">
                <a:solidFill>
                  <a:srgbClr val="FF0000"/>
                </a:solidFill>
              </a:rPr>
              <a:t>neurotoxicity does not occur until concentrations well above the 2004 exchange transfusion thresholds </a:t>
            </a:r>
            <a:r>
              <a:rPr lang="en-US" dirty="0"/>
              <a:t>justified raising the phototherapy treatment thresholds by a narrow range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3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PHOTOTHREPY CURVE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2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1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2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dirty="0"/>
              <a:t> </a:t>
            </a:r>
            <a:r>
              <a:rPr lang="en-US" sz="4900" dirty="0"/>
              <a:t>درمان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فوتوتراپی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800" dirty="0"/>
              <a:t>شروع فوتوتراپی در نوزادان 35 هفته و بالاترGA بر اساس منحنی زیر: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/>
          <a:stretch>
            <a:fillRect/>
          </a:stretch>
        </p:blipFill>
        <p:spPr bwMode="auto">
          <a:xfrm>
            <a:off x="1703738" y="2683823"/>
            <a:ext cx="5772150" cy="37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30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phototherapy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For newborn infants who have already been discharged and then develop a TSB above the phototherapy threshold, treatment with a home LED-based phototherapy device rather than readmission to the hospital is an option for infants who meet the following criteria</a:t>
            </a:r>
          </a:p>
          <a:p>
            <a:r>
              <a:rPr lang="en-US" dirty="0"/>
              <a:t>Gestational age ≥38 weeks</a:t>
            </a:r>
          </a:p>
          <a:p>
            <a:r>
              <a:rPr lang="en-US" dirty="0"/>
              <a:t> ≥48 hours old</a:t>
            </a:r>
          </a:p>
          <a:p>
            <a:r>
              <a:rPr lang="en-US" dirty="0"/>
              <a:t> Clinically well with adequate feeding</a:t>
            </a:r>
          </a:p>
          <a:p>
            <a:r>
              <a:rPr lang="en-US" dirty="0"/>
              <a:t> No known hyperbilirubinemia neurotoxicity risk factors </a:t>
            </a:r>
          </a:p>
          <a:p>
            <a:r>
              <a:rPr lang="en-US" dirty="0"/>
              <a:t> No previous phototherapy</a:t>
            </a:r>
          </a:p>
          <a:p>
            <a:r>
              <a:rPr lang="en-US" dirty="0"/>
              <a:t>TSB concentration no more than 1 mg/dl above the phototherapy treatment threshold </a:t>
            </a:r>
          </a:p>
          <a:p>
            <a:r>
              <a:rPr lang="en-US" dirty="0"/>
              <a:t> An LED-based phototherapy device will be available in the home</a:t>
            </a:r>
          </a:p>
          <a:p>
            <a:pPr marL="0" indent="0">
              <a:buNone/>
            </a:pPr>
            <a:r>
              <a:rPr lang="en-US" dirty="0"/>
              <a:t>without delay</a:t>
            </a:r>
          </a:p>
          <a:p>
            <a:r>
              <a:rPr lang="en-US" dirty="0"/>
              <a:t> TSB can be measured daily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1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phototherapy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Home phototherapy should not be used if there is any question about the quality of the home phototherapy device</a:t>
            </a:r>
          </a:p>
          <a:p>
            <a:r>
              <a:rPr lang="en-US" dirty="0"/>
              <a:t> the ability to have the device delivered to the home rapidly, concerns about the family’s ability to use the device, or concerns about the ability to measure bilirubin concentrations daily </a:t>
            </a:r>
          </a:p>
          <a:p>
            <a:pPr marL="0" indent="0">
              <a:buNone/>
            </a:pPr>
            <a:r>
              <a:rPr lang="en-US" dirty="0"/>
              <a:t>As with inpatient phototherapy, it is an option to start home phototherapy at a lower threshold (</a:t>
            </a:r>
            <a:r>
              <a:rPr lang="en-US" dirty="0" err="1"/>
              <a:t>eg</a:t>
            </a:r>
            <a:r>
              <a:rPr lang="en-US" dirty="0"/>
              <a:t>, 2 mg/</a:t>
            </a:r>
            <a:r>
              <a:rPr lang="en-US" dirty="0" err="1"/>
              <a:t>dL</a:t>
            </a:r>
            <a:r>
              <a:rPr lang="en-US" dirty="0"/>
              <a:t> below the phototherapy threshold) to reduce the readmission risk</a:t>
            </a:r>
          </a:p>
        </p:txBody>
      </p:sp>
    </p:spTree>
    <p:extLst>
      <p:ext uri="{BB962C8B-B14F-4D97-AF65-F5344CB8AC3E}">
        <p14:creationId xmlns:p14="http://schemas.microsoft.com/office/powerpoint/2010/main" val="391893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ACOG </a:t>
            </a:r>
            <a:r>
              <a:rPr lang="en-US" dirty="0"/>
              <a:t>recommends that pregnant women be tested to determine their ABO blood group and Rh(D) type and </a:t>
            </a:r>
            <a:r>
              <a:rPr lang="en-US" dirty="0" smtClean="0"/>
              <a:t> </a:t>
            </a:r>
            <a:r>
              <a:rPr lang="en-US" dirty="0"/>
              <a:t>an antibody </a:t>
            </a:r>
            <a:r>
              <a:rPr lang="en-US" dirty="0" smtClean="0"/>
              <a:t>screen test </a:t>
            </a:r>
          </a:p>
          <a:p>
            <a:r>
              <a:rPr lang="en-US" dirty="0" smtClean="0"/>
              <a:t>If maternal AS </a:t>
            </a:r>
            <a:r>
              <a:rPr lang="en-US" dirty="0"/>
              <a:t>positive or </a:t>
            </a:r>
            <a:r>
              <a:rPr lang="en-US" dirty="0" smtClean="0"/>
              <a:t>unknown: </a:t>
            </a:r>
            <a:r>
              <a:rPr lang="en-US" dirty="0"/>
              <a:t>infant should have a direct antiglobulin test (DAT</a:t>
            </a:r>
            <a:r>
              <a:rPr lang="en-US" dirty="0" smtClean="0"/>
              <a:t>) and blood type</a:t>
            </a:r>
            <a:endParaRPr lang="en-US" dirty="0"/>
          </a:p>
          <a:p>
            <a:r>
              <a:rPr lang="en-US" dirty="0" smtClean="0"/>
              <a:t>infant’s </a:t>
            </a:r>
            <a:r>
              <a:rPr lang="en-US" dirty="0"/>
              <a:t>blood type should be determined as soon as possible using either cord or peripheral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50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Escalation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escalation-of-care threshold is 2 </a:t>
            </a:r>
            <a:r>
              <a:rPr lang="en-US" dirty="0" smtClean="0"/>
              <a:t>mg/dl </a:t>
            </a:r>
            <a:r>
              <a:rPr lang="en-US" dirty="0"/>
              <a:t>below the exchange transfusion </a:t>
            </a:r>
            <a:r>
              <a:rPr lang="en-US" dirty="0" smtClean="0"/>
              <a:t>threshold</a:t>
            </a:r>
          </a:p>
          <a:p>
            <a:r>
              <a:rPr lang="en-US" dirty="0" smtClean="0"/>
              <a:t> </a:t>
            </a:r>
            <a:r>
              <a:rPr lang="en-US" dirty="0"/>
              <a:t>refers to the intensive care that some infants with elevated or rapidly increasing bilirubin concentrations need to prevent the need for an exchange transfusion and possibly prevent kernicterus</a:t>
            </a:r>
          </a:p>
        </p:txBody>
      </p:sp>
    </p:spTree>
    <p:extLst>
      <p:ext uri="{BB962C8B-B14F-4D97-AF65-F5344CB8AC3E}">
        <p14:creationId xmlns:p14="http://schemas.microsoft.com/office/powerpoint/2010/main" val="3630008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Escalation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infants requiring escalation of care, blood should be sent  for total and direct reacting serum bilirubin, a complete blood count, </a:t>
            </a:r>
            <a:r>
              <a:rPr lang="en-US" dirty="0" smtClean="0"/>
              <a:t>serum albumin</a:t>
            </a:r>
            <a:r>
              <a:rPr lang="en-US" dirty="0"/>
              <a:t>, serum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chemistries</a:t>
            </a:r>
            <a:r>
              <a:rPr lang="en-US" dirty="0"/>
              <a:t>, and type and crossmatch. </a:t>
            </a:r>
          </a:p>
          <a:p>
            <a:r>
              <a:rPr lang="en-US" dirty="0" smtClean="0"/>
              <a:t> </a:t>
            </a:r>
            <a:r>
              <a:rPr lang="en-US" dirty="0"/>
              <a:t>Infants requiring escalation of care should receive intravenous hydration and emergent intensive phototherapy. A neonatologist should be consulted about urgent transfer to a NICU that can perform an exchange transfusion</a:t>
            </a:r>
          </a:p>
        </p:txBody>
      </p:sp>
    </p:spTree>
    <p:extLst>
      <p:ext uri="{BB962C8B-B14F-4D97-AF65-F5344CB8AC3E}">
        <p14:creationId xmlns:p14="http://schemas.microsoft.com/office/powerpoint/2010/main" val="4053111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Intravenous </a:t>
            </a:r>
            <a:r>
              <a:rPr lang="en-US" dirty="0"/>
              <a:t>immune globulin (IVIG; 0.5 to 1 g/kg) over 2 hours may be provided to infants with </a:t>
            </a:r>
            <a:r>
              <a:rPr lang="en-US" dirty="0" err="1"/>
              <a:t>isoimmune</a:t>
            </a:r>
            <a:r>
              <a:rPr lang="en-US" dirty="0"/>
              <a:t> hemolytic disease (</a:t>
            </a:r>
            <a:r>
              <a:rPr lang="en-US" dirty="0" err="1"/>
              <a:t>ie</a:t>
            </a:r>
            <a:r>
              <a:rPr lang="en-US" dirty="0"/>
              <a:t>, positive DAT) whose TSB reaches or exceeds escalation of care threshold. The dose can be repeated in 12 hours</a:t>
            </a:r>
          </a:p>
        </p:txBody>
      </p:sp>
    </p:spTree>
    <p:extLst>
      <p:ext uri="{BB962C8B-B14F-4D97-AF65-F5344CB8AC3E}">
        <p14:creationId xmlns:p14="http://schemas.microsoft.com/office/powerpoint/2010/main" val="19552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effectiveness of IVIG to prevent the need for an exchange transfusion is unclear. Observational studies suggest an association between IVIG and necrotizing enterocolitis.</a:t>
            </a:r>
          </a:p>
          <a:p>
            <a:r>
              <a:rPr lang="en-US" dirty="0"/>
              <a:t> A detailed review of the potential benefits and harms is provided in the technical report. Factors that should be</a:t>
            </a:r>
          </a:p>
          <a:p>
            <a:pPr marL="0" indent="0">
              <a:buNone/>
            </a:pPr>
            <a:r>
              <a:rPr lang="en-US" dirty="0"/>
              <a:t>considered include response to phototherapy, TSB rate of increase, and the challenge of providing a timely</a:t>
            </a:r>
          </a:p>
          <a:p>
            <a:pPr marL="0" indent="0">
              <a:buNone/>
            </a:pPr>
            <a:r>
              <a:rPr lang="en-US" dirty="0"/>
              <a:t>exchange transfusion. All aspects of the escalation-of-care guidelines should continue to be followed if IVIG is used. </a:t>
            </a:r>
          </a:p>
        </p:txBody>
      </p:sp>
    </p:spTree>
    <p:extLst>
      <p:ext uri="{BB962C8B-B14F-4D97-AF65-F5344CB8AC3E}">
        <p14:creationId xmlns:p14="http://schemas.microsoft.com/office/powerpoint/2010/main" val="2625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نوراد ۳۸هفته وزن۴۰۰ ۳کیلوگرم با زردی روز اول در ساعت ۶ تولد۸|۸بستری سد و زیر فوتو اینتنسیو رفت ۸ساعت بعو به۱۰ رسید مجددا ۶ساعت بعد به ۱۰/۵ رسید و با تشخیص شکست فوتو </a:t>
            </a:r>
            <a:r>
              <a:rPr lang="en-US" dirty="0" err="1"/>
              <a:t>ivig</a:t>
            </a:r>
            <a:r>
              <a:rPr lang="en-US" dirty="0"/>
              <a:t> </a:t>
            </a:r>
            <a:r>
              <a:rPr lang="fa-IR" dirty="0"/>
              <a:t>گرفت و ۸یساعت بعد بیلی به۹/۸ رسید سپس حدود۶ساعت بعد به۶ /۹ (۳۶ ساعته) و ۵ظهر حدود ۴۸ساعته به ۱۱/۲ رسیده </a:t>
            </a:r>
            <a:r>
              <a:rPr lang="en-US" smtClean="0"/>
              <a:t>ABO </a:t>
            </a:r>
            <a:r>
              <a:rPr lang="en-US" dirty="0"/>
              <a:t>set up- retic"6|5 </a:t>
            </a:r>
            <a:r>
              <a:rPr lang="en-US" dirty="0" smtClean="0"/>
              <a:t>hb:12/8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3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en-US" dirty="0"/>
              <a:t> </a:t>
            </a:r>
            <a:r>
              <a:rPr lang="en-US" sz="4900" dirty="0"/>
              <a:t>درمان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فوتوتراپی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800" dirty="0"/>
              <a:t>شروع فوتوتراپی در نوزادان 35 هفته و بالاترGA بر اساس منحنی زیر: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"/>
          <a:stretch>
            <a:fillRect/>
          </a:stretch>
        </p:blipFill>
        <p:spPr bwMode="auto">
          <a:xfrm>
            <a:off x="1703738" y="2683823"/>
            <a:ext cx="5772150" cy="372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8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38138"/>
            <a:ext cx="8905875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28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سپاس از شما پزشکان و پرستاران نوزادان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که با دل هایی پرمهر و دستانی توانمند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به  آغاز نفس های کوچک،روشنای </a:t>
            </a:r>
            <a:r>
              <a:rPr lang="fa-IR" smtClean="0"/>
              <a:t>امید و آرامش می </a:t>
            </a:r>
            <a:r>
              <a:rPr lang="fa-IR" dirty="0" smtClean="0"/>
              <a:t>بخشید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0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Suboptimal intake hyperbilirubinemia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Breastfeeding fewer than 8 times per day has been associated with higher TSB concentrations</a:t>
            </a:r>
          </a:p>
          <a:p>
            <a:r>
              <a:rPr lang="en-US" dirty="0"/>
              <a:t> Low milk and low caloric intake contribute to decreased stool frequency and increased enterohepatic circulation of bilirubin</a:t>
            </a:r>
          </a:p>
        </p:txBody>
      </p:sp>
    </p:spTree>
    <p:extLst>
      <p:ext uri="{BB962C8B-B14F-4D97-AF65-F5344CB8AC3E}">
        <p14:creationId xmlns:p14="http://schemas.microsoft.com/office/powerpoint/2010/main" val="118417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Risk Factors for</a:t>
            </a:r>
            <a:br>
              <a:rPr lang="en-US" dirty="0"/>
            </a:br>
            <a:r>
              <a:rPr lang="en-US" dirty="0"/>
              <a:t>Hyperbilirubinemia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7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jaundice in post natal nursery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infants should be visually assessed for jaundice at least every 12 hours following delivery until discharge</a:t>
            </a:r>
          </a:p>
          <a:p>
            <a:r>
              <a:rPr lang="en-US" dirty="0"/>
              <a:t> TSB or TCB should be measured as soon as possible for infants noted to be jaundiced &lt;24 hours after birth. </a:t>
            </a:r>
          </a:p>
        </p:txBody>
      </p:sp>
    </p:spTree>
    <p:extLst>
      <p:ext uri="{BB962C8B-B14F-4D97-AF65-F5344CB8AC3E}">
        <p14:creationId xmlns:p14="http://schemas.microsoft.com/office/powerpoint/2010/main" val="41615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TSB should be measured if the </a:t>
            </a:r>
            <a:r>
              <a:rPr lang="en-US" dirty="0" smtClean="0"/>
              <a:t>TCB </a:t>
            </a:r>
            <a:r>
              <a:rPr lang="en-US" dirty="0"/>
              <a:t>exceeds or is within 3 </a:t>
            </a:r>
            <a:r>
              <a:rPr lang="en-US" dirty="0" smtClean="0"/>
              <a:t>mg/dl </a:t>
            </a:r>
            <a:r>
              <a:rPr lang="en-US" dirty="0"/>
              <a:t>of the phototherapy treatment threshold or if the </a:t>
            </a:r>
            <a:r>
              <a:rPr lang="en-US" dirty="0" smtClean="0"/>
              <a:t>TCB </a:t>
            </a:r>
            <a:r>
              <a:rPr lang="en-US" dirty="0"/>
              <a:t>≥ than 15 </a:t>
            </a:r>
            <a:r>
              <a:rPr lang="en-US" dirty="0" smtClean="0"/>
              <a:t>mg/dl.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rapid rate of increase (0.3 </a:t>
            </a:r>
            <a:r>
              <a:rPr lang="en-US" dirty="0" smtClean="0"/>
              <a:t>mg/dl </a:t>
            </a:r>
            <a:r>
              <a:rPr lang="en-US" dirty="0"/>
              <a:t>per hour in the first 24 hours or 0.2 </a:t>
            </a:r>
            <a:r>
              <a:rPr lang="en-US" dirty="0" smtClean="0"/>
              <a:t>mg/dl </a:t>
            </a:r>
            <a:r>
              <a:rPr lang="en-US" dirty="0"/>
              <a:t>per hour thereafter)  suggests hemolysis . In this case, perform a DAT if not previously done</a:t>
            </a:r>
          </a:p>
        </p:txBody>
      </p:sp>
    </p:spTree>
    <p:extLst>
      <p:ext uri="{BB962C8B-B14F-4D97-AF65-F5344CB8AC3E}">
        <p14:creationId xmlns:p14="http://schemas.microsoft.com/office/powerpoint/2010/main" val="306287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are clinical events that should raise suspicion about the presence of G6PD deficiency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Newborns </a:t>
            </a:r>
            <a:r>
              <a:rPr lang="en-US" dirty="0"/>
              <a:t>who receive phototherapy before hospital discharge( probably because of both increased bilirubin production and decreased conjugation )</a:t>
            </a:r>
          </a:p>
          <a:p>
            <a:r>
              <a:rPr lang="en-US" dirty="0"/>
              <a:t>readmission and retreatment after initial hospital discharge </a:t>
            </a:r>
          </a:p>
          <a:p>
            <a:r>
              <a:rPr lang="en-US" dirty="0"/>
              <a:t>Severe hyperbilirubinemia or atypical development of hyperbilirubinemia such as elevated TSB in a formula-fed  infant or late-onset jaundice</a:t>
            </a:r>
          </a:p>
          <a:p>
            <a:r>
              <a:rPr lang="en-US" dirty="0"/>
              <a:t>An infant with G6PD deficiency can develop a sudden and extreme increase in TSB that may be hard to anticipate or prevent</a:t>
            </a:r>
          </a:p>
          <a:p>
            <a:r>
              <a:rPr lang="en-US" dirty="0"/>
              <a:t>Even after what appears an acute hemolytic event, there may be there little or no laboratory evidence of hemolysis </a:t>
            </a:r>
          </a:p>
        </p:txBody>
      </p:sp>
    </p:spTree>
    <p:extLst>
      <p:ext uri="{BB962C8B-B14F-4D97-AF65-F5344CB8AC3E}">
        <p14:creationId xmlns:p14="http://schemas.microsoft.com/office/powerpoint/2010/main" val="209125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656640" cy="104016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Decisions to initiate phototherapy or escalate care</a:t>
            </a:r>
            <a:br>
              <a:rPr lang="en-US" dirty="0"/>
            </a:br>
            <a:r>
              <a:rPr lang="en-US" dirty="0"/>
              <a:t>are guided by the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gestational age</a:t>
                </a:r>
              </a:p>
              <a:p>
                <a:r>
                  <a:rPr lang="en-US" dirty="0"/>
                  <a:t> hour-specific TSB</a:t>
                </a:r>
              </a:p>
              <a:p>
                <a:r>
                  <a:rPr lang="en-US" dirty="0"/>
                  <a:t> presence of risk factors for bilirubin </a:t>
                </a:r>
                <a:r>
                  <a:rPr lang="en-US" dirty="0" smtClean="0"/>
                  <a:t>neurotoxicity: GA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/>
                  <a:t> 38, WK, </a:t>
                </a:r>
                <a:r>
                  <a:rPr lang="en-US" dirty="0" err="1" smtClean="0"/>
                  <a:t>Alb</a:t>
                </a:r>
                <a:r>
                  <a:rPr lang="en-US" dirty="0" smtClean="0"/>
                  <a:t>&lt;3,Hemolysis, sepsis, Clinical instability in the previous 24 hours.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0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Infants with TSB concentrations below the phototherapy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Among infants with TSB concentrations below the phototherapy threshold, the potential need for future phototherapy or escalation of care increases the closer the TSB is to the phototherapy threshold.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35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</TotalTime>
  <Words>1251</Words>
  <Application>Microsoft Office PowerPoint</Application>
  <PresentationFormat>On-screen Show (4:3)</PresentationFormat>
  <Paragraphs>93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PowerPoint Presentation</vt:lpstr>
      <vt:lpstr>Prevention </vt:lpstr>
      <vt:lpstr>Suboptimal intake hyperbilirubinemia</vt:lpstr>
      <vt:lpstr>Identifying Risk Factors for Hyperbilirubinemia</vt:lpstr>
      <vt:lpstr>Assessment of jaundice in post natal nursery</vt:lpstr>
      <vt:lpstr>PowerPoint Presentation</vt:lpstr>
      <vt:lpstr>   There are clinical events that should raise suspicion about the presence of G6PD deficiency </vt:lpstr>
      <vt:lpstr> Decisions to initiate phototherapy or escalate care are guided by the </vt:lpstr>
      <vt:lpstr>Infants with TSB concentrations below the phototherapy threshold</vt:lpstr>
      <vt:lpstr>PowerPoint Presentation</vt:lpstr>
      <vt:lpstr>PowerPoint Presentation</vt:lpstr>
      <vt:lpstr>Evaluating elevated Direct-Reacting or Conjugated Bilirubin</vt:lpstr>
      <vt:lpstr>Evaluating elevated Direct-Reacting or Conjugated Bilirubin</vt:lpstr>
      <vt:lpstr>TREATMENT OF HYPERBILIRUBINEMIA</vt:lpstr>
      <vt:lpstr>PHOTOTHREPY CURVE</vt:lpstr>
      <vt:lpstr>PowerPoint Presentation</vt:lpstr>
      <vt:lpstr> درمان فوتوتراپی  </vt:lpstr>
      <vt:lpstr>Home phototherapy</vt:lpstr>
      <vt:lpstr>Home phototherapy</vt:lpstr>
      <vt:lpstr>Escalation of care</vt:lpstr>
      <vt:lpstr>Escalation of care</vt:lpstr>
      <vt:lpstr>IVIG</vt:lpstr>
      <vt:lpstr>PowerPoint Presentation</vt:lpstr>
      <vt:lpstr>PowerPoint Presentation</vt:lpstr>
      <vt:lpstr> درمان فوتوتراپی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Jaundice</dc:title>
  <dc:creator>Sadeghi</dc:creator>
  <cp:lastModifiedBy>Sadeghi</cp:lastModifiedBy>
  <cp:revision>24</cp:revision>
  <dcterms:created xsi:type="dcterms:W3CDTF">2006-08-16T00:00:00Z</dcterms:created>
  <dcterms:modified xsi:type="dcterms:W3CDTF">2025-11-20T06:08:56Z</dcterms:modified>
</cp:coreProperties>
</file>