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61" r:id="rId3"/>
    <p:sldId id="292" r:id="rId4"/>
    <p:sldId id="333" r:id="rId5"/>
    <p:sldId id="270" r:id="rId6"/>
    <p:sldId id="316" r:id="rId7"/>
    <p:sldId id="341" r:id="rId8"/>
    <p:sldId id="315" r:id="rId9"/>
    <p:sldId id="320" r:id="rId10"/>
    <p:sldId id="319" r:id="rId11"/>
    <p:sldId id="348" r:id="rId12"/>
    <p:sldId id="34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25" autoAdjust="0"/>
    <p:restoredTop sz="82327" autoAdjust="0"/>
  </p:normalViewPr>
  <p:slideViewPr>
    <p:cSldViewPr snapToGrid="0">
      <p:cViewPr varScale="1">
        <p:scale>
          <a:sx n="81" d="100"/>
          <a:sy n="81" d="100"/>
        </p:scale>
        <p:origin x="677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377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57685C-53CF-42D4-9C42-872CBE51DFBF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833D14-BB78-4971-8A86-0E3ACAF24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037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 algn="r"/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روشی از تهویه مکانیکی است که در دهه </a:t>
            </a:r>
            <a:r>
              <a:rPr lang="fa-I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۱۹۷۰</a:t>
            </a:r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معرفی شد و مشخصه آن حجم‌های کم و سریع تنفسی بسیار بالا (بین </a:t>
            </a:r>
            <a:r>
              <a:rPr lang="fa-I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۲.۵</a:t>
            </a:r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تا </a:t>
            </a:r>
            <a:r>
              <a:rPr lang="fa-I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۲۰</a:t>
            </a:r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هرتز یا </a:t>
            </a:r>
            <a:r>
              <a:rPr lang="fa-I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۱۵۰</a:t>
            </a:r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تا </a:t>
            </a:r>
            <a:r>
              <a:rPr lang="fa-I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۱۲۰۰</a:t>
            </a:r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بار در دقیقه) است.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344F89-71D0-4E66-B04B-4838711B678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977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344F89-71D0-4E66-B04B-4838711B678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99129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344F89-71D0-4E66-B04B-4838711B678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419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833D14-BB78-4971-8A86-0E3ACAF24FD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997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833D14-BB78-4971-8A86-0E3ACAF24FD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0209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344F89-71D0-4E66-B04B-4838711B678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4310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833D14-BB78-4971-8A86-0E3ACAF24FD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017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35218-39D9-AE01-1106-D5FE973C7F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125F8F-F57D-3168-F98C-50C2ADDA24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F0809D-5B9B-A252-70CA-DA6C1CD4C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78D7F-985F-4F62-BE10-1206D654376D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432657-357D-DB83-4ADC-3798BB3A0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0D8F14-1141-21A1-9B95-2A073D1E2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9610E-703B-40DD-AF95-69BA4AB00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213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69299-4081-694D-3E01-4E6F1744B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AF14A4-0629-541B-725D-DCF70CF691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7AD7CD-2940-500E-698A-6B15A534C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78D7F-985F-4F62-BE10-1206D654376D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CDA13F-B87A-357C-E12C-6CDC7FBB4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93F475-0AA0-C4EE-44A4-D9033A0F1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9610E-703B-40DD-AF95-69BA4AB00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586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E3EFDED-6C5E-3178-E1B9-3E9D2A840C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E85991-DB9A-08C7-FDCF-CE38F150B3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F5E17A-997F-B77E-1662-FAADAAD32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78D7F-985F-4F62-BE10-1206D654376D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694922-99FF-23F1-8AC4-40C57ED09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490646-A0C9-BE26-A272-33DC493AA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9610E-703B-40DD-AF95-69BA4AB00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665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E985E-2863-FDEA-D021-31BDEA04B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3ECE77-07DA-AD1E-526D-EBCE4F7719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A97A95-4552-E21E-CDB8-3C350CEBB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78D7F-985F-4F62-BE10-1206D654376D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62C027-20D7-E394-86FE-6CA42B3E7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BA2E31-DAE8-514D-510C-9C618CA21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9610E-703B-40DD-AF95-69BA4AB00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296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D0CCC-232A-F5C3-1510-22A000787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D3A0D4-8828-2BC5-FE60-18D2C82265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1F6E6D-0C57-1723-6813-DBFA3F60A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78D7F-985F-4F62-BE10-1206D654376D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E532C1-24E3-2458-9287-AD198115F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B53B89-016B-4609-A936-E2CE649B4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9610E-703B-40DD-AF95-69BA4AB00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047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2901B-A65C-9600-C0A6-AE8DDCB19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AA5EFF-E0B3-6BE1-16DA-D19A4534B4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764AA4-28FC-F583-AE92-2454E62AB4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532845-22EB-55B9-B3F3-02F33CCB4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78D7F-985F-4F62-BE10-1206D654376D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ABB1DE-1D7E-87F4-B436-036242CEE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5527A1-3ECC-B874-D133-6FE066502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9610E-703B-40DD-AF95-69BA4AB00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767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D70B5-39EE-1CD4-4012-F87105AD8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10E30B-F0C3-B26A-180A-6ED9F7944C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7A585A-1D24-8FAF-DEA7-DBF97BCA9D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3E00C1-DC16-B54F-3AD9-6C97BFE171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940DD18-8C78-F0B6-404F-97400B0851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152E65-93BF-755C-A055-EC8E24E16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78D7F-985F-4F62-BE10-1206D654376D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AD0F862-CE97-31CE-5C83-6206E85AE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092C136-1E85-4858-7012-5D36E4E4D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9610E-703B-40DD-AF95-69BA4AB00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874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C0B03-AB48-AFCC-997C-A4EAED2A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0DB64E-F35D-4C04-8175-31075FA6B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78D7F-985F-4F62-BE10-1206D654376D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7ED81B-CF97-E197-DEDD-5FCB2A399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456596-BCC8-CA04-4371-C4B501D47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9610E-703B-40DD-AF95-69BA4AB00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827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EC3F01B-712F-9F43-8CE9-210C6141D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78D7F-985F-4F62-BE10-1206D654376D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BA3C37-0BA5-6E2C-D4FE-F4BE8F7DA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D1BEB4-7DA5-F586-95FA-020A0A476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9610E-703B-40DD-AF95-69BA4AB00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414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8C1BA-79D7-D679-A78A-0E4F4641D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A26453-C5CC-52C4-4E8E-0B5FE08262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DC32D7-45D0-D9AF-E787-877CB70650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FD57A4-12E4-79C8-07D2-3A4FDEE54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78D7F-985F-4F62-BE10-1206D654376D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3B8265-3F56-B095-DF20-9D1F85B81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3077E7-074D-296C-C619-B899A4126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9610E-703B-40DD-AF95-69BA4AB00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875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7997B6-DD05-46AD-381C-99D63EA1E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87E5A22-FF67-389F-B043-2CB510BC95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BBE276-626F-3908-88BF-A2A61BDDB0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30029C-78E4-38F9-78D4-057DCD4F2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78D7F-985F-4F62-BE10-1206D654376D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A13911-B201-E95E-C36C-EA3D83FAE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FC2C54-C5D0-2ACA-8C80-EA464902B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9610E-703B-40DD-AF95-69BA4AB00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165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692A6A-E4AC-5E29-C64A-6B9FDD57D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F8FD50-1854-F3BC-A059-ED5B1FD4BA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D64C6B-A9FE-B76B-B739-CD7265B416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B78D7F-985F-4F62-BE10-1206D654376D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170E3-19BE-146C-7992-EF10484A6B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940502-5ACB-993A-ABC9-E932D4A313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89610E-703B-40DD-AF95-69BA4AB00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91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doi.org/10.1002/ppul.2435" TargetMode="Externa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2B18C-68C3-0F97-25BA-19B3DCECDF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8011" y="1194487"/>
            <a:ext cx="10354961" cy="215250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Update On Nasal High Frequency Oscillatory Ventilation</a:t>
            </a:r>
            <a:br>
              <a:rPr lang="en-US" sz="4000" dirty="0"/>
            </a:br>
            <a:br>
              <a:rPr lang="en-US" sz="4000" dirty="0"/>
            </a:br>
            <a:r>
              <a:rPr lang="en-US" sz="4000" b="1" dirty="0">
                <a:solidFill>
                  <a:srgbClr val="FF0000"/>
                </a:solidFill>
              </a:rPr>
              <a:t>(NHFOV)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C24FE2-B10A-3829-B825-5092442FD5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70041" y="3968257"/>
            <a:ext cx="6161902" cy="1155678"/>
          </a:xfrm>
        </p:spPr>
        <p:txBody>
          <a:bodyPr>
            <a:normAutofit/>
          </a:bodyPr>
          <a:lstStyle/>
          <a:p>
            <a:r>
              <a:rPr lang="en-US" sz="1600" b="1" i="1" dirty="0"/>
              <a:t>Dr Naeeme Taslimi Taleghani</a:t>
            </a:r>
          </a:p>
          <a:p>
            <a:r>
              <a:rPr lang="en-US" sz="1200" dirty="0"/>
              <a:t>Associate Professor of Neonatology</a:t>
            </a:r>
          </a:p>
          <a:p>
            <a:r>
              <a:rPr lang="en-US" sz="1200" dirty="0"/>
              <a:t>SBMU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7EC783-80DF-EF94-527B-00F6429F9C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057" y="3429000"/>
            <a:ext cx="4810458" cy="25735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503865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8421" y="619932"/>
            <a:ext cx="10197884" cy="4941456"/>
          </a:xfrm>
        </p:spPr>
        <p:txBody>
          <a:bodyPr>
            <a:normAutofit fontScale="85000" lnSpcReduction="10000"/>
          </a:bodyPr>
          <a:lstStyle/>
          <a:p>
            <a:pPr marL="457200" lvl="1" indent="0">
              <a:buNone/>
            </a:pPr>
            <a:endParaRPr lang="en-US" sz="1700" dirty="0"/>
          </a:p>
          <a:p>
            <a:pPr marL="514350" indent="-514350">
              <a:buAutoNum type="arabicParenR"/>
            </a:pPr>
            <a:r>
              <a:rPr lang="en-US" sz="1900" dirty="0"/>
              <a:t>NHFOV is superior to CPAP in terms of :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1500" dirty="0">
                <a:solidFill>
                  <a:srgbClr val="FF0000"/>
                </a:solidFill>
              </a:rPr>
              <a:t>Clinical stability  (</a:t>
            </a:r>
            <a:r>
              <a:rPr lang="en-US" sz="1500" dirty="0" err="1">
                <a:solidFill>
                  <a:srgbClr val="FF0000"/>
                </a:solidFill>
              </a:rPr>
              <a:t>e.G.</a:t>
            </a:r>
            <a:r>
              <a:rPr lang="en-US" sz="1500" dirty="0">
                <a:solidFill>
                  <a:srgbClr val="FF0000"/>
                </a:solidFill>
              </a:rPr>
              <a:t>: Apneas, desaturation and bradycardia)  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1500" dirty="0">
                <a:solidFill>
                  <a:srgbClr val="FF0000"/>
                </a:solidFill>
              </a:rPr>
              <a:t>Lung aeration 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1500" dirty="0">
                <a:solidFill>
                  <a:srgbClr val="FF0000"/>
                </a:solidFill>
              </a:rPr>
              <a:t>CO2 elimination 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1900" dirty="0"/>
              <a:t>NHFOV is equivalent to NIPPV in terms of CO2 elimination&amp; hypoxemia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1900" dirty="0"/>
              <a:t>Consistently the largest multicenter trial on NHFOV as </a:t>
            </a:r>
            <a:r>
              <a:rPr lang="en-US" sz="1900" dirty="0">
                <a:solidFill>
                  <a:srgbClr val="FF0000"/>
                </a:solidFill>
              </a:rPr>
              <a:t>primary support </a:t>
            </a:r>
            <a:r>
              <a:rPr lang="en-US" sz="1900" dirty="0"/>
              <a:t>showed that it </a:t>
            </a:r>
            <a:r>
              <a:rPr lang="en-US" sz="1900" dirty="0">
                <a:solidFill>
                  <a:srgbClr val="FF0000"/>
                </a:solidFill>
              </a:rPr>
              <a:t>was not superior </a:t>
            </a:r>
            <a:r>
              <a:rPr lang="en-US" sz="1900" dirty="0"/>
              <a:t>to CPAP</a:t>
            </a:r>
          </a:p>
          <a:p>
            <a:pPr marL="457200" lvl="0" indent="-457200">
              <a:buFont typeface="+mj-lt"/>
              <a:buAutoNum type="arabicParenR" startAt="4"/>
              <a:defRPr/>
            </a:pPr>
            <a:r>
              <a:rPr lang="en-US" sz="1900" dirty="0"/>
              <a:t>NHFOV may theoretically be applied with </a:t>
            </a:r>
            <a:r>
              <a:rPr lang="en-US" sz="1900" dirty="0">
                <a:solidFill>
                  <a:srgbClr val="FF0000"/>
                </a:solidFill>
              </a:rPr>
              <a:t>any techniques &amp; ventilator </a:t>
            </a:r>
            <a:r>
              <a:rPr lang="en-US" sz="1900" dirty="0"/>
              <a:t>equipped with the HFOV mode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arenR" startAt="4"/>
              <a:tabLst/>
              <a:defRPr/>
            </a:pPr>
            <a:r>
              <a:rPr lang="en-US" sz="1900" dirty="0"/>
              <a:t>Noise produced by ventilator that often goes beyond safety levels !</a:t>
            </a:r>
          </a:p>
          <a:p>
            <a:pPr marL="457200" lvl="0" indent="-457200">
              <a:buFont typeface="+mj-lt"/>
              <a:buAutoNum type="arabicParenR" startAt="4"/>
              <a:defRPr/>
            </a:pPr>
            <a:r>
              <a:rPr lang="en-US" sz="1900" dirty="0"/>
              <a:t>Uncertain hemodynamic effects in longtime use of high paw for preterm </a:t>
            </a:r>
          </a:p>
          <a:p>
            <a:pPr marL="914400" lvl="2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900" b="1" dirty="0"/>
              <a:t>Clinical studies :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900" dirty="0"/>
              <a:t>Demonstrated the basic safety of NHFOV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900" dirty="0"/>
              <a:t>Not negatively affected by NHFOV :left ventricular output, ejection fraction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100" dirty="0"/>
              <a:t>7</a:t>
            </a:r>
            <a:r>
              <a:rPr lang="en-US" sz="1900" dirty="0"/>
              <a:t>) High paw (such as for instance during high level CPAP) might increase the risk of gas trapping-induced CO2 retention</a:t>
            </a:r>
          </a:p>
          <a:p>
            <a:pPr marL="914400" lvl="2" indent="0">
              <a:buNone/>
            </a:pPr>
            <a:r>
              <a:rPr lang="en-US" sz="1900" b="1" dirty="0"/>
              <a:t>Clinical studies :</a:t>
            </a:r>
          </a:p>
          <a:p>
            <a:pPr lvl="2"/>
            <a:r>
              <a:rPr lang="en-US" sz="1900" dirty="0">
                <a:solidFill>
                  <a:srgbClr val="4472C4">
                    <a:lumMod val="50000"/>
                  </a:srgbClr>
                </a:solidFill>
              </a:rPr>
              <a:t>More effective for CO2 removal in newborn:</a:t>
            </a:r>
          </a:p>
          <a:p>
            <a:pPr lvl="2"/>
            <a:r>
              <a:rPr lang="en-US" sz="1900" dirty="0">
                <a:solidFill>
                  <a:srgbClr val="4472C4">
                    <a:lumMod val="50000"/>
                  </a:srgbClr>
                </a:solidFill>
              </a:rPr>
              <a:t>Transmission is easier when the airway is short and wide without reduction in the airway diameter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defRPr/>
            </a:pPr>
            <a:endParaRPr lang="en-US" sz="2300" dirty="0"/>
          </a:p>
          <a:p>
            <a:pPr marL="457200" lvl="0" indent="-457200">
              <a:buFont typeface="+mj-lt"/>
              <a:buAutoNum type="arabicParenR" startAt="4"/>
              <a:defRPr/>
            </a:pPr>
            <a:endParaRPr lang="en-US" sz="1900" dirty="0"/>
          </a:p>
          <a:p>
            <a:pPr marL="457200" lvl="0" indent="-457200">
              <a:buFont typeface="+mj-lt"/>
              <a:buAutoNum type="arabicParenR" startAt="4"/>
              <a:defRPr/>
            </a:pPr>
            <a:endParaRPr lang="en-US" sz="1900" dirty="0"/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arenR" startAt="4"/>
              <a:tabLst/>
              <a:defRPr/>
            </a:pPr>
            <a:endParaRPr lang="en-US" sz="1900" dirty="0"/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arenR" startAt="4"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A69216-BA68-DD8D-D678-3785FE11CB80}"/>
              </a:ext>
            </a:extLst>
          </p:cNvPr>
          <p:cNvSpPr txBox="1"/>
          <p:nvPr/>
        </p:nvSpPr>
        <p:spPr>
          <a:xfrm>
            <a:off x="2972323" y="6211669"/>
            <a:ext cx="91189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/>
              <a:t>Gaertner VD, Waldmann AD, Davis PG, et al. Lung volume distribution in preterm  infants on non-invasive high-frequency ventilation. Arch Dis Child Fetal Neonatal  Ed. </a:t>
            </a:r>
            <a:r>
              <a:rPr lang="en-US" sz="800" b="1" dirty="0">
                <a:solidFill>
                  <a:srgbClr val="FF0000"/>
                </a:solidFill>
              </a:rPr>
              <a:t>2022</a:t>
            </a:r>
            <a:r>
              <a:rPr lang="en-US" sz="800" dirty="0"/>
              <a:t>;107(5):551–557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/>
              <a:t>Bergez L, Jourdain G, Ayachi A, De Luca D. Noise produced by various respiratory  support techniques during neonatal transportation:  simulation study. Respir Care. </a:t>
            </a:r>
            <a:r>
              <a:rPr lang="en-US" sz="800" dirty="0">
                <a:solidFill>
                  <a:srgbClr val="FF0000"/>
                </a:solidFill>
              </a:rPr>
              <a:t>2024</a:t>
            </a:r>
            <a:r>
              <a:rPr lang="en-US" sz="800" dirty="0"/>
              <a:t>;69(9):1161–1164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/>
              <a:t>De Luca D, Neri C, </a:t>
            </a:r>
            <a:r>
              <a:rPr lang="en-US" sz="800" dirty="0" err="1"/>
              <a:t>Centorrino</a:t>
            </a:r>
            <a:r>
              <a:rPr lang="en-US" sz="800" dirty="0"/>
              <a:t> R. Update on nasal high frequency oscillatory ventilation: a living review. In seminars in Perinatology </a:t>
            </a:r>
            <a:r>
              <a:rPr lang="en-US" sz="800" b="1" dirty="0">
                <a:solidFill>
                  <a:srgbClr val="FF0000"/>
                </a:solidFill>
              </a:rPr>
              <a:t>2025</a:t>
            </a:r>
            <a:r>
              <a:rPr lang="en-US" sz="800" dirty="0"/>
              <a:t> Fe 26 (p. 152056). WB Saunders.</a:t>
            </a:r>
          </a:p>
          <a:p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40414221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205760" y="953589"/>
            <a:ext cx="10515600" cy="804568"/>
          </a:xfrm>
        </p:spPr>
        <p:txBody>
          <a:bodyPr>
            <a:noAutofit/>
          </a:bodyPr>
          <a:lstStyle/>
          <a:p>
            <a:pPr algn="ctr"/>
            <a:r>
              <a:rPr lang="en-US" sz="2000" dirty="0"/>
              <a:t>NHFOV for </a:t>
            </a:r>
            <a:r>
              <a:rPr lang="en-US" sz="2000" dirty="0">
                <a:solidFill>
                  <a:srgbClr val="FF0000"/>
                </a:solidFill>
              </a:rPr>
              <a:t>primary</a:t>
            </a:r>
            <a:r>
              <a:rPr lang="en-US" sz="2000" dirty="0"/>
              <a:t> respiratory support in </a:t>
            </a:r>
            <a:r>
              <a:rPr lang="en-US" sz="2000" dirty="0">
                <a:solidFill>
                  <a:srgbClr val="FF0000"/>
                </a:solidFill>
              </a:rPr>
              <a:t>extremely preterm </a:t>
            </a:r>
            <a:r>
              <a:rPr lang="en-US" sz="2000" dirty="0"/>
              <a:t>infants: multicenter RCT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US" sz="1600" dirty="0"/>
          </a:p>
          <a:p>
            <a:r>
              <a:rPr lang="en-US" sz="1600" dirty="0"/>
              <a:t>NHFOV </a:t>
            </a:r>
            <a:r>
              <a:rPr lang="en-US" sz="1600" dirty="0">
                <a:solidFill>
                  <a:srgbClr val="FF0000"/>
                </a:solidFill>
              </a:rPr>
              <a:t>significantly</a:t>
            </a:r>
            <a:r>
              <a:rPr lang="en-US" sz="1600" dirty="0"/>
              <a:t> reduced the need for invasive mechanical ventilation </a:t>
            </a:r>
            <a:r>
              <a:rPr lang="en-US" sz="1600" dirty="0">
                <a:solidFill>
                  <a:srgbClr val="FF0000"/>
                </a:solidFill>
              </a:rPr>
              <a:t>within 72 hours </a:t>
            </a:r>
            <a:r>
              <a:rPr lang="en-US" sz="1600" dirty="0"/>
              <a:t>and within </a:t>
            </a:r>
            <a:r>
              <a:rPr lang="en-US" sz="1600" dirty="0">
                <a:solidFill>
                  <a:srgbClr val="FF0000"/>
                </a:solidFill>
              </a:rPr>
              <a:t>seven</a:t>
            </a:r>
            <a:r>
              <a:rPr lang="en-US" sz="1600" dirty="0"/>
              <a:t> days birth compared with NCPAP when applied as the primary approach to </a:t>
            </a:r>
            <a:r>
              <a:rPr lang="en-US" sz="1600" dirty="0">
                <a:solidFill>
                  <a:srgbClr val="FF0000"/>
                </a:solidFill>
              </a:rPr>
              <a:t>Respiratory Distress Syndrome </a:t>
            </a:r>
            <a:r>
              <a:rPr lang="en-US" sz="1600" dirty="0"/>
              <a:t>in extremely preterm infants</a:t>
            </a:r>
            <a:r>
              <a:rPr lang="en-US" sz="2400" dirty="0"/>
              <a:t>. 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41C96C13-0749-DB4D-6D14-6A489B8AB18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86808" y="1825625"/>
            <a:ext cx="5181600" cy="24975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952" y="4182181"/>
            <a:ext cx="5748608" cy="136056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3EFDE46-640B-9DA7-1342-B862F9D6454B}"/>
              </a:ext>
            </a:extLst>
          </p:cNvPr>
          <p:cNvSpPr txBox="1"/>
          <p:nvPr/>
        </p:nvSpPr>
        <p:spPr>
          <a:xfrm>
            <a:off x="6712498" y="4458085"/>
            <a:ext cx="51816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Both respiratory support techniques were equally safe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143BAE9-5C7B-9896-6AA5-E7ADC856F8EF}"/>
              </a:ext>
            </a:extLst>
          </p:cNvPr>
          <p:cNvSpPr/>
          <p:nvPr/>
        </p:nvSpPr>
        <p:spPr>
          <a:xfrm>
            <a:off x="2169112" y="5912603"/>
            <a:ext cx="807526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Li Y, Zhu X, Li LJ, Chen L, Yang Q, </a:t>
            </a:r>
            <a:r>
              <a:rPr lang="en-US" sz="1100" dirty="0" err="1"/>
              <a:t>Xu</a:t>
            </a:r>
            <a:r>
              <a:rPr lang="en-US" sz="1100" dirty="0"/>
              <a:t> L, Liang W, Lin X, Li C, </a:t>
            </a:r>
            <a:r>
              <a:rPr lang="en-US" sz="1100" dirty="0" err="1"/>
              <a:t>Xue</a:t>
            </a:r>
            <a:r>
              <a:rPr lang="en-US" sz="1100" dirty="0"/>
              <a:t> J, Liu L. Non-invasive high frequency oscillatory ventilation for primary respiratory support in extremely preterm infants: </a:t>
            </a:r>
            <a:r>
              <a:rPr lang="en-US" sz="1100" dirty="0" err="1"/>
              <a:t>multicentre</a:t>
            </a:r>
            <a:r>
              <a:rPr lang="en-US" sz="1100" dirty="0"/>
              <a:t> </a:t>
            </a:r>
            <a:r>
              <a:rPr lang="en-US" sz="1100" dirty="0" err="1"/>
              <a:t>randomised</a:t>
            </a:r>
            <a:r>
              <a:rPr lang="en-US" sz="1100" dirty="0"/>
              <a:t> controlled trial. </a:t>
            </a:r>
            <a:r>
              <a:rPr lang="en-US" sz="1100" dirty="0" err="1"/>
              <a:t>bmj</a:t>
            </a:r>
            <a:r>
              <a:rPr lang="en-US" sz="1100" dirty="0"/>
              <a:t>. 2025 Oct 6;391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B62053-3A95-317D-CF91-8276B3225475}"/>
              </a:ext>
            </a:extLst>
          </p:cNvPr>
          <p:cNvSpPr txBox="1"/>
          <p:nvPr/>
        </p:nvSpPr>
        <p:spPr>
          <a:xfrm>
            <a:off x="838200" y="445495"/>
            <a:ext cx="60944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Future research steps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6050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b="14814"/>
          <a:stretch/>
        </p:blipFill>
        <p:spPr>
          <a:xfrm>
            <a:off x="2974041" y="1023212"/>
            <a:ext cx="6873194" cy="413772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17BF74E-F814-0CC6-DF1E-0715E52CFD35}"/>
              </a:ext>
            </a:extLst>
          </p:cNvPr>
          <p:cNvSpPr txBox="1"/>
          <p:nvPr/>
        </p:nvSpPr>
        <p:spPr>
          <a:xfrm>
            <a:off x="831916" y="5511622"/>
            <a:ext cx="60944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naeemetaslimi@yahoo.com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naeemetaslimi@gmail.com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naeemetaslimi@sbmu.ac.ir</a:t>
            </a:r>
          </a:p>
        </p:txBody>
      </p:sp>
    </p:spTree>
    <p:extLst>
      <p:ext uri="{BB962C8B-B14F-4D97-AF65-F5344CB8AC3E}">
        <p14:creationId xmlns:p14="http://schemas.microsoft.com/office/powerpoint/2010/main" val="3423966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B844E9-5ED8-FA38-3E2F-EBB99B65A5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7002" y="847481"/>
            <a:ext cx="8608562" cy="115408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b="0" i="0" u="none" strike="noStrike" baseline="0" dirty="0">
                <a:solidFill>
                  <a:srgbClr val="000000"/>
                </a:solidFill>
                <a:latin typeface="Charis SIL"/>
              </a:rPr>
              <a:t> 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STIX"/>
              </a:rPr>
              <a:t>“</a:t>
            </a:r>
            <a:r>
              <a:rPr lang="en-US" sz="2000" b="0" i="1" u="none" strike="noStrike" baseline="0" dirty="0">
                <a:solidFill>
                  <a:srgbClr val="000000"/>
                </a:solidFill>
                <a:latin typeface="Charis SIL"/>
              </a:rPr>
              <a:t>a non-conventional ventilatory technique with supra</a:t>
            </a:r>
            <a:r>
              <a:rPr lang="en-US" sz="2000" i="1" dirty="0">
                <a:solidFill>
                  <a:srgbClr val="000000"/>
                </a:solidFill>
                <a:latin typeface="Charis SIL"/>
              </a:rPr>
              <a:t> </a:t>
            </a:r>
            <a:r>
              <a:rPr lang="en-US" sz="2000" b="0" i="1" u="none" strike="noStrike" baseline="0" dirty="0">
                <a:solidFill>
                  <a:srgbClr val="000000"/>
                </a:solidFill>
                <a:latin typeface="Charis SIL"/>
              </a:rPr>
              <a:t>physiologic frequencies applied through an external non-invasive interface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STIX"/>
              </a:rPr>
              <a:t>”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28A466-10D9-40FE-EEC6-451121DB703D}"/>
              </a:ext>
            </a:extLst>
          </p:cNvPr>
          <p:cNvSpPr txBox="1"/>
          <p:nvPr/>
        </p:nvSpPr>
        <p:spPr>
          <a:xfrm>
            <a:off x="2232454" y="5188177"/>
            <a:ext cx="6096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haris SI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haris SIL"/>
                <a:ea typeface="+mn-ea"/>
                <a:cs typeface="+mn-cs"/>
              </a:rPr>
              <a:t>De Luca D,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haris SIL"/>
                <a:ea typeface="+mn-ea"/>
                <a:cs typeface="+mn-cs"/>
              </a:rPr>
              <a:t>Centorrino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haris SIL"/>
                <a:ea typeface="+mn-ea"/>
                <a:cs typeface="+mn-cs"/>
              </a:rPr>
              <a:t> R. Nasal high-frequency ventilation. 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haris SIL"/>
                <a:ea typeface="+mn-ea"/>
                <a:cs typeface="+mn-cs"/>
              </a:rPr>
              <a:t>Clin </a:t>
            </a:r>
            <a:r>
              <a:rPr kumimoji="0" lang="en-US" sz="1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haris SIL"/>
                <a:ea typeface="+mn-ea"/>
                <a:cs typeface="+mn-cs"/>
              </a:rPr>
              <a:t>Perinatol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haris SIL"/>
                <a:ea typeface="+mn-ea"/>
                <a:cs typeface="+mn-cs"/>
              </a:rPr>
              <a:t>. 2021;48 (4):761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TIX"/>
                <a:ea typeface="+mn-ea"/>
                <a:cs typeface="+mn-cs"/>
              </a:rPr>
              <a:t>–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haris SIL"/>
                <a:ea typeface="+mn-ea"/>
                <a:cs typeface="+mn-cs"/>
              </a:rPr>
              <a:t>782.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D8A3E9-A0FE-CE01-281E-6E13B8C813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8074" y="1937397"/>
            <a:ext cx="3016672" cy="20145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C001075-D6EB-A870-C38F-3B0A1F37DAA9}"/>
              </a:ext>
            </a:extLst>
          </p:cNvPr>
          <p:cNvSpPr txBox="1"/>
          <p:nvPr/>
        </p:nvSpPr>
        <p:spPr>
          <a:xfrm>
            <a:off x="1321450" y="3006121"/>
            <a:ext cx="5541195" cy="13270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High-frequency Oscillatory Ventilation (HFOV)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High-frequency Flow Interrupters (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Hffis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 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High-frequency Jet Ventilators(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hfjvs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  <a:p>
            <a:pPr marL="628650" lvl="1" indent="-1714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Also known as high-frequency percussive ventilation (HFPV)</a:t>
            </a:r>
          </a:p>
        </p:txBody>
      </p:sp>
    </p:spTree>
    <p:extLst>
      <p:ext uri="{BB962C8B-B14F-4D97-AF65-F5344CB8AC3E}">
        <p14:creationId xmlns:p14="http://schemas.microsoft.com/office/powerpoint/2010/main" val="29878202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C4668-8A39-58CC-AEE0-EFDC5FB28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HFOV 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05EA3D-72C5-E8EA-BEF3-602F55911F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3913" y="1690688"/>
            <a:ext cx="6755202" cy="3781167"/>
          </a:xfrm>
        </p:spPr>
        <p:txBody>
          <a:bodyPr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Oscillatory pressure amplitude (∆P) </a:t>
            </a:r>
          </a:p>
          <a:p>
            <a:pPr marL="914400" lvl="2" indent="0">
              <a:spcBef>
                <a:spcPts val="1000"/>
              </a:spcBef>
              <a:buNone/>
              <a:defRPr/>
            </a:pPr>
            <a:r>
              <a:rPr lang="en-US" sz="1800" dirty="0"/>
              <a:t>Around the </a:t>
            </a:r>
            <a:r>
              <a:rPr lang="en-US" sz="1800" dirty="0">
                <a:solidFill>
                  <a:schemeClr val="accent1"/>
                </a:solidFill>
              </a:rPr>
              <a:t>mean airway pressure (paw) </a:t>
            </a:r>
            <a:endParaRPr lang="en-US" sz="1800" dirty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romanUcPeriod"/>
            </a:pPr>
            <a:r>
              <a:rPr lang="en-US" sz="1800" dirty="0">
                <a:solidFill>
                  <a:srgbClr val="FF0000"/>
                </a:solidFill>
              </a:rPr>
              <a:t>High-lung volume</a:t>
            </a:r>
          </a:p>
          <a:p>
            <a:pPr marL="914400" lvl="2" indent="0">
              <a:buNone/>
            </a:pPr>
            <a:r>
              <a:rPr lang="en-US" sz="1800" dirty="0"/>
              <a:t>Over the </a:t>
            </a:r>
            <a:r>
              <a:rPr lang="en-US" sz="1800" dirty="0">
                <a:solidFill>
                  <a:srgbClr val="0070C0"/>
                </a:solidFill>
              </a:rPr>
              <a:t>functional residual capacity </a:t>
            </a:r>
          </a:p>
          <a:p>
            <a:pPr marL="514350" indent="-514350">
              <a:buFont typeface="+mj-lt"/>
              <a:buAutoNum type="romanUcPeriod"/>
            </a:pPr>
            <a:r>
              <a:rPr lang="en-US" sz="1800" dirty="0">
                <a:solidFill>
                  <a:srgbClr val="FF0000"/>
                </a:solidFill>
              </a:rPr>
              <a:t>TVs </a:t>
            </a:r>
            <a:r>
              <a:rPr lang="en-US" sz="1800" dirty="0"/>
              <a:t>smaller than the</a:t>
            </a:r>
            <a:r>
              <a:rPr lang="en-US" sz="1800" dirty="0">
                <a:solidFill>
                  <a:srgbClr val="FF0000"/>
                </a:solidFill>
              </a:rPr>
              <a:t> dead space (</a:t>
            </a:r>
            <a:r>
              <a:rPr lang="en-US" sz="1800" dirty="0" err="1">
                <a:solidFill>
                  <a:srgbClr val="FF0000"/>
                </a:solidFill>
              </a:rPr>
              <a:t>VThf</a:t>
            </a:r>
            <a:r>
              <a:rPr lang="en-US" sz="1800" dirty="0">
                <a:solidFill>
                  <a:srgbClr val="FF0000"/>
                </a:solidFill>
              </a:rPr>
              <a:t>)</a:t>
            </a:r>
          </a:p>
          <a:p>
            <a:pPr marL="914400" lvl="2" indent="0">
              <a:buNone/>
            </a:pPr>
            <a:r>
              <a:rPr lang="en-US" sz="1800" dirty="0">
                <a:solidFill>
                  <a:srgbClr val="00B0F0"/>
                </a:solidFill>
              </a:rPr>
              <a:t>2.4 ml/kg(range 1.0–3.6)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1800" dirty="0"/>
              <a:t>Supraphysiologic </a:t>
            </a:r>
            <a:r>
              <a:rPr lang="en-US" sz="1800" dirty="0">
                <a:solidFill>
                  <a:srgbClr val="FF0000"/>
                </a:solidFill>
              </a:rPr>
              <a:t>frequencies (</a:t>
            </a:r>
            <a:r>
              <a:rPr lang="en-US" sz="1800" dirty="0" err="1">
                <a:solidFill>
                  <a:srgbClr val="FF0000"/>
                </a:solidFill>
              </a:rPr>
              <a:t>fr</a:t>
            </a:r>
            <a:r>
              <a:rPr lang="en-US" sz="1800" dirty="0">
                <a:solidFill>
                  <a:srgbClr val="FF0000"/>
                </a:solidFill>
              </a:rPr>
              <a:t>)</a:t>
            </a:r>
          </a:p>
          <a:p>
            <a:pPr marL="914400" lvl="2" indent="0">
              <a:buNone/>
            </a:pPr>
            <a:r>
              <a:rPr lang="en-US" sz="1800" dirty="0"/>
              <a:t>3 </a:t>
            </a:r>
            <a:r>
              <a:rPr lang="en-US" sz="1800" dirty="0" err="1"/>
              <a:t>hz</a:t>
            </a:r>
            <a:r>
              <a:rPr lang="en-US" sz="1800" dirty="0"/>
              <a:t> and 20 </a:t>
            </a:r>
            <a:r>
              <a:rPr lang="en-US" sz="1800" dirty="0" err="1"/>
              <a:t>hz</a:t>
            </a:r>
            <a:r>
              <a:rPr lang="en-US" sz="1800" dirty="0"/>
              <a:t> (180–1200 cycles/min)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1800" dirty="0">
                <a:solidFill>
                  <a:srgbClr val="FF0000"/>
                </a:solidFill>
              </a:rPr>
              <a:t>Active </a:t>
            </a:r>
            <a:r>
              <a:rPr lang="en-US" sz="1800" dirty="0"/>
              <a:t>exhalation</a:t>
            </a:r>
          </a:p>
          <a:p>
            <a:pPr marL="914400" lvl="2" indent="0">
              <a:buNone/>
              <a:defRPr/>
            </a:pPr>
            <a:r>
              <a:rPr lang="en-US" sz="1800" dirty="0">
                <a:solidFill>
                  <a:srgbClr val="00B0F0"/>
                </a:solidFill>
              </a:rPr>
              <a:t> Unlike HFJV and HFFI</a:t>
            </a:r>
          </a:p>
          <a:p>
            <a:pPr marL="0" indent="0">
              <a:buNone/>
              <a:defRPr/>
            </a:pPr>
            <a:endParaRPr lang="en-US" sz="1500" dirty="0"/>
          </a:p>
          <a:p>
            <a:pPr marL="0" indent="0">
              <a:buNone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028700" lvl="1" indent="-571500">
              <a:buFont typeface="+mj-lt"/>
              <a:buAutoNum type="romanUcPeriod"/>
            </a:pPr>
            <a:endParaRPr lang="en-US" sz="2000" dirty="0">
              <a:solidFill>
                <a:srgbClr val="FF0000"/>
              </a:solidFill>
            </a:endParaRPr>
          </a:p>
          <a:p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1748F6-7763-3CE9-A02E-65C3DB019659}"/>
              </a:ext>
            </a:extLst>
          </p:cNvPr>
          <p:cNvSpPr txBox="1"/>
          <p:nvPr/>
        </p:nvSpPr>
        <p:spPr>
          <a:xfrm>
            <a:off x="934644" y="6161903"/>
            <a:ext cx="882070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Sánchez-Luna M, González-Pacheco N, Santos-González M,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Tendillo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-Cortijo F. High-frequency ventilation. Clinics in Perinatology. 2021 Dec 1;48(4):855-68.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FB94535-EF60-B15A-4DB2-4C92B9A66E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8381" y="525416"/>
            <a:ext cx="2426319" cy="554587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C283917-4D0A-F247-F6BE-77EAF3CB44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8313" y="4424038"/>
            <a:ext cx="2918828" cy="1275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5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C0E071-77C0-F516-6748-C37996712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Gas Transport</a:t>
            </a:r>
            <a:br>
              <a:rPr lang="en-US" dirty="0"/>
            </a:b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A4C3B25-D49C-DFD6-EF20-8FFEFC2FE9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9047" y="1156184"/>
            <a:ext cx="4937289" cy="453347"/>
          </a:xfrm>
        </p:spPr>
        <p:txBody>
          <a:bodyPr/>
          <a:lstStyle/>
          <a:p>
            <a:r>
              <a:rPr lang="en-US" dirty="0"/>
              <a:t>High frequency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4298EAB-ABA7-5FF5-142A-F52E2EF37B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93031" y="1847655"/>
            <a:ext cx="4785558" cy="4151947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US" i="1" dirty="0"/>
              <a:t>Ventilator Rates Increase</a:t>
            </a:r>
          </a:p>
          <a:p>
            <a:pPr marL="0" indent="0" algn="ctr">
              <a:buNone/>
            </a:pPr>
            <a:endParaRPr lang="en-US" i="1" dirty="0"/>
          </a:p>
          <a:p>
            <a:pPr marL="0" indent="0" algn="ctr">
              <a:buNone/>
            </a:pPr>
            <a:r>
              <a:rPr lang="en-US" i="1" dirty="0"/>
              <a:t> Inspiratory And Expiratory Times Decrease</a:t>
            </a:r>
          </a:p>
          <a:p>
            <a:pPr marL="0" indent="0" algn="ctr">
              <a:buNone/>
            </a:pPr>
            <a:endParaRPr lang="en-US" i="1" dirty="0"/>
          </a:p>
          <a:p>
            <a:pPr marL="0" indent="0" algn="ctr">
              <a:buNone/>
            </a:pPr>
            <a:r>
              <a:rPr lang="en-US" i="1" dirty="0"/>
              <a:t>Inadequate Time For Proximal And Distal Airway Pressures To Equilibrate</a:t>
            </a:r>
          </a:p>
          <a:p>
            <a:pPr marL="0" indent="0" algn="ctr">
              <a:buNone/>
            </a:pPr>
            <a:endParaRPr lang="en-US" i="1" dirty="0"/>
          </a:p>
          <a:p>
            <a:pPr marL="0" indent="0" algn="ctr">
              <a:buNone/>
            </a:pPr>
            <a:r>
              <a:rPr lang="en-US" i="1" dirty="0"/>
              <a:t>Gas Flow Is Continuous</a:t>
            </a:r>
          </a:p>
          <a:p>
            <a:pPr marL="0" indent="0" algn="ctr">
              <a:buNone/>
            </a:pPr>
            <a:endParaRPr lang="en-US" i="1" dirty="0"/>
          </a:p>
          <a:p>
            <a:pPr marL="0" indent="0" algn="ctr">
              <a:buNone/>
            </a:pPr>
            <a:r>
              <a:rPr lang="en-US" i="1" dirty="0"/>
              <a:t>Conditions Are No Longer Static</a:t>
            </a:r>
          </a:p>
          <a:p>
            <a:pPr marL="0" indent="0" algn="ctr">
              <a:buNone/>
            </a:pPr>
            <a:endParaRPr lang="en-US" i="1" dirty="0"/>
          </a:p>
          <a:p>
            <a:pPr marL="0" indent="0" algn="ctr">
              <a:buNone/>
            </a:pPr>
            <a:r>
              <a:rPr lang="en-US" i="1" dirty="0">
                <a:solidFill>
                  <a:srgbClr val="FF0000"/>
                </a:solidFill>
              </a:rPr>
              <a:t>They Are Dynamic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4F07689-7925-807B-6969-81C01F4117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46759" y="858398"/>
            <a:ext cx="5905875" cy="700898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dirty="0"/>
              <a:t>The volume of gas delivered into or out of the lung becomes a function of </a:t>
            </a:r>
            <a:r>
              <a:rPr lang="en-US" b="1" dirty="0">
                <a:solidFill>
                  <a:srgbClr val="FF0000"/>
                </a:solidFill>
              </a:rPr>
              <a:t>flow rate</a:t>
            </a:r>
            <a:r>
              <a:rPr lang="en-US" dirty="0"/>
              <a:t> and </a:t>
            </a:r>
            <a:r>
              <a:rPr lang="en-US" b="1" dirty="0">
                <a:solidFill>
                  <a:srgbClr val="FF0000"/>
                </a:solidFill>
              </a:rPr>
              <a:t>time</a:t>
            </a:r>
            <a:r>
              <a:rPr lang="en-US" dirty="0"/>
              <a:t>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ED418780-3189-7F77-5EEA-C313C6911A7D}"/>
              </a:ext>
            </a:extLst>
          </p:cNvPr>
          <p:cNvSpPr/>
          <p:nvPr/>
        </p:nvSpPr>
        <p:spPr>
          <a:xfrm>
            <a:off x="8962811" y="2246632"/>
            <a:ext cx="45719" cy="254524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96BC254-2DB9-F728-4857-DA0C1FF978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6042" y="2775242"/>
            <a:ext cx="79255" cy="27434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2C9C8EF-C798-07FD-B005-23236BC4F0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1774" y="3701859"/>
            <a:ext cx="79255" cy="27434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A070694-FAE9-4615-A82C-A6029E2370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4973" y="4387422"/>
            <a:ext cx="79255" cy="27434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D957370-7A10-8E45-079A-6C4095C1DA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2969" y="5193512"/>
            <a:ext cx="79255" cy="27434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D5D0E28-6929-5469-F2E4-720051F832FF}"/>
              </a:ext>
            </a:extLst>
          </p:cNvPr>
          <p:cNvSpPr txBox="1"/>
          <p:nvPr/>
        </p:nvSpPr>
        <p:spPr>
          <a:xfrm>
            <a:off x="969820" y="2090172"/>
            <a:ext cx="4202883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400" b="1" dirty="0">
                <a:solidFill>
                  <a:srgbClr val="FF0000"/>
                </a:solidFill>
              </a:rPr>
              <a:t>Convection</a:t>
            </a:r>
            <a:r>
              <a:rPr lang="en-US" sz="1400" dirty="0"/>
              <a:t> ( predominantly in the larger airways)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solidFill>
                  <a:srgbClr val="FF0000"/>
                </a:solidFill>
              </a:rPr>
              <a:t> Diffusion </a:t>
            </a:r>
            <a:r>
              <a:rPr lang="en-US" sz="1400" dirty="0"/>
              <a:t>(smaller airways and alveoli)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solidFill>
                  <a:srgbClr val="FF0000"/>
                </a:solidFill>
              </a:rPr>
              <a:t>Turbulent flow </a:t>
            </a:r>
            <a:r>
              <a:rPr lang="en-US" sz="1400" dirty="0"/>
              <a:t>(the large airways)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solidFill>
                  <a:srgbClr val="FF0000"/>
                </a:solidFill>
              </a:rPr>
              <a:t>Bidirectional flow </a:t>
            </a:r>
            <a:r>
              <a:rPr lang="en-US" sz="1400" dirty="0"/>
              <a:t>(asymmetric inspiratory and expiratory velocity profiles leading to bidirectional flow to and from the alveoli)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 </a:t>
            </a:r>
            <a:r>
              <a:rPr lang="en-US" sz="1400" dirty="0" err="1">
                <a:solidFill>
                  <a:srgbClr val="FF0000"/>
                </a:solidFill>
              </a:rPr>
              <a:t>Pendelluf</a:t>
            </a:r>
            <a:r>
              <a:rPr lang="en-US" sz="1400" dirty="0" err="1"/>
              <a:t>t</a:t>
            </a:r>
            <a:r>
              <a:rPr lang="en-US" sz="1400" dirty="0"/>
              <a:t> (asynchronous flow among alveoli due to asymmetries in gas impedance)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 </a:t>
            </a:r>
            <a:r>
              <a:rPr lang="en-US" sz="1400" dirty="0">
                <a:solidFill>
                  <a:srgbClr val="FF0000"/>
                </a:solidFill>
              </a:rPr>
              <a:t>Taylor dispersion </a:t>
            </a:r>
            <a:r>
              <a:rPr lang="en-US" sz="1400" dirty="0"/>
              <a:t>(radial diffusion associated with laminar flow)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solidFill>
                  <a:srgbClr val="FF0000"/>
                </a:solidFill>
              </a:rPr>
              <a:t>Collateral ventilation</a:t>
            </a:r>
            <a:r>
              <a:rPr lang="en-US" sz="1400" dirty="0"/>
              <a:t> between </a:t>
            </a:r>
            <a:r>
              <a:rPr lang="en-US" sz="1400" dirty="0" err="1"/>
              <a:t>neighbouring</a:t>
            </a:r>
            <a:r>
              <a:rPr lang="en-US" sz="1400" dirty="0"/>
              <a:t> alveoli through non-airway connections.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3FE9346-8F5E-3C68-1FAB-0157382D55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1621" y="2005163"/>
            <a:ext cx="4393767" cy="325780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F33641F-D8F8-5D92-5C44-601692704F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612" y="2166844"/>
            <a:ext cx="4498249" cy="316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439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C39DF9A-1855-F22D-FF7F-4A3BDFE17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Gas Exchange </a:t>
            </a:r>
            <a:r>
              <a:rPr lang="en-US" sz="1800" b="1" dirty="0"/>
              <a:t>during NHFOV</a:t>
            </a:r>
            <a:endParaRPr lang="en-US" sz="3600" b="1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C9E6631-8D47-C95F-8786-161D6BD3BE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9705" y="2377177"/>
            <a:ext cx="4132755" cy="1325563"/>
          </a:xfrm>
        </p:spPr>
        <p:txBody>
          <a:bodyPr>
            <a:normAutofit fontScale="92500" lnSpcReduction="10000"/>
          </a:bodyPr>
          <a:lstStyle/>
          <a:p>
            <a:endParaRPr lang="en-US" dirty="0"/>
          </a:p>
          <a:p>
            <a:pPr algn="ctr"/>
            <a:endParaRPr lang="en-US" sz="3300" b="0" dirty="0">
              <a:solidFill>
                <a:srgbClr val="FF0000"/>
              </a:solidFill>
            </a:endParaRPr>
          </a:p>
          <a:p>
            <a:pPr algn="ctr"/>
            <a:r>
              <a:rPr lang="en-US" sz="2600" b="0" i="1" dirty="0">
                <a:solidFill>
                  <a:srgbClr val="FF0000"/>
                </a:solidFill>
              </a:rPr>
              <a:t>Mechanical Factors</a:t>
            </a:r>
          </a:p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FCA2E30-2EC0-11C7-F04A-F764FB9109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77701" y="627895"/>
            <a:ext cx="6250265" cy="594533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3600" dirty="0">
                <a:solidFill>
                  <a:srgbClr val="FF0000"/>
                </a:solidFill>
              </a:rPr>
              <a:t>A</a:t>
            </a:r>
            <a:r>
              <a:rPr lang="en-US" sz="3600" dirty="0"/>
              <a:t>- </a:t>
            </a:r>
            <a:r>
              <a:rPr lang="en-US" sz="4400" dirty="0"/>
              <a:t> Oscillatory Pressure Amplitude</a:t>
            </a:r>
          </a:p>
          <a:p>
            <a:pPr lvl="3"/>
            <a:r>
              <a:rPr lang="en-US" sz="2900" dirty="0"/>
              <a:t>pressure leak</a:t>
            </a:r>
            <a:endParaRPr lang="en-US" sz="2500" dirty="0">
              <a:solidFill>
                <a:srgbClr val="00B0F0"/>
              </a:solidFill>
            </a:endParaRPr>
          </a:p>
          <a:p>
            <a:pPr lvl="3"/>
            <a:r>
              <a:rPr lang="en-US" sz="2500" dirty="0"/>
              <a:t>Set parameters </a:t>
            </a:r>
          </a:p>
          <a:p>
            <a:pPr lvl="3"/>
            <a:r>
              <a:rPr lang="en-US" sz="2500" dirty="0"/>
              <a:t>Type of device used to produce them</a:t>
            </a:r>
          </a:p>
          <a:p>
            <a:pPr lvl="3"/>
            <a:r>
              <a:rPr lang="en-US" sz="2500" dirty="0"/>
              <a:t>Patient position </a:t>
            </a:r>
          </a:p>
          <a:p>
            <a:pPr lvl="4"/>
            <a:r>
              <a:rPr lang="en-US" sz="2500" dirty="0"/>
              <a:t>Pronation: </a:t>
            </a:r>
          </a:p>
          <a:p>
            <a:pPr lvl="5"/>
            <a:r>
              <a:rPr lang="en-US" sz="2500" dirty="0">
                <a:solidFill>
                  <a:srgbClr val="00B0F0"/>
                </a:solidFill>
              </a:rPr>
              <a:t>Likely improves gas exchange through a better ventilation/perfusion matching</a:t>
            </a:r>
            <a:endParaRPr lang="en-US" sz="2500" dirty="0"/>
          </a:p>
          <a:p>
            <a:pPr marL="0" indent="0">
              <a:buNone/>
              <a:defRPr/>
            </a:pPr>
            <a:r>
              <a:rPr lang="en-US" sz="4400" dirty="0">
                <a:solidFill>
                  <a:srgbClr val="FF0000"/>
                </a:solidFill>
              </a:rPr>
              <a:t>B-</a:t>
            </a:r>
            <a:r>
              <a:rPr lang="en-US" sz="4400" dirty="0"/>
              <a:t> Spontaneous tidal volume</a:t>
            </a:r>
          </a:p>
          <a:p>
            <a:pPr marL="0" indent="0">
              <a:buNone/>
              <a:defRPr/>
            </a:pPr>
            <a:r>
              <a:rPr lang="en-US" sz="4400" dirty="0">
                <a:solidFill>
                  <a:srgbClr val="FF0000"/>
                </a:solidFill>
              </a:rPr>
              <a:t>C</a:t>
            </a:r>
            <a:r>
              <a:rPr lang="en-US" sz="4400" dirty="0"/>
              <a:t>- Structure stiffness</a:t>
            </a:r>
          </a:p>
          <a:p>
            <a:pPr lvl="5">
              <a:defRPr/>
            </a:pPr>
            <a:r>
              <a:rPr lang="en-US" sz="2500" dirty="0">
                <a:solidFill>
                  <a:srgbClr val="00B0F0"/>
                </a:solidFill>
              </a:rPr>
              <a:t>stiffer circuits and airways provide a better oscillation transmission</a:t>
            </a:r>
          </a:p>
          <a:p>
            <a:pPr marL="0" indent="0">
              <a:buNone/>
              <a:defRPr/>
            </a:pPr>
            <a:endParaRPr lang="en-US" sz="4400" dirty="0"/>
          </a:p>
          <a:p>
            <a:pPr marL="0" indent="0">
              <a:buNone/>
              <a:defRPr/>
            </a:pPr>
            <a:r>
              <a:rPr lang="en-US" sz="4400" dirty="0">
                <a:solidFill>
                  <a:srgbClr val="FF0000"/>
                </a:solidFill>
              </a:rPr>
              <a:t>D- </a:t>
            </a:r>
            <a:r>
              <a:rPr lang="en-US" sz="4400" dirty="0"/>
              <a:t>Interfaces</a:t>
            </a:r>
          </a:p>
          <a:p>
            <a:pPr lvl="3"/>
            <a:r>
              <a:rPr lang="en-US" sz="2500" dirty="0"/>
              <a:t>Pressure leaks</a:t>
            </a:r>
          </a:p>
          <a:p>
            <a:pPr lvl="4"/>
            <a:r>
              <a:rPr lang="en-US" sz="2500" dirty="0">
                <a:solidFill>
                  <a:srgbClr val="00B0F0"/>
                </a:solidFill>
              </a:rPr>
              <a:t>Generally, Reduce Gas Exchange Through A Decreased Pressure Transmission </a:t>
            </a:r>
          </a:p>
          <a:p>
            <a:pPr lvl="4"/>
            <a:endParaRPr lang="en-US" sz="2500" dirty="0"/>
          </a:p>
          <a:p>
            <a:pPr lvl="3"/>
            <a:r>
              <a:rPr lang="en-US" sz="2500" dirty="0"/>
              <a:t>Dampening of oscillations</a:t>
            </a:r>
          </a:p>
          <a:p>
            <a:pPr lvl="3"/>
            <a:r>
              <a:rPr lang="en-US" sz="2500" dirty="0"/>
              <a:t>Patient comfort</a:t>
            </a:r>
          </a:p>
          <a:p>
            <a:pPr marL="1428750" lvl="2" indent="-514350">
              <a:buFont typeface="+mj-lt"/>
              <a:buAutoNum type="arabicPeriod"/>
            </a:pPr>
            <a:endParaRPr lang="en-US" sz="2200" dirty="0"/>
          </a:p>
          <a:p>
            <a:pPr marL="2286000" lvl="5" indent="0">
              <a:buNone/>
            </a:pPr>
            <a:endParaRPr lang="en-US" sz="1900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endParaRPr lang="en-US" dirty="0"/>
          </a:p>
        </p:txBody>
      </p:sp>
      <p:sp>
        <p:nvSpPr>
          <p:cNvPr id="11" name="Left Brace 10">
            <a:extLst>
              <a:ext uri="{FF2B5EF4-FFF2-40B4-BE49-F238E27FC236}">
                <a16:creationId xmlns:a16="http://schemas.microsoft.com/office/drawing/2014/main" id="{00EAB4EF-B839-4F19-9B42-EB31366D5983}"/>
              </a:ext>
            </a:extLst>
          </p:cNvPr>
          <p:cNvSpPr/>
          <p:nvPr/>
        </p:nvSpPr>
        <p:spPr>
          <a:xfrm>
            <a:off x="4991985" y="365126"/>
            <a:ext cx="635348" cy="6258824"/>
          </a:xfrm>
          <a:prstGeom prst="leftBrace">
            <a:avLst>
              <a:gd name="adj1" fmla="val 39009"/>
              <a:gd name="adj2" fmla="val 43709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8BC8F5-2CB5-1577-5C48-645492587C48}"/>
              </a:ext>
            </a:extLst>
          </p:cNvPr>
          <p:cNvSpPr txBox="1"/>
          <p:nvPr/>
        </p:nvSpPr>
        <p:spPr>
          <a:xfrm>
            <a:off x="564034" y="4365522"/>
            <a:ext cx="4427951" cy="1835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 Luca D, Neri C,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Centorrino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R. Update on nasal high frequency oscillatory ventilation: a living review.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InSeminars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Perinatology 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2025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Feb 26 (p. 152056). WB Saunders.</a:t>
            </a:r>
          </a:p>
          <a:p>
            <a:pPr marL="171450" indent="-1714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Shi B, Yang J, Rudd C. On vibration transmission in oscillating systems incorporating bilinear stiffness and damping elements. Int J Mech Sci. 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2019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;150: 458–470. </a:t>
            </a:r>
          </a:p>
          <a:p>
            <a:pPr marL="171450" indent="-1714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van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Genderingen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HR,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Versprille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A,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Leenhoven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T,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Markhorst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DG, van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Vught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AJ,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Heethaar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RM. Reduction of oscillatory pressure along the endotracheal tube is indicative for maximal respiratory compliance during high-frequency oscillatory ventilation: a mathematical model study.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Pediatr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Pulmonol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2001</a:t>
            </a:r>
          </a:p>
          <a:p>
            <a:pPr>
              <a:lnSpc>
                <a:spcPct val="90000"/>
              </a:lnSpc>
              <a:spcBef>
                <a:spcPts val="500"/>
              </a:spcBef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68769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Interfaces for NHFOV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D6086C-B70F-6272-E099-A11E77C654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60704"/>
          </a:xfrm>
        </p:spPr>
        <p:txBody>
          <a:bodyPr>
            <a:normAutofit/>
          </a:bodyPr>
          <a:lstStyle/>
          <a:p>
            <a:r>
              <a:rPr lang="en-US" sz="1800" dirty="0"/>
              <a:t>Clinical studies :</a:t>
            </a:r>
          </a:p>
          <a:p>
            <a:pPr lvl="1"/>
            <a:r>
              <a:rPr lang="en-US" sz="1600" dirty="0"/>
              <a:t>Mainly  about CPAP or conventional non- invasive ventilation</a:t>
            </a:r>
          </a:p>
          <a:p>
            <a:pPr marL="12001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Effectiveness (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Good Gas Exchange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  <a:p>
            <a:pPr marL="12001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Suitability (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Easiness Of Use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  <a:p>
            <a:pPr marL="12001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Comfort (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Risk Of Skin Injury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 </a:t>
            </a:r>
          </a:p>
          <a:p>
            <a:pPr marL="12001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000" dirty="0"/>
          </a:p>
          <a:p>
            <a:pPr marL="914400" lvl="1" indent="-457200">
              <a:buFont typeface="+mj-lt"/>
              <a:buAutoNum type="arabicPeriod"/>
            </a:pPr>
            <a:r>
              <a:rPr lang="en-US" sz="1600" dirty="0"/>
              <a:t>It is evident that there is no “one-fits-all” interface:</a:t>
            </a:r>
          </a:p>
          <a:p>
            <a:pPr lvl="3">
              <a:buFont typeface="Wingdings" panose="05000000000000000000" pitchFamily="2" charset="2"/>
              <a:buChar char="ü"/>
            </a:pPr>
            <a:r>
              <a:rPr lang="en-US" sz="1200" dirty="0"/>
              <a:t>Severity of respiratory failure</a:t>
            </a:r>
          </a:p>
          <a:p>
            <a:pPr lvl="3">
              <a:buFont typeface="Wingdings" panose="05000000000000000000" pitchFamily="2" charset="2"/>
              <a:buChar char="ü"/>
            </a:pPr>
            <a:r>
              <a:rPr lang="en-US" sz="1200" dirty="0"/>
              <a:t>Underlying diseases</a:t>
            </a:r>
          </a:p>
          <a:p>
            <a:pPr lvl="3">
              <a:buFont typeface="Wingdings" panose="05000000000000000000" pitchFamily="2" charset="2"/>
              <a:buChar char="ü"/>
            </a:pPr>
            <a:r>
              <a:rPr lang="en-US" sz="1200" dirty="0"/>
              <a:t>Patient comfort</a:t>
            </a:r>
          </a:p>
          <a:p>
            <a:pPr lvl="3">
              <a:buFont typeface="Wingdings" panose="05000000000000000000" pitchFamily="2" charset="2"/>
              <a:buChar char="ü"/>
            </a:pPr>
            <a:r>
              <a:rPr lang="en-US" sz="1200" dirty="0"/>
              <a:t>Ventilator parameters</a:t>
            </a:r>
          </a:p>
          <a:p>
            <a:pPr lvl="3">
              <a:buFont typeface="Wingdings" panose="05000000000000000000" pitchFamily="2" charset="2"/>
              <a:buChar char="ü"/>
            </a:pPr>
            <a:r>
              <a:rPr lang="en-US" sz="1200" dirty="0"/>
              <a:t>Integrity of skin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800" dirty="0"/>
              <a:t>The serial change policy of interfaces :</a:t>
            </a:r>
          </a:p>
          <a:p>
            <a:pPr lvl="3">
              <a:buFont typeface="Wingdings" panose="05000000000000000000" pitchFamily="2" charset="2"/>
              <a:buChar char="ü"/>
            </a:pPr>
            <a:r>
              <a:rPr lang="en-US" sz="1400" dirty="0"/>
              <a:t>Reduce the risk of skin injury in preterm infants</a:t>
            </a:r>
          </a:p>
          <a:p>
            <a:pPr lvl="3">
              <a:buFont typeface="Wingdings" panose="05000000000000000000" pitchFamily="2" charset="2"/>
              <a:buChar char="ü"/>
            </a:pPr>
            <a:r>
              <a:rPr lang="en-US" sz="1400" dirty="0"/>
              <a:t>An increased patient comfort (consistent with adult data )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dirty="0"/>
          </a:p>
          <a:p>
            <a:endParaRPr lang="en-US" dirty="0"/>
          </a:p>
        </p:txBody>
      </p:sp>
      <p:pic>
        <p:nvPicPr>
          <p:cNvPr id="1026" name="Picture 2" descr="There's No One-Size-Fits-All Model for Student Succes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205" y="1910225"/>
            <a:ext cx="2728876" cy="3433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347305" y="6123543"/>
            <a:ext cx="8786509" cy="423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900" dirty="0"/>
              <a:t>Fong SYVL. Strategy of interface rotation to reduce nasal trauma in preterm neonates under non-invasive ventilation. J Neonatal </a:t>
            </a:r>
            <a:r>
              <a:rPr lang="en-US" sz="900" dirty="0" err="1"/>
              <a:t>Nurs</a:t>
            </a:r>
            <a:r>
              <a:rPr lang="en-US" sz="900" dirty="0"/>
              <a:t>. </a:t>
            </a:r>
            <a:r>
              <a:rPr lang="en-US" sz="1100" b="1" dirty="0">
                <a:solidFill>
                  <a:srgbClr val="FF0000"/>
                </a:solidFill>
              </a:rPr>
              <a:t>2024</a:t>
            </a:r>
            <a:r>
              <a:rPr lang="en-US" sz="900" dirty="0"/>
              <a:t>;30(3):205–213.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900" dirty="0" err="1"/>
              <a:t>Cammarota</a:t>
            </a:r>
            <a:r>
              <a:rPr lang="en-US" sz="900" dirty="0"/>
              <a:t> G, </a:t>
            </a:r>
            <a:r>
              <a:rPr lang="en-US" sz="900" dirty="0" err="1"/>
              <a:t>Simonte</a:t>
            </a:r>
            <a:r>
              <a:rPr lang="en-US" sz="900" dirty="0"/>
              <a:t> R, De </a:t>
            </a:r>
            <a:r>
              <a:rPr lang="en-US" sz="900" dirty="0" err="1"/>
              <a:t>Robertis</a:t>
            </a:r>
            <a:r>
              <a:rPr lang="en-US" sz="900" dirty="0"/>
              <a:t> E. Comfort during non-invasive ventilation. Front Med</a:t>
            </a:r>
            <a:r>
              <a:rPr lang="en-US" sz="1050" b="1" dirty="0">
                <a:solidFill>
                  <a:srgbClr val="FF0000"/>
                </a:solidFill>
              </a:rPr>
              <a:t>. 2022</a:t>
            </a:r>
            <a:r>
              <a:rPr lang="en-US" sz="900" dirty="0"/>
              <a:t>;9</a:t>
            </a:r>
            <a:endParaRPr lang="fa-IR" sz="900" dirty="0"/>
          </a:p>
        </p:txBody>
      </p:sp>
    </p:spTree>
    <p:extLst>
      <p:ext uri="{BB962C8B-B14F-4D97-AF65-F5344CB8AC3E}">
        <p14:creationId xmlns:p14="http://schemas.microsoft.com/office/powerpoint/2010/main" val="3212986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5C82A-CB02-C6F7-A1D4-DF150F5B4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Nasal masks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37B55F-474F-8376-B293-2119D9A7C4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1" y="1690688"/>
            <a:ext cx="5231185" cy="4194044"/>
          </a:xfrm>
        </p:spPr>
        <p:txBody>
          <a:bodyPr>
            <a:normAutofit/>
          </a:bodyPr>
          <a:lstStyle/>
          <a:p>
            <a:pPr lvl="1">
              <a:defRPr/>
            </a:pP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Several meta-analyses: </a:t>
            </a:r>
          </a:p>
          <a:p>
            <a:pPr marL="457200" lvl="1" indent="0" algn="ctr">
              <a:buNone/>
              <a:defRPr/>
            </a:pPr>
            <a:r>
              <a:rPr lang="en-US" sz="2000" b="1" dirty="0">
                <a:solidFill>
                  <a:prstClr val="black"/>
                </a:solidFill>
                <a:latin typeface="Calibri" panose="020F0502020204030204"/>
              </a:rPr>
              <a:t>Superior to short bi nasal prongs</a:t>
            </a:r>
          </a:p>
          <a:p>
            <a:pPr marL="457200" lvl="1" indent="0" algn="ctr">
              <a:buNone/>
              <a:defRPr/>
            </a:pPr>
            <a:endParaRPr lang="en-US" sz="2000" b="1" dirty="0">
              <a:solidFill>
                <a:prstClr val="black"/>
              </a:solidFill>
              <a:latin typeface="Calibri" panose="020F0502020204030204"/>
            </a:endParaRPr>
          </a:p>
          <a:p>
            <a:pPr lvl="2">
              <a:buFont typeface="Wingdings" panose="05000000000000000000" pitchFamily="2" charset="2"/>
              <a:buChar char="ü"/>
              <a:defRPr/>
            </a:pPr>
            <a:r>
              <a:rPr lang="en-US" sz="1600" dirty="0">
                <a:solidFill>
                  <a:srgbClr val="00B050"/>
                </a:solidFill>
                <a:latin typeface="Calibri" panose="020F0502020204030204"/>
              </a:rPr>
              <a:t>less leaks compared to short prongs </a:t>
            </a:r>
          </a:p>
          <a:p>
            <a:pPr lvl="3">
              <a:buFont typeface="Wingdings" panose="05000000000000000000" pitchFamily="2" charset="2"/>
              <a:buChar char="ü"/>
              <a:defRPr/>
            </a:pPr>
            <a:r>
              <a:rPr lang="en-US" sz="1400" dirty="0">
                <a:solidFill>
                  <a:srgbClr val="00B0F0"/>
                </a:solidFill>
              </a:rPr>
              <a:t>Moderate Leaks Have Been Demonstrated To Increase CO2 Clearance</a:t>
            </a:r>
          </a:p>
          <a:p>
            <a:pPr lvl="2">
              <a:buFont typeface="Wingdings" panose="05000000000000000000" pitchFamily="2" charset="2"/>
              <a:buChar char="ü"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use of softer materials </a:t>
            </a:r>
          </a:p>
          <a:p>
            <a:pPr lvl="2">
              <a:buFont typeface="Wingdings" panose="05000000000000000000" pitchFamily="2" charset="2"/>
              <a:buChar char="ü"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larger contact surface </a:t>
            </a:r>
          </a:p>
          <a:p>
            <a:pPr lvl="2">
              <a:buFont typeface="Wingdings" panose="05000000000000000000" pitchFamily="2" charset="2"/>
              <a:buChar char="ü"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Increasing patient comfort </a:t>
            </a:r>
          </a:p>
          <a:p>
            <a:pPr lvl="2">
              <a:buFont typeface="Wingdings" panose="05000000000000000000" pitchFamily="2" charset="2"/>
              <a:buChar char="ü"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Reducing skin injury</a:t>
            </a:r>
          </a:p>
          <a:p>
            <a:pPr marR="0" lvl="2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lvl="2">
              <a:buFont typeface="Wingdings" panose="05000000000000000000" pitchFamily="2" charset="2"/>
              <a:buChar char="ü"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Dampen The Oscillations </a:t>
            </a:r>
          </a:p>
          <a:p>
            <a:pPr lvl="2">
              <a:buFont typeface="Wingdings" panose="05000000000000000000" pitchFamily="2" charset="2"/>
              <a:buChar char="ü"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More aggressive NHFOV parameter to provide the same oscillation transmission of short binasal prongs </a:t>
            </a: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27EDD7-F2EA-9EE9-DA58-98DCE4E5A6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26082" y="1908260"/>
            <a:ext cx="5181600" cy="1850829"/>
          </a:xfrm>
        </p:spPr>
        <p:txBody>
          <a:bodyPr/>
          <a:lstStyle/>
          <a:p>
            <a:pPr marL="0" indent="0" algn="ctr">
              <a:buNone/>
            </a:pPr>
            <a:r>
              <a:rPr lang="en-US" sz="2000" b="1" dirty="0"/>
              <a:t>Short binasal prongs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7F2332-549F-AED3-4A2A-6C0706D56BAC}"/>
              </a:ext>
            </a:extLst>
          </p:cNvPr>
          <p:cNvSpPr txBox="1"/>
          <p:nvPr/>
        </p:nvSpPr>
        <p:spPr>
          <a:xfrm>
            <a:off x="1023689" y="5794285"/>
            <a:ext cx="8286946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Prakash R, De Paoli AG, Oddie SJ, Davis PG, McGuire W. Masks versus prongs as interfaces for nasal continuous positive airway pressure in preterm infants. Cochrane Database Syst Rev. 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2022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;11(11), CD015129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92AA88-582D-8B6D-DC75-F66D66239C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9175" y="3283104"/>
            <a:ext cx="1444635" cy="148567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40390C9-3E89-66D6-1B45-B4861EC3474A}"/>
              </a:ext>
            </a:extLst>
          </p:cNvPr>
          <p:cNvSpPr txBox="1"/>
          <p:nvPr/>
        </p:nvSpPr>
        <p:spPr>
          <a:xfrm>
            <a:off x="6761663" y="2347274"/>
            <a:ext cx="451043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prstClr val="black"/>
                </a:solidFill>
              </a:rPr>
              <a:t>A greater diameter of binasal prongs is associated with better ventilation </a:t>
            </a:r>
          </a:p>
        </p:txBody>
      </p:sp>
      <p:pic>
        <p:nvPicPr>
          <p:cNvPr id="9" name="Picture 2" descr="Medical Grade PVC Infant Nasal Prongs, Outer Diameter : 2mm, 4mm at Rs ...">
            <a:extLst>
              <a:ext uri="{FF2B5EF4-FFF2-40B4-BE49-F238E27FC236}">
                <a16:creationId xmlns:a16="http://schemas.microsoft.com/office/drawing/2014/main" id="{E0B5154B-6392-DDD1-5AD9-C3536C99B8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6" t="28996" r="16880" b="33833"/>
          <a:stretch>
            <a:fillRect/>
          </a:stretch>
        </p:blipFill>
        <p:spPr bwMode="auto">
          <a:xfrm>
            <a:off x="7359336" y="3926462"/>
            <a:ext cx="2029119" cy="112498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378FB44-F17F-92F7-1464-80162148F64F}"/>
              </a:ext>
            </a:extLst>
          </p:cNvPr>
          <p:cNvSpPr/>
          <p:nvPr/>
        </p:nvSpPr>
        <p:spPr>
          <a:xfrm>
            <a:off x="9665741" y="5491283"/>
            <a:ext cx="243343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https://www.zealmedical.com/nasal-masks-and-binasal-prongs.php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75770A5-5BB8-44BC-4F84-2CC25B982AE4}"/>
              </a:ext>
            </a:extLst>
          </p:cNvPr>
          <p:cNvSpPr/>
          <p:nvPr/>
        </p:nvSpPr>
        <p:spPr>
          <a:xfrm>
            <a:off x="979602" y="6211669"/>
            <a:ext cx="104538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/>
              <a:t>Razak A, Patel W. Nasal mask vs binasal prongs for nasal continuous positive airway pressure in preterm infants: a systematic review and meta-analysis. </a:t>
            </a:r>
            <a:r>
              <a:rPr lang="en-US" sz="900" i="1" dirty="0" err="1"/>
              <a:t>Pediatr</a:t>
            </a:r>
            <a:r>
              <a:rPr lang="en-US" sz="900" i="1" dirty="0"/>
              <a:t> </a:t>
            </a:r>
            <a:r>
              <a:rPr lang="en-US" sz="900" i="1" dirty="0" err="1"/>
              <a:t>Pulmonol</a:t>
            </a:r>
            <a:r>
              <a:rPr lang="en-US" sz="900" dirty="0"/>
              <a:t>. 2020;55(9):2261–2271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/>
              <a:t>Centorrino R, </a:t>
            </a:r>
            <a:r>
              <a:rPr lang="en-US" sz="900" dirty="0" err="1"/>
              <a:t>Dell’Orto</a:t>
            </a:r>
            <a:r>
              <a:rPr lang="en-US" sz="900" dirty="0"/>
              <a:t> V, </a:t>
            </a:r>
            <a:r>
              <a:rPr lang="en-US" sz="900" dirty="0" err="1"/>
              <a:t>Gitto</a:t>
            </a:r>
            <a:r>
              <a:rPr lang="en-US" sz="900" dirty="0"/>
              <a:t> E, Conti G, Luca D. Mechanics of nasal </a:t>
            </a:r>
            <a:r>
              <a:rPr lang="en-US" sz="900" dirty="0" err="1"/>
              <a:t>maskdelivered</a:t>
            </a:r>
            <a:r>
              <a:rPr lang="en-US" sz="900" dirty="0"/>
              <a:t> HFOV in neonates: a physiologic study. </a:t>
            </a:r>
            <a:r>
              <a:rPr lang="en-US" sz="900" i="1" dirty="0" err="1"/>
              <a:t>Pediatr</a:t>
            </a:r>
            <a:r>
              <a:rPr lang="en-US" sz="900" i="1" dirty="0"/>
              <a:t> </a:t>
            </a:r>
            <a:r>
              <a:rPr lang="en-US" sz="900" i="1" dirty="0" err="1"/>
              <a:t>Pulmonol</a:t>
            </a:r>
            <a:r>
              <a:rPr lang="en-US" sz="900" dirty="0"/>
              <a:t>. </a:t>
            </a:r>
            <a:r>
              <a:rPr lang="en-US" sz="900" b="1" dirty="0">
                <a:solidFill>
                  <a:srgbClr val="FF0000"/>
                </a:solidFill>
              </a:rPr>
              <a:t>2019</a:t>
            </a:r>
            <a:r>
              <a:rPr lang="en-US" sz="900" dirty="0"/>
              <a:t>;54(8): 1304–1310. </a:t>
            </a:r>
            <a:r>
              <a:rPr lang="en-US" sz="900" dirty="0">
                <a:hlinkClick r:id="rId5"/>
              </a:rPr>
              <a:t>https://doi.org/10.1002/ppul.2435</a:t>
            </a:r>
            <a:endParaRPr lang="en-US" sz="9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9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7326989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90531"/>
          </a:xfrm>
        </p:spPr>
        <p:txBody>
          <a:bodyPr>
            <a:normAutofit/>
          </a:bodyPr>
          <a:lstStyle/>
          <a:p>
            <a:r>
              <a:rPr lang="en-US" sz="3600" dirty="0"/>
              <a:t>RAM Cannula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385" y="1343303"/>
            <a:ext cx="5241867" cy="4050345"/>
          </a:xfrm>
        </p:spPr>
        <p:txBody>
          <a:bodyPr>
            <a:normAutofit fontScale="85000" lnSpcReduction="20000"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NHFOV has been anecdotally delivered by RAM Cannula: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Very soft material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Easily connected to almost any ventilator tubing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Particularly comfortable and suitable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High resistance and increase the WOB (</a:t>
            </a:r>
            <a:r>
              <a:rPr lang="en-US" sz="1800" dirty="0">
                <a:solidFill>
                  <a:srgbClr val="FF0000"/>
                </a:solidFill>
                <a:latin typeface="Calibri" panose="020F0502020204030204"/>
              </a:rPr>
              <a:t>in extremely low birth weight neonates)</a:t>
            </a:r>
          </a:p>
          <a:p>
            <a:pPr lvl="2"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lvl="2"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RAM Cannula in infants with BPD at risk of reintubation is discouraged.</a:t>
            </a:r>
          </a:p>
          <a:p>
            <a:pPr lvl="2"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Relevant leaks(this can be effectively reduced by using larger sizes)</a:t>
            </a:r>
          </a:p>
          <a:p>
            <a:pPr lvl="1"/>
            <a:r>
              <a:rPr lang="en-US" sz="1800" dirty="0">
                <a:solidFill>
                  <a:srgbClr val="FF0000"/>
                </a:solidFill>
              </a:rPr>
              <a:t>Respiratory failure if nostrils are not occluded for at least ≈80%</a:t>
            </a:r>
            <a:endParaRPr lang="en-US" sz="18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rcRect t="39102"/>
          <a:stretch>
            <a:fillRect/>
          </a:stretch>
        </p:blipFill>
        <p:spPr>
          <a:xfrm>
            <a:off x="3307680" y="5104614"/>
            <a:ext cx="3838369" cy="17533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8631324" y="5426658"/>
            <a:ext cx="33788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https://nmhnicu.ie/reference-information/immunisation-schedule-for-babies</a:t>
            </a:r>
            <a:endParaRPr lang="fa-IR" sz="1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C7C851E-7A5E-3611-E603-E865DD4919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6170" y="4499851"/>
            <a:ext cx="1780186" cy="14814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ED95814-A2B9-B3CB-B352-CFEB1AFDDC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46941" y="6053925"/>
            <a:ext cx="2706859" cy="4389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8DCFB6D-63DB-7521-8BEB-A70E205118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57017" y="3896275"/>
            <a:ext cx="1780186" cy="112553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916EC06-A818-6F98-B85A-B8A539EF0C6F}"/>
              </a:ext>
            </a:extLst>
          </p:cNvPr>
          <p:cNvSpPr txBox="1"/>
          <p:nvPr/>
        </p:nvSpPr>
        <p:spPr>
          <a:xfrm>
            <a:off x="8006850" y="2269650"/>
            <a:ext cx="3917523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Single, long, high-resistive </a:t>
            </a:r>
            <a:r>
              <a:rPr lang="en-US" sz="1400" dirty="0" err="1">
                <a:solidFill>
                  <a:srgbClr val="FF0000"/>
                </a:solidFill>
              </a:rPr>
              <a:t>naso</a:t>
            </a:r>
            <a:r>
              <a:rPr lang="en-US" sz="1400" dirty="0">
                <a:solidFill>
                  <a:srgbClr val="FF0000"/>
                </a:solidFill>
              </a:rPr>
              <a:t>-pharyngeal tubes </a:t>
            </a:r>
            <a:r>
              <a:rPr lang="en-US" sz="1400" dirty="0"/>
              <a:t>should never be used.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0000"/>
                </a:solidFill>
              </a:rPr>
              <a:t>Large leaks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0000"/>
                </a:solidFill>
              </a:rPr>
              <a:t>Relevant resistive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0000"/>
                </a:solidFill>
              </a:rPr>
              <a:t>Worsening the patient WOB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0000"/>
                </a:solidFill>
              </a:rPr>
              <a:t>Decreasing the respiratory support effectiveness</a:t>
            </a: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3731C8A0-2931-D07B-25D0-2E1C9CED80F2}"/>
              </a:ext>
            </a:extLst>
          </p:cNvPr>
          <p:cNvSpPr txBox="1">
            <a:spLocks/>
          </p:cNvSpPr>
          <p:nvPr/>
        </p:nvSpPr>
        <p:spPr>
          <a:xfrm>
            <a:off x="6653230" y="1807102"/>
            <a:ext cx="5157787" cy="823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Naso-pharyngeal tubes </a:t>
            </a:r>
          </a:p>
        </p:txBody>
      </p:sp>
    </p:spTree>
    <p:extLst>
      <p:ext uri="{BB962C8B-B14F-4D97-AF65-F5344CB8AC3E}">
        <p14:creationId xmlns:p14="http://schemas.microsoft.com/office/powerpoint/2010/main" val="8527635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0DEEE-C35B-01CD-1664-C0EBE84FE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031" y="513348"/>
            <a:ext cx="9010065" cy="984835"/>
          </a:xfrm>
        </p:spPr>
        <p:txBody>
          <a:bodyPr>
            <a:normAutofit fontScale="90000"/>
          </a:bodyPr>
          <a:lstStyle/>
          <a:p>
            <a:r>
              <a:rPr lang="en-US" sz="3600" b="1" dirty="0"/>
              <a:t>Evidence-based review of clinical data on NHFOV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E4BBFD-13CE-CAE2-4917-E532BE3297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1031" y="1668663"/>
            <a:ext cx="7994179" cy="459758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dirty="0"/>
              <a:t>2016 :</a:t>
            </a:r>
          </a:p>
          <a:p>
            <a:pPr marL="457200" lvl="1" indent="0">
              <a:buNone/>
            </a:pPr>
            <a:r>
              <a:rPr lang="en-US" sz="1400" dirty="0"/>
              <a:t>First time for review the clinical data on NHFOV  </a:t>
            </a:r>
          </a:p>
          <a:p>
            <a:pPr marL="457200" lvl="1" indent="0">
              <a:buNone/>
            </a:pPr>
            <a:r>
              <a:rPr lang="en-US" sz="1400" dirty="0"/>
              <a:t>Consisted of uncontrolled studies only</a:t>
            </a:r>
          </a:p>
          <a:p>
            <a:pPr marL="1371600" lvl="3" indent="0">
              <a:buNone/>
            </a:pPr>
            <a:r>
              <a:rPr lang="en-US" sz="1050" dirty="0"/>
              <a:t>De Luca D, </a:t>
            </a:r>
            <a:r>
              <a:rPr lang="en-US" sz="1050" dirty="0" err="1"/>
              <a:t>Dell’Orto</a:t>
            </a:r>
            <a:r>
              <a:rPr lang="en-US" sz="1050" dirty="0"/>
              <a:t> V. Non-invasive high-frequency oscillatory ventilation in neonates: review of physiology, biology and clinical data. Arch Dis Child Fetal Neonatal Ed. </a:t>
            </a:r>
            <a:r>
              <a:rPr lang="en-US" sz="1050" dirty="0">
                <a:solidFill>
                  <a:srgbClr val="FF0000"/>
                </a:solidFill>
              </a:rPr>
              <a:t>2016</a:t>
            </a:r>
            <a:r>
              <a:rPr lang="en-US" sz="1050" dirty="0"/>
              <a:t>;101(6):F565–F570</a:t>
            </a:r>
            <a:endParaRPr lang="en-US" sz="1200" dirty="0"/>
          </a:p>
          <a:p>
            <a:pPr marL="0" indent="0">
              <a:buNone/>
            </a:pPr>
            <a:r>
              <a:rPr lang="en-US" sz="1400" dirty="0"/>
              <a:t>2021</a:t>
            </a:r>
          </a:p>
          <a:p>
            <a:pPr marL="457200" lvl="1" indent="0">
              <a:buNone/>
            </a:pPr>
            <a:r>
              <a:rPr lang="en-US" sz="1400" dirty="0"/>
              <a:t>Since 2017  randomized controlled trials on NHFOV started to appear, mainly with parallel designs </a:t>
            </a:r>
          </a:p>
          <a:p>
            <a:pPr marL="1371600" lvl="3" indent="0">
              <a:buNone/>
            </a:pPr>
            <a:r>
              <a:rPr lang="en-US" sz="1050" dirty="0"/>
              <a:t>De Luca D, </a:t>
            </a:r>
            <a:r>
              <a:rPr lang="en-US" sz="1050" dirty="0" err="1"/>
              <a:t>Centorrino</a:t>
            </a:r>
            <a:r>
              <a:rPr lang="en-US" sz="1050" dirty="0"/>
              <a:t> R. Nasal high-frequency ventilation. </a:t>
            </a:r>
            <a:r>
              <a:rPr lang="en-US" sz="1050" dirty="0" err="1"/>
              <a:t>Clin</a:t>
            </a:r>
            <a:r>
              <a:rPr lang="en-US" sz="1050" dirty="0"/>
              <a:t> </a:t>
            </a:r>
            <a:r>
              <a:rPr lang="en-US" sz="1050" dirty="0" err="1"/>
              <a:t>Perinatol</a:t>
            </a:r>
            <a:r>
              <a:rPr lang="en-US" sz="1050" dirty="0"/>
              <a:t>. </a:t>
            </a:r>
            <a:r>
              <a:rPr lang="en-US" sz="1050" dirty="0">
                <a:solidFill>
                  <a:srgbClr val="FF0000"/>
                </a:solidFill>
              </a:rPr>
              <a:t>2021;48</a:t>
            </a:r>
            <a:r>
              <a:rPr lang="en-US" sz="1050" dirty="0"/>
              <a:t> (4):761–782. https://doi.org/10.1016/j.clp.2021.07.006.</a:t>
            </a:r>
          </a:p>
          <a:p>
            <a:pPr marL="0" indent="0">
              <a:buNone/>
            </a:pPr>
            <a:r>
              <a:rPr lang="en-US" sz="1200" dirty="0"/>
              <a:t>2025 :</a:t>
            </a:r>
          </a:p>
          <a:p>
            <a:pPr marL="457200" lvl="1" indent="0">
              <a:buNone/>
            </a:pPr>
            <a:r>
              <a:rPr lang="en-US" sz="1400" dirty="0"/>
              <a:t>Several new trials have been completed.  </a:t>
            </a:r>
          </a:p>
          <a:p>
            <a:pPr marL="457200" lvl="1" indent="0">
              <a:buNone/>
            </a:pPr>
            <a:r>
              <a:rPr lang="en-US" sz="1400" dirty="0"/>
              <a:t>Update systematic review of randomized controlled trials</a:t>
            </a:r>
          </a:p>
          <a:p>
            <a:pPr marL="1371600" lvl="3" indent="0">
              <a:buNone/>
            </a:pPr>
            <a:r>
              <a:rPr lang="en-US" sz="1050" dirty="0"/>
              <a:t>De Luca D, </a:t>
            </a:r>
            <a:r>
              <a:rPr lang="en-US" sz="1050" dirty="0" err="1"/>
              <a:t>Neri</a:t>
            </a:r>
            <a:r>
              <a:rPr lang="en-US" sz="1050" dirty="0"/>
              <a:t> C, </a:t>
            </a:r>
            <a:r>
              <a:rPr lang="en-US" sz="1050" dirty="0" err="1"/>
              <a:t>Centorrino</a:t>
            </a:r>
            <a:r>
              <a:rPr lang="en-US" sz="1050" dirty="0"/>
              <a:t> R. Update on nasal high frequency oscillatory ventilation: a living review. </a:t>
            </a:r>
            <a:r>
              <a:rPr lang="en-US" sz="1050" dirty="0" err="1"/>
              <a:t>InSeminars</a:t>
            </a:r>
            <a:r>
              <a:rPr lang="en-US" sz="1050" dirty="0"/>
              <a:t> in Perinatology </a:t>
            </a:r>
            <a:r>
              <a:rPr lang="en-US" sz="1050" dirty="0">
                <a:solidFill>
                  <a:srgbClr val="FF0000"/>
                </a:solidFill>
              </a:rPr>
              <a:t>2025</a:t>
            </a:r>
            <a:r>
              <a:rPr lang="en-US" sz="1050" dirty="0"/>
              <a:t> Feb 26 (p. 152056). WB Saunders</a:t>
            </a:r>
            <a:r>
              <a:rPr lang="en-US" sz="1200" dirty="0"/>
              <a:t>. </a:t>
            </a:r>
          </a:p>
          <a:p>
            <a:pPr lvl="3">
              <a:buFont typeface="Wingdings" panose="05000000000000000000" pitchFamily="2" charset="2"/>
              <a:buChar char="ü"/>
            </a:pPr>
            <a:r>
              <a:rPr lang="en-US" sz="1200" dirty="0"/>
              <a:t>Cross-over Trials </a:t>
            </a:r>
          </a:p>
          <a:p>
            <a:pPr marL="1828800" lvl="4" indent="0">
              <a:buNone/>
            </a:pPr>
            <a:r>
              <a:rPr lang="en-US" sz="1200" dirty="0"/>
              <a:t>Not free from biases</a:t>
            </a:r>
          </a:p>
          <a:p>
            <a:pPr lvl="3">
              <a:buFont typeface="Wingdings" panose="05000000000000000000" pitchFamily="2" charset="2"/>
              <a:buChar char="ü"/>
            </a:pPr>
            <a:r>
              <a:rPr lang="en-US" sz="1200" dirty="0"/>
              <a:t>Only few of them focused on physiological outcomes</a:t>
            </a:r>
          </a:p>
          <a:p>
            <a:pPr lvl="3">
              <a:buFont typeface="Wingdings" panose="05000000000000000000" pitchFamily="2" charset="2"/>
              <a:buChar char="ü"/>
            </a:pPr>
            <a:r>
              <a:rPr lang="en-US" sz="1200" dirty="0"/>
              <a:t>Several trials investigated the role of NHFOV on “hard” outcomes.</a:t>
            </a:r>
          </a:p>
        </p:txBody>
      </p:sp>
      <p:sp>
        <p:nvSpPr>
          <p:cNvPr id="9" name="Rectangle 8"/>
          <p:cNvSpPr/>
          <p:nvPr/>
        </p:nvSpPr>
        <p:spPr>
          <a:xfrm>
            <a:off x="3304674" y="2887578"/>
            <a:ext cx="58393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4191" y="1067308"/>
            <a:ext cx="1369378" cy="18258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5255" y="2192880"/>
            <a:ext cx="1283530" cy="190778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71591" y="3726486"/>
            <a:ext cx="1435582" cy="182583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788557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3485</TotalTime>
  <Words>1565</Words>
  <Application>Microsoft Office PowerPoint</Application>
  <PresentationFormat>Widescreen</PresentationFormat>
  <Paragraphs>187</Paragraphs>
  <Slides>12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Charis SIL</vt:lpstr>
      <vt:lpstr>STIX</vt:lpstr>
      <vt:lpstr>Wingdings</vt:lpstr>
      <vt:lpstr>Office Theme</vt:lpstr>
      <vt:lpstr>Update On Nasal High Frequency Oscillatory Ventilation  (NHFOV)</vt:lpstr>
      <vt:lpstr>PowerPoint Presentation</vt:lpstr>
      <vt:lpstr>HFOV :</vt:lpstr>
      <vt:lpstr>Gas Transport </vt:lpstr>
      <vt:lpstr>Gas Exchange during NHFOV</vt:lpstr>
      <vt:lpstr>Interfaces for NHFOV</vt:lpstr>
      <vt:lpstr>Nasal masks </vt:lpstr>
      <vt:lpstr>RAM Cannula</vt:lpstr>
      <vt:lpstr>Evidence-based review of clinical data on NHFOV </vt:lpstr>
      <vt:lpstr>PowerPoint Presentation</vt:lpstr>
      <vt:lpstr>NHFOV for primary respiratory support in extremely preterm infants: multicenter RCT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Update On Nasal High Frequency Oscillatory Ventilation  (NHFOV)</dc:title>
  <dc:creator>jafari.md.ped@gmail.com</dc:creator>
  <cp:lastModifiedBy>jafari.md.ped@gmail.com</cp:lastModifiedBy>
  <cp:revision>114</cp:revision>
  <dcterms:created xsi:type="dcterms:W3CDTF">2025-11-08T14:10:48Z</dcterms:created>
  <dcterms:modified xsi:type="dcterms:W3CDTF">2025-11-19T16:48:15Z</dcterms:modified>
</cp:coreProperties>
</file>