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5"/>
  </p:notesMasterIdLst>
  <p:sldIdLst>
    <p:sldId id="256" r:id="rId2"/>
    <p:sldId id="320" r:id="rId3"/>
    <p:sldId id="257" r:id="rId4"/>
    <p:sldId id="259" r:id="rId5"/>
    <p:sldId id="260" r:id="rId6"/>
    <p:sldId id="321" r:id="rId7"/>
    <p:sldId id="261" r:id="rId8"/>
    <p:sldId id="303" r:id="rId9"/>
    <p:sldId id="305" r:id="rId10"/>
    <p:sldId id="306" r:id="rId11"/>
    <p:sldId id="307" r:id="rId12"/>
    <p:sldId id="308" r:id="rId13"/>
    <p:sldId id="309" r:id="rId14"/>
    <p:sldId id="310" r:id="rId15"/>
    <p:sldId id="311" r:id="rId16"/>
    <p:sldId id="264" r:id="rId17"/>
    <p:sldId id="265" r:id="rId18"/>
    <p:sldId id="266" r:id="rId19"/>
    <p:sldId id="315" r:id="rId20"/>
    <p:sldId id="267" r:id="rId21"/>
    <p:sldId id="268" r:id="rId22"/>
    <p:sldId id="269" r:id="rId23"/>
    <p:sldId id="270" r:id="rId24"/>
    <p:sldId id="327" r:id="rId25"/>
    <p:sldId id="328" r:id="rId26"/>
    <p:sldId id="316" r:id="rId27"/>
    <p:sldId id="319" r:id="rId28"/>
    <p:sldId id="271" r:id="rId29"/>
    <p:sldId id="312" r:id="rId30"/>
    <p:sldId id="325" r:id="rId31"/>
    <p:sldId id="322" r:id="rId32"/>
    <p:sldId id="323" r:id="rId33"/>
    <p:sldId id="326" r:id="rId34"/>
  </p:sldIdLst>
  <p:sldSz cx="12192000" cy="6858000"/>
  <p:notesSz cx="6797675" cy="9928225"/>
  <p:embeddedFontLst>
    <p:embeddedFont>
      <p:font typeface="Calibri" panose="020F0502020204030204" pitchFamily="34" charset="0"/>
      <p:regular r:id="rId36"/>
      <p:bold r:id="rId37"/>
      <p:italic r:id="rId38"/>
      <p:boldItalic r:id="rId39"/>
    </p:embeddedFont>
    <p:embeddedFont>
      <p:font typeface="MiSans" panose="00000500000000000000" pitchFamily="2" charset="-122"/>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1" d="100"/>
          <a:sy n="91" d="100"/>
        </p:scale>
        <p:origin x="5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31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46020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521990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491006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42629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26734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613530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19</a:t>
            </a:fld>
            <a:endParaRPr lang="en-US"/>
          </a:p>
        </p:txBody>
      </p:sp>
    </p:spTree>
    <p:extLst>
      <p:ext uri="{BB962C8B-B14F-4D97-AF65-F5344CB8AC3E}">
        <p14:creationId xmlns:p14="http://schemas.microsoft.com/office/powerpoint/2010/main" val="154142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2</a:t>
            </a:fld>
            <a:endParaRPr lang="en-US"/>
          </a:p>
        </p:txBody>
      </p:sp>
    </p:spTree>
    <p:extLst>
      <p:ext uri="{BB962C8B-B14F-4D97-AF65-F5344CB8AC3E}">
        <p14:creationId xmlns:p14="http://schemas.microsoft.com/office/powerpoint/2010/main" val="2259563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24</a:t>
            </a:fld>
            <a:endParaRPr lang="en-US"/>
          </a:p>
        </p:txBody>
      </p:sp>
    </p:spTree>
    <p:extLst>
      <p:ext uri="{BB962C8B-B14F-4D97-AF65-F5344CB8AC3E}">
        <p14:creationId xmlns:p14="http://schemas.microsoft.com/office/powerpoint/2010/main" val="337096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25</a:t>
            </a:fld>
            <a:endParaRPr lang="en-US"/>
          </a:p>
        </p:txBody>
      </p:sp>
    </p:spTree>
    <p:extLst>
      <p:ext uri="{BB962C8B-B14F-4D97-AF65-F5344CB8AC3E}">
        <p14:creationId xmlns:p14="http://schemas.microsoft.com/office/powerpoint/2010/main" val="4133769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26</a:t>
            </a:fld>
            <a:endParaRPr lang="en-US"/>
          </a:p>
        </p:txBody>
      </p:sp>
    </p:spTree>
    <p:extLst>
      <p:ext uri="{BB962C8B-B14F-4D97-AF65-F5344CB8AC3E}">
        <p14:creationId xmlns:p14="http://schemas.microsoft.com/office/powerpoint/2010/main" val="899150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27</a:t>
            </a:fld>
            <a:endParaRPr lang="en-US"/>
          </a:p>
        </p:txBody>
      </p:sp>
    </p:spTree>
    <p:extLst>
      <p:ext uri="{BB962C8B-B14F-4D97-AF65-F5344CB8AC3E}">
        <p14:creationId xmlns:p14="http://schemas.microsoft.com/office/powerpoint/2010/main" val="776456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29</a:t>
            </a:fld>
            <a:endParaRPr lang="en-US"/>
          </a:p>
        </p:txBody>
      </p:sp>
    </p:spTree>
    <p:extLst>
      <p:ext uri="{BB962C8B-B14F-4D97-AF65-F5344CB8AC3E}">
        <p14:creationId xmlns:p14="http://schemas.microsoft.com/office/powerpoint/2010/main" val="48497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946502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31</a:t>
            </a:fld>
            <a:endParaRPr lang="en-US"/>
          </a:p>
        </p:txBody>
      </p:sp>
    </p:spTree>
    <p:extLst>
      <p:ext uri="{BB962C8B-B14F-4D97-AF65-F5344CB8AC3E}">
        <p14:creationId xmlns:p14="http://schemas.microsoft.com/office/powerpoint/2010/main" val="265307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32</a:t>
            </a:fld>
            <a:endParaRPr lang="en-US"/>
          </a:p>
        </p:txBody>
      </p:sp>
    </p:spTree>
    <p:extLst>
      <p:ext uri="{BB962C8B-B14F-4D97-AF65-F5344CB8AC3E}">
        <p14:creationId xmlns:p14="http://schemas.microsoft.com/office/powerpoint/2010/main" val="3270385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33</a:t>
            </a:fld>
            <a:endParaRPr lang="en-US"/>
          </a:p>
        </p:txBody>
      </p:sp>
    </p:spTree>
    <p:extLst>
      <p:ext uri="{BB962C8B-B14F-4D97-AF65-F5344CB8AC3E}">
        <p14:creationId xmlns:p14="http://schemas.microsoft.com/office/powerpoint/2010/main" val="413231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6</a:t>
            </a:fld>
            <a:endParaRPr lang="en-US"/>
          </a:p>
        </p:txBody>
      </p:sp>
    </p:spTree>
    <p:extLst>
      <p:ext uri="{BB962C8B-B14F-4D97-AF65-F5344CB8AC3E}">
        <p14:creationId xmlns:p14="http://schemas.microsoft.com/office/powerpoint/2010/main" val="306607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0284" tIns="40142" rIns="80284" bIns="40142"/>
          <a:lstStyle/>
          <a:p>
            <a:endParaRPr lang="en-US" dirty="0"/>
          </a:p>
        </p:txBody>
      </p:sp>
      <p:sp>
        <p:nvSpPr>
          <p:cNvPr id="4" name="Slide Number Placeholder 3"/>
          <p:cNvSpPr>
            <a:spLocks noGrp="1"/>
          </p:cNvSpPr>
          <p:nvPr>
            <p:ph type="sldNum" sz="quarter" idx="10"/>
          </p:nvPr>
        </p:nvSpPr>
        <p:spPr/>
        <p:txBody>
          <a:bodyPr lIns="80284" tIns="40142" rIns="80284" bIns="40142"/>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0002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90110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34.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20.png"/><Relationship Id="rId4" Type="http://schemas.openxmlformats.org/officeDocument/2006/relationships/image" Target="../media/image38.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10.png"/><Relationship Id="rId1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20.png"/><Relationship Id="rId4" Type="http://schemas.openxmlformats.org/officeDocument/2006/relationships/image" Target="../media/image38.pn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image" Target="../media/image28.png"/><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71.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image" Target="../media/image28.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8-27-20:00:44-d2nf6r18bjvh7rlj0430.png"/>
          <p:cNvPicPr>
            <a:picLocks noChangeAspect="1"/>
          </p:cNvPicPr>
          <p:nvPr/>
        </p:nvPicPr>
        <p:blipFill>
          <a:blip r:embed="rId3">
            <a:alphaModFix amt="40000"/>
          </a:blip>
          <a:stretch>
            <a:fillRect/>
          </a:stretch>
        </p:blipFill>
        <p:spPr>
          <a:xfrm rot="10800000">
            <a:off x="4756785" y="3515995"/>
            <a:ext cx="7459345" cy="5433060"/>
          </a:xfrm>
          <a:prstGeom prst="rect">
            <a:avLst/>
          </a:prstGeom>
        </p:spPr>
      </p:pic>
      <p:sp>
        <p:nvSpPr>
          <p:cNvPr id="3" name="Shape 0"/>
          <p:cNvSpPr/>
          <p:nvPr/>
        </p:nvSpPr>
        <p:spPr>
          <a:xfrm>
            <a:off x="-20320" y="0"/>
            <a:ext cx="12212320" cy="6859905"/>
          </a:xfrm>
          <a:prstGeom prst="rect">
            <a:avLst/>
          </a:prstGeom>
          <a:solidFill>
            <a:srgbClr val="FADBDF">
              <a:alpha val="38039"/>
            </a:srgbClr>
          </a:solidFill>
          <a:ln/>
        </p:spPr>
      </p:sp>
      <p:sp>
        <p:nvSpPr>
          <p:cNvPr id="4" name="Text 1"/>
          <p:cNvSpPr/>
          <p:nvPr/>
        </p:nvSpPr>
        <p:spPr>
          <a:xfrm>
            <a:off x="-20320" y="0"/>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7" name="Image 3" descr="https://kimi-img.moonshot.cn/pub/slides/slides_tmpl/image/25-08-27-20:00:49-d2nf6s98bjvh7rlj0490.png"/>
          <p:cNvPicPr>
            <a:picLocks noChangeAspect="1"/>
          </p:cNvPicPr>
          <p:nvPr/>
        </p:nvPicPr>
        <p:blipFill>
          <a:blip r:embed="rId4"/>
          <a:stretch>
            <a:fillRect/>
          </a:stretch>
        </p:blipFill>
        <p:spPr>
          <a:xfrm>
            <a:off x="288925" y="1483995"/>
            <a:ext cx="1391920" cy="1445260"/>
          </a:xfrm>
          <a:prstGeom prst="rect">
            <a:avLst/>
          </a:prstGeom>
        </p:spPr>
      </p:pic>
      <p:pic>
        <p:nvPicPr>
          <p:cNvPr id="8" name="Image 4" descr="https://kimi-img.moonshot.cn/pub/slides/slides_tmpl/image/25-08-27-20:00:44-d2nf6r18bjvh7rlj0430.png"/>
          <p:cNvPicPr>
            <a:picLocks noChangeAspect="1"/>
          </p:cNvPicPr>
          <p:nvPr/>
        </p:nvPicPr>
        <p:blipFill>
          <a:blip r:embed="rId3">
            <a:alphaModFix amt="40000"/>
          </a:blip>
          <a:stretch>
            <a:fillRect/>
          </a:stretch>
        </p:blipFill>
        <p:spPr>
          <a:xfrm>
            <a:off x="-20320" y="-2087245"/>
            <a:ext cx="7459345" cy="5433060"/>
          </a:xfrm>
          <a:prstGeom prst="rect">
            <a:avLst/>
          </a:prstGeom>
        </p:spPr>
      </p:pic>
      <p:pic>
        <p:nvPicPr>
          <p:cNvPr id="10" name="Image 6" descr="https://kimi-img.moonshot.cn/pub/slides/slides_tmpl/image/25-08-27-20:00:46-d2nf6rh8bjvh7rlj046g.png"/>
          <p:cNvPicPr>
            <a:picLocks noChangeAspect="1"/>
          </p:cNvPicPr>
          <p:nvPr/>
        </p:nvPicPr>
        <p:blipFill>
          <a:blip r:embed="rId5"/>
          <a:stretch>
            <a:fillRect/>
          </a:stretch>
        </p:blipFill>
        <p:spPr>
          <a:xfrm rot="20460000">
            <a:off x="194627" y="44557"/>
            <a:ext cx="3466465" cy="2668270"/>
          </a:xfrm>
          <a:prstGeom prst="rect">
            <a:avLst/>
          </a:prstGeom>
        </p:spPr>
      </p:pic>
      <p:sp>
        <p:nvSpPr>
          <p:cNvPr id="12" name="Shape 2"/>
          <p:cNvSpPr/>
          <p:nvPr/>
        </p:nvSpPr>
        <p:spPr>
          <a:xfrm>
            <a:off x="1848287" y="1536064"/>
            <a:ext cx="8391723" cy="3679191"/>
          </a:xfrm>
          <a:prstGeom prst="roundRect">
            <a:avLst/>
          </a:prstGeom>
          <a:gradFill flip="none" rotWithShape="1">
            <a:gsLst>
              <a:gs pos="0">
                <a:srgbClr val="FFE6E8"/>
              </a:gs>
              <a:gs pos="100000">
                <a:srgbClr val="FFF5D1"/>
              </a:gs>
            </a:gsLst>
            <a:lin ang="2700000" scaled="1"/>
          </a:gradFill>
          <a:ln/>
          <a:effectLst>
            <a:outerShdw blurRad="317500" dist="50792" dir="2700000" algn="bl" rotWithShape="0">
              <a:srgbClr val="851321">
                <a:alpha val="32157"/>
              </a:srgbClr>
            </a:outerShdw>
          </a:effectLst>
        </p:spPr>
      </p:sp>
      <p:sp>
        <p:nvSpPr>
          <p:cNvPr id="13" name="Text 3"/>
          <p:cNvSpPr/>
          <p:nvPr/>
        </p:nvSpPr>
        <p:spPr>
          <a:xfrm>
            <a:off x="1951990" y="2120900"/>
            <a:ext cx="8288020" cy="3094355"/>
          </a:xfrm>
          <a:prstGeom prst="rect">
            <a:avLst/>
          </a:prstGeom>
          <a:noFill/>
          <a:ln/>
        </p:spPr>
        <p:txBody>
          <a:bodyPr wrap="square" lIns="45720" tIns="91440" rIns="91440" bIns="45720" rtlCol="0" anchor="ctr"/>
          <a:lstStyle/>
          <a:p>
            <a:pPr>
              <a:lnSpc>
                <a:spcPct val="100000"/>
              </a:lnSpc>
            </a:pPr>
            <a:endParaRPr lang="en-US" sz="1600" dirty="0"/>
          </a:p>
        </p:txBody>
      </p:sp>
      <p:sp>
        <p:nvSpPr>
          <p:cNvPr id="14" name="Text 4"/>
          <p:cNvSpPr/>
          <p:nvPr/>
        </p:nvSpPr>
        <p:spPr>
          <a:xfrm>
            <a:off x="2157532" y="2415540"/>
            <a:ext cx="7476371" cy="338554"/>
          </a:xfrm>
          <a:prstGeom prst="rect">
            <a:avLst/>
          </a:prstGeom>
          <a:noFill/>
          <a:ln/>
        </p:spPr>
        <p:txBody>
          <a:bodyPr wrap="square" lIns="91440" tIns="45720" rIns="91440" bIns="45720" rtlCol="0" anchor="t">
            <a:spAutoFit/>
          </a:bodyPr>
          <a:lstStyle/>
          <a:p>
            <a:pPr algn="ctr">
              <a:lnSpc>
                <a:spcPct val="100000"/>
              </a:lnSpc>
            </a:pPr>
            <a:endParaRPr lang="en-US" sz="1600" dirty="0"/>
          </a:p>
        </p:txBody>
      </p:sp>
      <p:sp>
        <p:nvSpPr>
          <p:cNvPr id="16" name="Text 6"/>
          <p:cNvSpPr/>
          <p:nvPr/>
        </p:nvSpPr>
        <p:spPr>
          <a:xfrm>
            <a:off x="6590497" y="4318635"/>
            <a:ext cx="2335063" cy="271780"/>
          </a:xfrm>
          <a:prstGeom prst="rect">
            <a:avLst/>
          </a:prstGeom>
          <a:noFill/>
          <a:ln/>
        </p:spPr>
        <p:txBody>
          <a:bodyPr wrap="square" lIns="45720" tIns="91440" rIns="91440" bIns="45720" rtlCol="0" anchor="ctr"/>
          <a:lstStyle/>
          <a:p>
            <a:pPr>
              <a:lnSpc>
                <a:spcPct val="100000"/>
              </a:lnSpc>
            </a:pPr>
            <a:endParaRPr lang="en-US" sz="1600" dirty="0"/>
          </a:p>
        </p:txBody>
      </p:sp>
      <p:sp>
        <p:nvSpPr>
          <p:cNvPr id="19" name="Text 9"/>
          <p:cNvSpPr/>
          <p:nvPr/>
        </p:nvSpPr>
        <p:spPr>
          <a:xfrm>
            <a:off x="3268244" y="4318000"/>
            <a:ext cx="2223108" cy="271780"/>
          </a:xfrm>
          <a:prstGeom prst="rect">
            <a:avLst/>
          </a:prstGeom>
          <a:noFill/>
          <a:ln/>
        </p:spPr>
        <p:txBody>
          <a:bodyPr wrap="square" lIns="45720" tIns="91440" rIns="91440" bIns="45720" rtlCol="0" anchor="ctr"/>
          <a:lstStyle/>
          <a:p>
            <a:pPr>
              <a:lnSpc>
                <a:spcPct val="100000"/>
              </a:lnSpc>
            </a:pPr>
            <a:endParaRPr lang="en-US" sz="1600" dirty="0"/>
          </a:p>
        </p:txBody>
      </p:sp>
      <p:pic>
        <p:nvPicPr>
          <p:cNvPr id="22" name="Image 9" descr="https://kimi-img.moonshot.cn/pub/slides/slides_tmpl/image/25-08-27-20:00:46-d2nf6rh8bjvh7rlj045g.png"/>
          <p:cNvPicPr>
            <a:picLocks noChangeAspect="1"/>
          </p:cNvPicPr>
          <p:nvPr/>
        </p:nvPicPr>
        <p:blipFill>
          <a:blip r:embed="rId6"/>
          <a:stretch>
            <a:fillRect/>
          </a:stretch>
        </p:blipFill>
        <p:spPr>
          <a:xfrm>
            <a:off x="3161030" y="5114925"/>
            <a:ext cx="1096645" cy="1065530"/>
          </a:xfrm>
          <a:prstGeom prst="rect">
            <a:avLst/>
          </a:prstGeom>
        </p:spPr>
      </p:pic>
      <p:pic>
        <p:nvPicPr>
          <p:cNvPr id="23" name="Image 10" descr="https://kimi-img.moonshot.cn/pub/slides/slides_tmpl/image/25-08-27-20:00:47-d2nf6rp8bjvh7rlj0470.png"/>
          <p:cNvPicPr>
            <a:picLocks noChangeAspect="1"/>
          </p:cNvPicPr>
          <p:nvPr/>
        </p:nvPicPr>
        <p:blipFill>
          <a:blip r:embed="rId7"/>
          <a:stretch>
            <a:fillRect/>
          </a:stretch>
        </p:blipFill>
        <p:spPr>
          <a:xfrm>
            <a:off x="9279375" y="3908554"/>
            <a:ext cx="2557780" cy="2907030"/>
          </a:xfrm>
          <a:prstGeom prst="rect">
            <a:avLst/>
          </a:prstGeom>
        </p:spPr>
      </p:pic>
      <p:pic>
        <p:nvPicPr>
          <p:cNvPr id="24" name="Image 11" descr="https://kimi-img.moonshot.cn/pub/slides/slides_tmpl/image/25-08-27-20:00:53-d2nf6t98bjvh7rlj04d0.png"/>
          <p:cNvPicPr>
            <a:picLocks noChangeAspect="1"/>
          </p:cNvPicPr>
          <p:nvPr/>
        </p:nvPicPr>
        <p:blipFill>
          <a:blip r:embed="rId8"/>
          <a:stretch>
            <a:fillRect/>
          </a:stretch>
        </p:blipFill>
        <p:spPr>
          <a:xfrm>
            <a:off x="8094345" y="5506719"/>
            <a:ext cx="1662430" cy="1244600"/>
          </a:xfrm>
          <a:prstGeom prst="rect">
            <a:avLst/>
          </a:prstGeom>
        </p:spPr>
      </p:pic>
      <p:pic>
        <p:nvPicPr>
          <p:cNvPr id="26" name="Image 13" descr="https://kimi-img.moonshot.cn/pub/slides/slides_tmpl/image/25-08-27-20:00:55-d2nf6tp8bjvh7rlj04fg.png"/>
          <p:cNvPicPr>
            <a:picLocks noChangeAspect="1"/>
          </p:cNvPicPr>
          <p:nvPr/>
        </p:nvPicPr>
        <p:blipFill>
          <a:blip r:embed="rId9"/>
          <a:stretch>
            <a:fillRect/>
          </a:stretch>
        </p:blipFill>
        <p:spPr>
          <a:xfrm>
            <a:off x="10132695" y="3028950"/>
            <a:ext cx="1623695" cy="1723390"/>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5991" y="352105"/>
            <a:ext cx="6150001" cy="2213930"/>
          </a:xfrm>
          <a:prstGeom prst="rect">
            <a:avLst/>
          </a:prstGeom>
        </p:spPr>
      </p:pic>
      <p:sp>
        <p:nvSpPr>
          <p:cNvPr id="28" name="Text 4"/>
          <p:cNvSpPr/>
          <p:nvPr/>
        </p:nvSpPr>
        <p:spPr>
          <a:xfrm>
            <a:off x="1395579" y="2714952"/>
            <a:ext cx="8487562" cy="3231654"/>
          </a:xfrm>
          <a:prstGeom prst="rect">
            <a:avLst/>
          </a:prstGeom>
          <a:noFill/>
          <a:ln/>
        </p:spPr>
        <p:txBody>
          <a:bodyPr wrap="square" lIns="91440" tIns="45720" rIns="91440" bIns="45720" rtlCol="0" anchor="t">
            <a:spAutoFit/>
          </a:bodyPr>
          <a:lstStyle/>
          <a:p>
            <a:pPr algn="ctr"/>
            <a:r>
              <a:rPr lang="en-US" sz="4400" b="1" dirty="0" err="1" smtClean="0"/>
              <a:t>Dr.Khs</a:t>
            </a:r>
            <a:r>
              <a:rPr lang="en-US" sz="4400" b="1" dirty="0" smtClean="0"/>
              <a:t> </a:t>
            </a:r>
            <a:r>
              <a:rPr lang="en-US" sz="4400" b="1" dirty="0" err="1" smtClean="0"/>
              <a:t>Najib</a:t>
            </a:r>
            <a:endParaRPr lang="fa-IR" sz="4400" b="1" dirty="0" smtClean="0"/>
          </a:p>
          <a:p>
            <a:pPr algn="ctr"/>
            <a:r>
              <a:rPr lang="en-US" sz="4400" b="1" dirty="0"/>
              <a:t>Associate professor of </a:t>
            </a:r>
            <a:r>
              <a:rPr lang="en-US" sz="4400" b="1" dirty="0" smtClean="0"/>
              <a:t>neonatology</a:t>
            </a:r>
          </a:p>
          <a:p>
            <a:pPr algn="ctr"/>
            <a:r>
              <a:rPr lang="en-US" sz="3600" b="1" dirty="0" smtClean="0"/>
              <a:t>Shiraz University Of Medical sciences, </a:t>
            </a:r>
            <a:r>
              <a:rPr lang="en-US" sz="3600" b="1" dirty="0" err="1" smtClean="0"/>
              <a:t>Shiraz,Iran</a:t>
            </a:r>
            <a:endParaRPr lang="en-US" sz="3600" b="1" dirty="0"/>
          </a:p>
          <a:p>
            <a:pPr algn="ctr"/>
            <a:r>
              <a:rPr lang="en-US" sz="4400" b="1" dirty="0" smtClean="0"/>
              <a:t>1404/08/29</a:t>
            </a:r>
            <a:endParaRPr lang="en-US" sz="4400" b="1"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kimi-img.moonshot.cn/pub/slides/slides_tmpl/image/25-08-27-20:00:52-d2nf6t18bjvh7rlj04cg.png"/>
          <p:cNvPicPr>
            <a:picLocks noChangeAspect="1"/>
          </p:cNvPicPr>
          <p:nvPr/>
        </p:nvPicPr>
        <p:blipFill>
          <a:blip r:embed="rId3"/>
          <a:stretch>
            <a:fillRect/>
          </a:stretch>
        </p:blipFill>
        <p:spPr>
          <a:xfrm flipH="1">
            <a:off x="533400" y="3000375"/>
            <a:ext cx="3539490" cy="1920240"/>
          </a:xfrm>
          <a:prstGeom prst="rect">
            <a:avLst/>
          </a:prstGeom>
        </p:spPr>
      </p:pic>
      <p:pic>
        <p:nvPicPr>
          <p:cNvPr id="3" name="Image 1" descr="https://kimi-img.moonshot.cn/pub/slides/slides_tmpl/image/25-08-27-20:00:55-d2nf6tp8bjvh7rlj04h0.png"/>
          <p:cNvPicPr>
            <a:picLocks noChangeAspect="1"/>
          </p:cNvPicPr>
          <p:nvPr/>
        </p:nvPicPr>
        <p:blipFill>
          <a:blip r:embed="rId4"/>
          <a:stretch>
            <a:fillRect/>
          </a:stretch>
        </p:blipFill>
        <p:spPr>
          <a:xfrm>
            <a:off x="2994660" y="120650"/>
            <a:ext cx="10968355" cy="6858000"/>
          </a:xfrm>
          <a:prstGeom prst="rect">
            <a:avLst/>
          </a:prstGeom>
        </p:spPr>
      </p:pic>
      <p:sp>
        <p:nvSpPr>
          <p:cNvPr id="4" name="Shape 0"/>
          <p:cNvSpPr/>
          <p:nvPr/>
        </p:nvSpPr>
        <p:spPr>
          <a:xfrm>
            <a:off x="0" y="-4445"/>
            <a:ext cx="12212320" cy="6859905"/>
          </a:xfrm>
          <a:prstGeom prst="rect">
            <a:avLst/>
          </a:prstGeom>
          <a:solidFill>
            <a:srgbClr val="FADBDF">
              <a:alpha val="25098"/>
            </a:srgbClr>
          </a:solidFill>
          <a:ln/>
        </p:spPr>
      </p:sp>
      <p:sp>
        <p:nvSpPr>
          <p:cNvPr id="5" name="Text 1"/>
          <p:cNvSpPr/>
          <p:nvPr/>
        </p:nvSpPr>
        <p:spPr>
          <a:xfrm>
            <a:off x="0" y="-444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2" descr="https://kimi-img.moonshot.cn/pub/slides/slides_tmpl/image/25-08-27-20:00:44-d2nf6r18bjvh7rlj0430.png"/>
          <p:cNvPicPr>
            <a:picLocks noChangeAspect="1"/>
          </p:cNvPicPr>
          <p:nvPr/>
        </p:nvPicPr>
        <p:blipFill>
          <a:blip r:embed="rId5">
            <a:alphaModFix amt="40000"/>
          </a:blip>
          <a:stretch>
            <a:fillRect/>
          </a:stretch>
        </p:blipFill>
        <p:spPr>
          <a:xfrm>
            <a:off x="-11430" y="-2084070"/>
            <a:ext cx="7459345" cy="5433060"/>
          </a:xfrm>
          <a:prstGeom prst="rect">
            <a:avLst/>
          </a:prstGeom>
        </p:spPr>
      </p:pic>
      <p:sp>
        <p:nvSpPr>
          <p:cNvPr id="7" name="Text 2"/>
          <p:cNvSpPr/>
          <p:nvPr/>
        </p:nvSpPr>
        <p:spPr>
          <a:xfrm>
            <a:off x="892810" y="1118870"/>
            <a:ext cx="5203825" cy="1969135"/>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Electrographic-Only Reality</a:t>
            </a:r>
            <a:endParaRPr lang="en-US" sz="1600" dirty="0"/>
          </a:p>
        </p:txBody>
      </p:sp>
      <p:pic>
        <p:nvPicPr>
          <p:cNvPr id="8" name="Image 3" descr="https://kimi-img.moonshot.cn/pub/slides/slides_tmpl/image/25-08-27-20:00:53-d2nf6t98bjvh7rlj04dg.png"/>
          <p:cNvPicPr>
            <a:picLocks noChangeAspect="1"/>
          </p:cNvPicPr>
          <p:nvPr/>
        </p:nvPicPr>
        <p:blipFill>
          <a:blip r:embed="rId6"/>
          <a:stretch>
            <a:fillRect/>
          </a:stretch>
        </p:blipFill>
        <p:spPr>
          <a:xfrm>
            <a:off x="5281930" y="4691380"/>
            <a:ext cx="814705" cy="443230"/>
          </a:xfrm>
          <a:prstGeom prst="rect">
            <a:avLst/>
          </a:prstGeom>
        </p:spPr>
      </p:pic>
      <p:pic>
        <p:nvPicPr>
          <p:cNvPr id="9" name="Image 4" descr="https://kimi-img.moonshot.cn/pub/slides/slides_tmpl/image/25-08-27-20:00:53-d2nf6t98bjvh7rlj04e0.png"/>
          <p:cNvPicPr>
            <a:picLocks noChangeAspect="1"/>
          </p:cNvPicPr>
          <p:nvPr/>
        </p:nvPicPr>
        <p:blipFill>
          <a:blip r:embed="rId7"/>
          <a:stretch>
            <a:fillRect/>
          </a:stretch>
        </p:blipFill>
        <p:spPr>
          <a:xfrm>
            <a:off x="7750175" y="1317625"/>
            <a:ext cx="928370" cy="443230"/>
          </a:xfrm>
          <a:prstGeom prst="rect">
            <a:avLst/>
          </a:prstGeom>
        </p:spPr>
      </p:pic>
      <p:pic>
        <p:nvPicPr>
          <p:cNvPr id="10" name="Image 5" descr="https://kimi-img.moonshot.cn/pub/slides/slides_tmpl/image/25-08-27-20:00:49-d2nf6s98bjvh7rlj048g.png"/>
          <p:cNvPicPr>
            <a:picLocks noChangeAspect="1"/>
          </p:cNvPicPr>
          <p:nvPr/>
        </p:nvPicPr>
        <p:blipFill>
          <a:blip r:embed="rId8"/>
          <a:stretch>
            <a:fillRect/>
          </a:stretch>
        </p:blipFill>
        <p:spPr>
          <a:xfrm>
            <a:off x="533400" y="4338955"/>
            <a:ext cx="858520" cy="895985"/>
          </a:xfrm>
          <a:prstGeom prst="rect">
            <a:avLst/>
          </a:prstGeom>
        </p:spPr>
      </p:pic>
      <p:pic>
        <p:nvPicPr>
          <p:cNvPr id="11" name="Image 6" descr="https://kimi-img.moonshot.cn/pub/slides/slides_tmpl/image/25-08-27-20:00:49-d2nf6s98bjvh7rlj0480.png"/>
          <p:cNvPicPr>
            <a:picLocks noChangeAspect="1"/>
          </p:cNvPicPr>
          <p:nvPr/>
        </p:nvPicPr>
        <p:blipFill>
          <a:blip r:embed="rId9"/>
          <a:stretch>
            <a:fillRect/>
          </a:stretch>
        </p:blipFill>
        <p:spPr>
          <a:xfrm>
            <a:off x="1120775" y="5008245"/>
            <a:ext cx="438150" cy="453390"/>
          </a:xfrm>
          <a:prstGeom prst="rect">
            <a:avLst/>
          </a:prstGeom>
        </p:spPr>
      </p:pic>
      <p:sp>
        <p:nvSpPr>
          <p:cNvPr id="12" name="Text 3"/>
          <p:cNvSpPr/>
          <p:nvPr/>
        </p:nvSpPr>
        <p:spPr>
          <a:xfrm>
            <a:off x="762000" y="3581400"/>
            <a:ext cx="3036570" cy="757555"/>
          </a:xfrm>
          <a:prstGeom prst="rect">
            <a:avLst/>
          </a:prstGeom>
          <a:noFill/>
          <a:ln/>
        </p:spPr>
        <p:txBody>
          <a:bodyPr wrap="square" lIns="0" tIns="0" rIns="0" bIns="0" rtlCol="0" anchor="t"/>
          <a:lstStyle/>
          <a:p>
            <a:pPr algn="ctr">
              <a:lnSpc>
                <a:spcPct val="100000"/>
              </a:lnSpc>
            </a:pPr>
            <a:r>
              <a:rPr lang="en-US" sz="2400" dirty="0">
                <a:solidFill>
                  <a:srgbClr val="F0939E"/>
                </a:solidFill>
                <a:latin typeface="MiSans" pitchFamily="34" charset="0"/>
                <a:ea typeface="MiSans" pitchFamily="34" charset="-122"/>
                <a:cs typeface="MiSans" pitchFamily="34" charset="-120"/>
              </a:rPr>
              <a:t>Electrographic-Only Seizures</a:t>
            </a:r>
            <a:endParaRPr lang="en-US" sz="1600" dirty="0"/>
          </a:p>
        </p:txBody>
      </p:sp>
      <p:sp>
        <p:nvSpPr>
          <p:cNvPr id="13" name="Text 4"/>
          <p:cNvSpPr/>
          <p:nvPr/>
        </p:nvSpPr>
        <p:spPr>
          <a:xfrm>
            <a:off x="6461760" y="2395855"/>
            <a:ext cx="3459480" cy="290576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A significant proportion of neonatal seizures are electrographic-only, meaning they have no overt clinical manifestations. These seizures are detected only through EEG monitoring and highlight the importance of continuous EEG in neonatal intensive care units.</a:t>
            </a:r>
            <a:endParaRPr lang="en-US" sz="1600" dirty="0"/>
          </a:p>
        </p:txBody>
      </p:sp>
    </p:spTree>
    <p:extLst>
      <p:ext uri="{BB962C8B-B14F-4D97-AF65-F5344CB8AC3E}">
        <p14:creationId xmlns:p14="http://schemas.microsoft.com/office/powerpoint/2010/main" val="4018113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70" y="-1905"/>
            <a:ext cx="12212320" cy="6859905"/>
          </a:xfrm>
          <a:prstGeom prst="rect">
            <a:avLst/>
          </a:prstGeom>
          <a:solidFill>
            <a:srgbClr val="FADBDF">
              <a:alpha val="25098"/>
            </a:srgbClr>
          </a:solidFill>
          <a:ln/>
        </p:spPr>
      </p:sp>
      <p:sp>
        <p:nvSpPr>
          <p:cNvPr id="3" name="Text 1"/>
          <p:cNvSpPr/>
          <p:nvPr/>
        </p:nvSpPr>
        <p:spPr>
          <a:xfrm>
            <a:off x="-13970" y="-190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08-27-20:00:44-d2nf6r18bjvh7rlj0430.png"/>
          <p:cNvPicPr>
            <a:picLocks noChangeAspect="1"/>
          </p:cNvPicPr>
          <p:nvPr/>
        </p:nvPicPr>
        <p:blipFill>
          <a:blip r:embed="rId3">
            <a:alphaModFix amt="40000"/>
          </a:blip>
          <a:stretch>
            <a:fillRect/>
          </a:stretch>
        </p:blipFill>
        <p:spPr>
          <a:xfrm rot="10800000">
            <a:off x="4756785" y="3515995"/>
            <a:ext cx="7459345" cy="5433060"/>
          </a:xfrm>
          <a:prstGeom prst="rect">
            <a:avLst/>
          </a:prstGeom>
        </p:spPr>
      </p:pic>
      <p:pic>
        <p:nvPicPr>
          <p:cNvPr id="5" name="Image 1" descr="https://kimi-img.moonshot.cn/pub/slides/slides_tmpl/image/25-08-27-20:00:44-d2nf6r18bjvh7rlj0430.png"/>
          <p:cNvPicPr>
            <a:picLocks noChangeAspect="1"/>
          </p:cNvPicPr>
          <p:nvPr/>
        </p:nvPicPr>
        <p:blipFill>
          <a:blip r:embed="rId3">
            <a:alphaModFix amt="40000"/>
          </a:blip>
          <a:stretch>
            <a:fillRect/>
          </a:stretch>
        </p:blipFill>
        <p:spPr>
          <a:xfrm>
            <a:off x="-20320" y="-2087245"/>
            <a:ext cx="7459345" cy="5433060"/>
          </a:xfrm>
          <a:prstGeom prst="rect">
            <a:avLst/>
          </a:prstGeom>
        </p:spPr>
      </p:pic>
      <p:pic>
        <p:nvPicPr>
          <p:cNvPr id="6" name="Image 2" descr="https://kimi-img.moonshot.cn/pub/slides/slides_tmpl/image/25-08-27-20:01:41-d2nf7998bjvh7rlj05eg.png"/>
          <p:cNvPicPr>
            <a:picLocks noChangeAspect="1"/>
          </p:cNvPicPr>
          <p:nvPr/>
        </p:nvPicPr>
        <p:blipFill>
          <a:blip r:embed="rId4"/>
          <a:stretch>
            <a:fillRect/>
          </a:stretch>
        </p:blipFill>
        <p:spPr>
          <a:xfrm>
            <a:off x="24130" y="908050"/>
            <a:ext cx="12023090" cy="5772150"/>
          </a:xfrm>
          <a:prstGeom prst="rect">
            <a:avLst/>
          </a:prstGeom>
        </p:spPr>
      </p:pic>
      <p:sp>
        <p:nvSpPr>
          <p:cNvPr id="7" name="Text 2"/>
          <p:cNvSpPr/>
          <p:nvPr/>
        </p:nvSpPr>
        <p:spPr>
          <a:xfrm>
            <a:off x="741680" y="647065"/>
            <a:ext cx="10279380" cy="757555"/>
          </a:xfrm>
          <a:prstGeom prst="rect">
            <a:avLst/>
          </a:prstGeom>
          <a:noFill/>
          <a:ln/>
        </p:spPr>
        <p:txBody>
          <a:bodyPr wrap="square" lIns="0" tIns="0" rIns="0" bIns="0" rtlCol="0" anchor="t"/>
          <a:lstStyle/>
          <a:p>
            <a:pPr algn="r">
              <a:lnSpc>
                <a:spcPct val="100000"/>
              </a:lnSpc>
            </a:pPr>
            <a:r>
              <a:rPr lang="en-US" sz="3600" dirty="0">
                <a:solidFill>
                  <a:srgbClr val="0D0D0D"/>
                </a:solidFill>
                <a:latin typeface="MiSans" pitchFamily="34" charset="0"/>
                <a:ea typeface="MiSans" pitchFamily="34" charset="-122"/>
                <a:cs typeface="MiSans" pitchFamily="34" charset="-120"/>
              </a:rPr>
              <a:t>Sequential &amp; Autonomic Signs</a:t>
            </a:r>
            <a:endParaRPr lang="en-US" sz="1600" dirty="0"/>
          </a:p>
        </p:txBody>
      </p:sp>
      <p:sp>
        <p:nvSpPr>
          <p:cNvPr id="8" name="Text 3"/>
          <p:cNvSpPr/>
          <p:nvPr/>
        </p:nvSpPr>
        <p:spPr>
          <a:xfrm>
            <a:off x="741680" y="1611630"/>
            <a:ext cx="4562475" cy="571500"/>
          </a:xfrm>
          <a:prstGeom prst="rect">
            <a:avLst/>
          </a:prstGeom>
          <a:noFill/>
          <a:ln/>
        </p:spPr>
        <p:txBody>
          <a:bodyPr wrap="square" lIns="0" tIns="0" rIns="0" bIns="0" rtlCol="0" anchor="t"/>
          <a:lstStyle/>
          <a:p>
            <a:pPr>
              <a:lnSpc>
                <a:spcPct val="100000"/>
              </a:lnSpc>
            </a:pPr>
            <a:r>
              <a:rPr lang="en-US" sz="2400" dirty="0">
                <a:solidFill>
                  <a:srgbClr val="C65F10"/>
                </a:solidFill>
                <a:latin typeface="MiSans" pitchFamily="34" charset="0"/>
                <a:ea typeface="MiSans" pitchFamily="34" charset="-122"/>
                <a:cs typeface="MiSans" pitchFamily="34" charset="-120"/>
              </a:rPr>
              <a:t>Sequential Seizures</a:t>
            </a:r>
            <a:endParaRPr lang="en-US" sz="1600" dirty="0"/>
          </a:p>
        </p:txBody>
      </p:sp>
      <p:sp>
        <p:nvSpPr>
          <p:cNvPr id="9" name="Text 4"/>
          <p:cNvSpPr/>
          <p:nvPr/>
        </p:nvSpPr>
        <p:spPr>
          <a:xfrm>
            <a:off x="741680" y="2012950"/>
            <a:ext cx="4562475" cy="169481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Sequential seizures involve a series of different clinical signs occurring within a single seizure event, such as tonic movements followed by clonic jerking. This pattern may suggest a genetic etiology and requires detailed EEG monitoring for accurate diagnosis.</a:t>
            </a:r>
            <a:endParaRPr lang="en-US" sz="1600" dirty="0"/>
          </a:p>
        </p:txBody>
      </p:sp>
      <p:sp>
        <p:nvSpPr>
          <p:cNvPr id="10" name="Text 5"/>
          <p:cNvSpPr/>
          <p:nvPr/>
        </p:nvSpPr>
        <p:spPr>
          <a:xfrm>
            <a:off x="741680" y="4784090"/>
            <a:ext cx="7094855" cy="571500"/>
          </a:xfrm>
          <a:prstGeom prst="rect">
            <a:avLst/>
          </a:prstGeom>
          <a:noFill/>
          <a:ln/>
        </p:spPr>
        <p:txBody>
          <a:bodyPr wrap="square" lIns="0" tIns="0" rIns="0" bIns="0" rtlCol="0" anchor="t"/>
          <a:lstStyle/>
          <a:p>
            <a:pPr>
              <a:lnSpc>
                <a:spcPct val="100000"/>
              </a:lnSpc>
            </a:pPr>
            <a:r>
              <a:rPr lang="en-US" sz="2400" dirty="0">
                <a:solidFill>
                  <a:srgbClr val="0070C0"/>
                </a:solidFill>
                <a:latin typeface="MiSans" pitchFamily="34" charset="0"/>
                <a:ea typeface="MiSans" pitchFamily="34" charset="-122"/>
                <a:cs typeface="MiSans" pitchFamily="34" charset="-120"/>
              </a:rPr>
              <a:t>Autonomic Signs</a:t>
            </a:r>
            <a:endParaRPr lang="en-US" sz="1600" dirty="0"/>
          </a:p>
        </p:txBody>
      </p:sp>
      <p:sp>
        <p:nvSpPr>
          <p:cNvPr id="11" name="Text 6"/>
          <p:cNvSpPr/>
          <p:nvPr/>
        </p:nvSpPr>
        <p:spPr>
          <a:xfrm>
            <a:off x="741680" y="5185410"/>
            <a:ext cx="7094855" cy="12979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Autonomic signs like changes in heart rate, blood pressure, and respiration can occur during seizures but are rarely the sole manifestation. These signs are more commonly associated with other clinical motor phenomena and should prompt further investigation.</a:t>
            </a:r>
            <a:endParaRPr lang="en-US" sz="1600" dirty="0"/>
          </a:p>
        </p:txBody>
      </p:sp>
      <p:sp>
        <p:nvSpPr>
          <p:cNvPr id="12" name="Text 7"/>
          <p:cNvSpPr/>
          <p:nvPr/>
        </p:nvSpPr>
        <p:spPr>
          <a:xfrm>
            <a:off x="6276975" y="2376805"/>
            <a:ext cx="5622925" cy="571500"/>
          </a:xfrm>
          <a:prstGeom prst="rect">
            <a:avLst/>
          </a:prstGeom>
          <a:noFill/>
          <a:ln/>
        </p:spPr>
        <p:txBody>
          <a:bodyPr wrap="square" lIns="0" tIns="0" rIns="0" bIns="0" rtlCol="0" anchor="t"/>
          <a:lstStyle/>
          <a:p>
            <a:pPr>
              <a:lnSpc>
                <a:spcPct val="100000"/>
              </a:lnSpc>
            </a:pPr>
            <a:r>
              <a:rPr lang="en-US" sz="2400" dirty="0">
                <a:solidFill>
                  <a:srgbClr val="E54C5E"/>
                </a:solidFill>
                <a:latin typeface="MiSans" pitchFamily="34" charset="0"/>
                <a:ea typeface="MiSans" pitchFamily="34" charset="-122"/>
                <a:cs typeface="MiSans" pitchFamily="34" charset="-120"/>
              </a:rPr>
              <a:t>Clinical Implications</a:t>
            </a:r>
            <a:endParaRPr lang="en-US" sz="1600" dirty="0"/>
          </a:p>
        </p:txBody>
      </p:sp>
      <p:sp>
        <p:nvSpPr>
          <p:cNvPr id="13" name="Text 8"/>
          <p:cNvSpPr/>
          <p:nvPr/>
        </p:nvSpPr>
        <p:spPr>
          <a:xfrm>
            <a:off x="6277610" y="2782570"/>
            <a:ext cx="5262880" cy="12979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Recognizing sequential and autonomic signs in neonatal seizures is crucial for accurate diagnosis and appropriate management. Continuous EEG monitoring is essential to capture these subtle events and guide therapeutic decisions.</a:t>
            </a:r>
            <a:endParaRPr lang="en-US" sz="1600" dirty="0"/>
          </a:p>
        </p:txBody>
      </p:sp>
    </p:spTree>
    <p:extLst>
      <p:ext uri="{BB962C8B-B14F-4D97-AF65-F5344CB8AC3E}">
        <p14:creationId xmlns:p14="http://schemas.microsoft.com/office/powerpoint/2010/main" val="18502268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0" descr="https://kimi-img.moonshot.cn/pub/slides/slides_tmpl/image/25-08-27-20:00:52-d2nf6t18bjvh7rlj04b0.png"/>
          <p:cNvPicPr>
            <a:picLocks noChangeAspect="1"/>
          </p:cNvPicPr>
          <p:nvPr/>
        </p:nvPicPr>
        <p:blipFill>
          <a:blip r:embed="rId3"/>
          <a:stretch>
            <a:fillRect/>
          </a:stretch>
        </p:blipFill>
        <p:spPr>
          <a:xfrm>
            <a:off x="4343946" y="1311865"/>
            <a:ext cx="7348220" cy="3874107"/>
          </a:xfrm>
          <a:prstGeom prst="rect">
            <a:avLst/>
          </a:prstGeom>
        </p:spPr>
      </p:pic>
      <p:pic>
        <p:nvPicPr>
          <p:cNvPr id="7" name="Image 1" descr="https://kimi-img.moonshot.cn/pub/slides/slides_tmpl/image/25-08-27-20:00:44-d2nf6r18bjvh7rlj0430.png"/>
          <p:cNvPicPr>
            <a:picLocks noChangeAspect="1"/>
          </p:cNvPicPr>
          <p:nvPr/>
        </p:nvPicPr>
        <p:blipFill>
          <a:blip r:embed="rId4">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398905"/>
          </a:xfrm>
          <a:prstGeom prst="rect">
            <a:avLst/>
          </a:prstGeom>
          <a:noFill/>
          <a:ln/>
        </p:spPr>
        <p:txBody>
          <a:bodyPr wrap="square" lIns="91440" tIns="45720" rIns="91440" bIns="45720" rtlCol="0" anchor="t">
            <a:spAutoFit/>
          </a:bodyPr>
          <a:lstStyle/>
          <a:p>
            <a:pPr algn="ctr">
              <a:lnSpc>
                <a:spcPct val="100000"/>
              </a:lnSpc>
            </a:pPr>
            <a:r>
              <a:rPr lang="en-US" sz="8500" dirty="0" smtClean="0">
                <a:solidFill>
                  <a:srgbClr val="EE822F"/>
                </a:solidFill>
                <a:latin typeface="MiSans" pitchFamily="34" charset="0"/>
                <a:ea typeface="MiSans" pitchFamily="34" charset="-122"/>
                <a:cs typeface="MiSans" pitchFamily="34" charset="-120"/>
              </a:rPr>
              <a:t>03</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nSpc>
                <a:spcPct val="100000"/>
              </a:lnSpc>
            </a:pPr>
            <a:r>
              <a:rPr lang="en-US" sz="4000" dirty="0">
                <a:solidFill>
                  <a:srgbClr val="0D0D0D"/>
                </a:solidFill>
                <a:latin typeface="MiSans" pitchFamily="34" charset="0"/>
                <a:ea typeface="MiSans" pitchFamily="34" charset="-122"/>
                <a:cs typeface="MiSans" pitchFamily="34" charset="-120"/>
              </a:rPr>
              <a:t>Sorting Real from Fake</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706755"/>
          </a:xfrm>
          <a:prstGeom prst="rect">
            <a:avLst/>
          </a:prstGeom>
          <a:noFill/>
          <a:ln/>
        </p:spPr>
        <p:txBody>
          <a:bodyPr wrap="square" lIns="91440" tIns="45720" rIns="91440" bIns="45720" rtlCol="0" anchor="t">
            <a:spAutoFit/>
          </a:bodyPr>
          <a:lstStyle/>
          <a:p>
            <a:pPr>
              <a:lnSpc>
                <a:spcPct val="100000"/>
              </a:lnSpc>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a:lnSpc>
                <a:spcPct val="100000"/>
              </a:lnSpc>
            </a:pPr>
            <a:endParaRPr lang="en-US" sz="1600" dirty="0"/>
          </a:p>
        </p:txBody>
      </p:sp>
      <p:pic>
        <p:nvPicPr>
          <p:cNvPr id="14" name="Image 2" descr="https://kimi-img.moonshot.cn/pub/slides/slides_tmpl/image/25-08-27-20:00:44-d2nf6r18bjvh7rlj0430.png"/>
          <p:cNvPicPr>
            <a:picLocks noChangeAspect="1"/>
          </p:cNvPicPr>
          <p:nvPr/>
        </p:nvPicPr>
        <p:blipFill>
          <a:blip r:embed="rId4">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icPr>
            <a:picLocks noChangeAspect="1"/>
          </p:cNvPicPr>
          <p:nvPr/>
        </p:nvPicPr>
        <p:blipFill>
          <a:blip r:embed="rId5"/>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icPr>
            <a:picLocks noChangeAspect="1"/>
          </p:cNvPicPr>
          <p:nvPr/>
        </p:nvPicPr>
        <p:blipFill>
          <a:blip r:embed="rId6"/>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icPr>
            <a:picLocks noChangeAspect="1"/>
          </p:cNvPicPr>
          <p:nvPr/>
        </p:nvPicPr>
        <p:blipFill>
          <a:blip r:embed="rId7"/>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pic>
        <p:nvPicPr>
          <p:cNvPr id="24" name="Image 6" descr="https://kimi-img.moonshot.cn/pub/slides/slides_tmpl/image/25-08-27-20:00:52-d2nf6t18bjvh7rlj04c0.png"/>
          <p:cNvPicPr>
            <a:picLocks noChangeAspect="1"/>
          </p:cNvPicPr>
          <p:nvPr/>
        </p:nvPicPr>
        <p:blipFill>
          <a:blip r:embed="rId8"/>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icPr>
            <a:picLocks noChangeAspect="1"/>
          </p:cNvPicPr>
          <p:nvPr/>
        </p:nvPicPr>
        <p:blipFill>
          <a:blip r:embed="rId9"/>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flip="none" rotWithShape="1">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l="50000" t="50000" r="50000" b="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a:lnSpc>
                <a:spcPct val="100000"/>
              </a:lnSpc>
            </a:pPr>
            <a:endParaRPr lang="en-US" sz="1600" dirty="0"/>
          </a:p>
        </p:txBody>
      </p:sp>
    </p:spTree>
    <p:extLst>
      <p:ext uri="{BB962C8B-B14F-4D97-AF65-F5344CB8AC3E}">
        <p14:creationId xmlns:p14="http://schemas.microsoft.com/office/powerpoint/2010/main" val="17376794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70" y="-1905"/>
            <a:ext cx="12212320" cy="6859905"/>
          </a:xfrm>
          <a:prstGeom prst="rect">
            <a:avLst/>
          </a:prstGeom>
          <a:solidFill>
            <a:srgbClr val="FADBDF">
              <a:alpha val="25098"/>
            </a:srgbClr>
          </a:solidFill>
          <a:ln/>
        </p:spPr>
      </p:sp>
      <p:sp>
        <p:nvSpPr>
          <p:cNvPr id="3" name="Text 1"/>
          <p:cNvSpPr/>
          <p:nvPr/>
        </p:nvSpPr>
        <p:spPr>
          <a:xfrm>
            <a:off x="-13970" y="-190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08-27-20:00:44-d2nf6r18bjvh7rlj0430.png"/>
          <p:cNvPicPr>
            <a:picLocks noChangeAspect="1"/>
          </p:cNvPicPr>
          <p:nvPr/>
        </p:nvPicPr>
        <p:blipFill>
          <a:blip r:embed="rId3">
            <a:alphaModFix amt="40000"/>
          </a:blip>
          <a:stretch>
            <a:fillRect/>
          </a:stretch>
        </p:blipFill>
        <p:spPr>
          <a:xfrm rot="10800000">
            <a:off x="4767580" y="3514725"/>
            <a:ext cx="7459345" cy="5433060"/>
          </a:xfrm>
          <a:prstGeom prst="rect">
            <a:avLst/>
          </a:prstGeom>
        </p:spPr>
      </p:pic>
      <p:pic>
        <p:nvPicPr>
          <p:cNvPr id="5" name="Image 1" descr="https://kimi-img.moonshot.cn/pub/slides/slides_tmpl/image/25-08-27-20:00:44-d2nf6r18bjvh7rlj0430.png"/>
          <p:cNvPicPr>
            <a:picLocks noChangeAspect="1"/>
          </p:cNvPicPr>
          <p:nvPr/>
        </p:nvPicPr>
        <p:blipFill>
          <a:blip r:embed="rId3">
            <a:alphaModFix amt="40000"/>
          </a:blip>
          <a:stretch>
            <a:fillRect/>
          </a:stretch>
        </p:blipFill>
        <p:spPr>
          <a:xfrm>
            <a:off x="-20320" y="-2092325"/>
            <a:ext cx="7459345" cy="5433060"/>
          </a:xfrm>
          <a:prstGeom prst="rect">
            <a:avLst/>
          </a:prstGeom>
        </p:spPr>
      </p:pic>
      <p:pic>
        <p:nvPicPr>
          <p:cNvPr id="6" name="Image 2" descr="https://kimi-img.moonshot.cn/pub/slides/slides_tmpl/image/25-08-27-20:01:02-d2nf6vh8bjvh7rlj04t0.png"/>
          <p:cNvPicPr>
            <a:picLocks noChangeAspect="1"/>
          </p:cNvPicPr>
          <p:nvPr/>
        </p:nvPicPr>
        <p:blipFill>
          <a:blip r:embed="rId4"/>
          <a:stretch>
            <a:fillRect/>
          </a:stretch>
        </p:blipFill>
        <p:spPr>
          <a:xfrm>
            <a:off x="0" y="292100"/>
            <a:ext cx="11287125" cy="10360025"/>
          </a:xfrm>
          <a:prstGeom prst="rect">
            <a:avLst/>
          </a:prstGeom>
        </p:spPr>
      </p:pic>
      <p:sp>
        <p:nvSpPr>
          <p:cNvPr id="7" name="Text 2"/>
          <p:cNvSpPr/>
          <p:nvPr/>
        </p:nvSpPr>
        <p:spPr>
          <a:xfrm>
            <a:off x="6699250" y="825500"/>
            <a:ext cx="4587240" cy="2106295"/>
          </a:xfrm>
          <a:prstGeom prst="rect">
            <a:avLst/>
          </a:prstGeom>
          <a:noFill/>
          <a:ln/>
        </p:spPr>
        <p:txBody>
          <a:bodyPr wrap="square" lIns="0" tIns="0" rIns="0" bIns="0" rtlCol="0" anchor="t"/>
          <a:lstStyle/>
          <a:p>
            <a:pPr algn="r">
              <a:lnSpc>
                <a:spcPct val="100000"/>
              </a:lnSpc>
            </a:pPr>
            <a:r>
              <a:rPr lang="en-US" sz="3600" dirty="0">
                <a:solidFill>
                  <a:srgbClr val="0D0D0D"/>
                </a:solidFill>
                <a:latin typeface="MiSans" pitchFamily="34" charset="0"/>
                <a:ea typeface="MiSans" pitchFamily="34" charset="-122"/>
                <a:cs typeface="MiSans" pitchFamily="34" charset="-120"/>
              </a:rPr>
              <a:t>Jitteriness vs. Clonic Seizure</a:t>
            </a:r>
            <a:endParaRPr lang="en-US" sz="1600" dirty="0"/>
          </a:p>
        </p:txBody>
      </p:sp>
      <p:pic>
        <p:nvPicPr>
          <p:cNvPr id="8" name="Image 3" descr="https://kimi-img.moonshot.cn/pub/slides/slides_tmpl/image/25-08-27-20:01:02-d2nf6vh8bjvh7rlj04tg.png"/>
          <p:cNvPicPr>
            <a:picLocks noChangeAspect="1"/>
          </p:cNvPicPr>
          <p:nvPr/>
        </p:nvPicPr>
        <p:blipFill>
          <a:blip r:embed="rId5"/>
          <a:stretch>
            <a:fillRect/>
          </a:stretch>
        </p:blipFill>
        <p:spPr>
          <a:xfrm>
            <a:off x="1858645" y="-464185"/>
            <a:ext cx="3973195" cy="2715260"/>
          </a:xfrm>
          <a:prstGeom prst="rect">
            <a:avLst/>
          </a:prstGeom>
        </p:spPr>
      </p:pic>
      <p:pic>
        <p:nvPicPr>
          <p:cNvPr id="9" name="Image 4" descr="https://kimi-img.moonshot.cn/pub/slides/slides_tmpl/image/25-08-27-20:01:03-d2nf6vp8bjvh7rlj04ug.png"/>
          <p:cNvPicPr>
            <a:picLocks noChangeAspect="1"/>
          </p:cNvPicPr>
          <p:nvPr/>
        </p:nvPicPr>
        <p:blipFill>
          <a:blip r:embed="rId6"/>
          <a:stretch>
            <a:fillRect/>
          </a:stretch>
        </p:blipFill>
        <p:spPr>
          <a:xfrm>
            <a:off x="7291705" y="1637030"/>
            <a:ext cx="2439670" cy="2106930"/>
          </a:xfrm>
          <a:prstGeom prst="rect">
            <a:avLst/>
          </a:prstGeom>
        </p:spPr>
      </p:pic>
      <p:pic>
        <p:nvPicPr>
          <p:cNvPr id="10" name="Image 5" descr="https://kimi-img.moonshot.cn/pub/slides/slides_tmpl/image/25-08-27-20:01:03-d2nf6vp8bjvh7rlj04u0.png"/>
          <p:cNvPicPr>
            <a:picLocks noChangeAspect="1"/>
          </p:cNvPicPr>
          <p:nvPr/>
        </p:nvPicPr>
        <p:blipFill>
          <a:blip r:embed="rId7"/>
          <a:stretch>
            <a:fillRect/>
          </a:stretch>
        </p:blipFill>
        <p:spPr>
          <a:xfrm>
            <a:off x="5327015" y="2200910"/>
            <a:ext cx="2856230" cy="1753870"/>
          </a:xfrm>
          <a:prstGeom prst="rect">
            <a:avLst/>
          </a:prstGeom>
        </p:spPr>
      </p:pic>
      <p:pic>
        <p:nvPicPr>
          <p:cNvPr id="11" name="Image 6" descr="https://kimi-img.moonshot.cn/pub/slides/slides_tmpl/image/25-08-27-20:01:38-d2nf78h8bjvh7rlj05c0.png"/>
          <p:cNvPicPr>
            <a:picLocks noChangeAspect="1"/>
          </p:cNvPicPr>
          <p:nvPr/>
        </p:nvPicPr>
        <p:blipFill>
          <a:blip r:embed="rId8"/>
          <a:stretch>
            <a:fillRect/>
          </a:stretch>
        </p:blipFill>
        <p:spPr>
          <a:xfrm rot="2220000">
            <a:off x="10033000" y="5958205"/>
            <a:ext cx="1505585" cy="1505585"/>
          </a:xfrm>
          <a:prstGeom prst="rect">
            <a:avLst/>
          </a:prstGeom>
        </p:spPr>
      </p:pic>
      <p:pic>
        <p:nvPicPr>
          <p:cNvPr id="12" name="Image 7" descr="https://kimi-img.moonshot.cn/pub/slides/slides_tmpl/image/25-08-27-20:01:04-d2nf7018bjvh7rlj04vg.png"/>
          <p:cNvPicPr>
            <a:picLocks noChangeAspect="1"/>
          </p:cNvPicPr>
          <p:nvPr/>
        </p:nvPicPr>
        <p:blipFill>
          <a:blip r:embed="rId9"/>
          <a:stretch>
            <a:fillRect/>
          </a:stretch>
        </p:blipFill>
        <p:spPr>
          <a:xfrm>
            <a:off x="-168910" y="4279900"/>
            <a:ext cx="2334260" cy="2771775"/>
          </a:xfrm>
          <a:prstGeom prst="rect">
            <a:avLst/>
          </a:prstGeom>
        </p:spPr>
      </p:pic>
      <p:pic>
        <p:nvPicPr>
          <p:cNvPr id="13" name="Image 8" descr="https://kimi-img.moonshot.cn/pub/slides/slides_tmpl/image/25-08-27-20:00:52-d2nf6t18bjvh7rlj04ag.png"/>
          <p:cNvPicPr>
            <a:picLocks noChangeAspect="1"/>
          </p:cNvPicPr>
          <p:nvPr/>
        </p:nvPicPr>
        <p:blipFill>
          <a:blip r:embed="rId10"/>
          <a:stretch>
            <a:fillRect/>
          </a:stretch>
        </p:blipFill>
        <p:spPr>
          <a:xfrm>
            <a:off x="10812145" y="2035175"/>
            <a:ext cx="1663700" cy="896620"/>
          </a:xfrm>
          <a:prstGeom prst="rect">
            <a:avLst/>
          </a:prstGeom>
        </p:spPr>
      </p:pic>
      <p:pic>
        <p:nvPicPr>
          <p:cNvPr id="14" name="Image 9" descr="https://kimi-img.moonshot.cn/pub/slides/slides_tmpl/image/25-08-27-20:01:04-d2nf7018bjvh7rlj04v0.png"/>
          <p:cNvPicPr>
            <a:picLocks noChangeAspect="1"/>
          </p:cNvPicPr>
          <p:nvPr/>
        </p:nvPicPr>
        <p:blipFill>
          <a:blip r:embed="rId11"/>
          <a:stretch>
            <a:fillRect/>
          </a:stretch>
        </p:blipFill>
        <p:spPr>
          <a:xfrm>
            <a:off x="3070860" y="4511040"/>
            <a:ext cx="1300480" cy="1508760"/>
          </a:xfrm>
          <a:prstGeom prst="rect">
            <a:avLst/>
          </a:prstGeom>
        </p:spPr>
      </p:pic>
      <p:sp>
        <p:nvSpPr>
          <p:cNvPr id="15" name="Text 3"/>
          <p:cNvSpPr/>
          <p:nvPr/>
        </p:nvSpPr>
        <p:spPr>
          <a:xfrm>
            <a:off x="1269365" y="1242695"/>
            <a:ext cx="3704590" cy="589915"/>
          </a:xfrm>
          <a:prstGeom prst="rect">
            <a:avLst/>
          </a:prstGeom>
          <a:noFill/>
          <a:ln/>
        </p:spPr>
        <p:txBody>
          <a:bodyPr wrap="square" lIns="0" tIns="0" rIns="0" bIns="0" rtlCol="0" anchor="t"/>
          <a:lstStyle/>
          <a:p>
            <a:pPr>
              <a:lnSpc>
                <a:spcPct val="100000"/>
              </a:lnSpc>
            </a:pPr>
            <a:r>
              <a:rPr lang="en-US" sz="2400" dirty="0">
                <a:solidFill>
                  <a:srgbClr val="C65F10"/>
                </a:solidFill>
                <a:latin typeface="MiSans" pitchFamily="34" charset="0"/>
                <a:ea typeface="MiSans" pitchFamily="34" charset="-122"/>
                <a:cs typeface="MiSans" pitchFamily="34" charset="-120"/>
              </a:rPr>
              <a:t>Jitteriness</a:t>
            </a:r>
            <a:endParaRPr lang="en-US" sz="1600" dirty="0"/>
          </a:p>
        </p:txBody>
      </p:sp>
      <p:sp>
        <p:nvSpPr>
          <p:cNvPr id="16" name="Text 4"/>
          <p:cNvSpPr/>
          <p:nvPr/>
        </p:nvSpPr>
        <p:spPr>
          <a:xfrm>
            <a:off x="1269365" y="2035810"/>
            <a:ext cx="3705225" cy="210566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Jitteriness in neonates is characterized by fine, rapid tremors that can be stopped by gentle restraint or repositioning. It is often stimulus-provoked and lacks an EEG correlate, distinguishing it from true clonic seizures.</a:t>
            </a:r>
            <a:endParaRPr lang="en-US" sz="1600" dirty="0"/>
          </a:p>
        </p:txBody>
      </p:sp>
      <p:sp>
        <p:nvSpPr>
          <p:cNvPr id="17" name="Text 5"/>
          <p:cNvSpPr/>
          <p:nvPr/>
        </p:nvSpPr>
        <p:spPr>
          <a:xfrm>
            <a:off x="5327015" y="4339590"/>
            <a:ext cx="4879975" cy="589915"/>
          </a:xfrm>
          <a:prstGeom prst="rect">
            <a:avLst/>
          </a:prstGeom>
          <a:noFill/>
          <a:ln/>
        </p:spPr>
        <p:txBody>
          <a:bodyPr wrap="square" lIns="0" tIns="0" rIns="0" bIns="0" rtlCol="0" anchor="t"/>
          <a:lstStyle/>
          <a:p>
            <a:pPr>
              <a:lnSpc>
                <a:spcPct val="100000"/>
              </a:lnSpc>
            </a:pPr>
            <a:r>
              <a:rPr lang="en-US" sz="2400" dirty="0">
                <a:solidFill>
                  <a:srgbClr val="588E32"/>
                </a:solidFill>
                <a:latin typeface="MiSans" pitchFamily="34" charset="0"/>
                <a:ea typeface="MiSans" pitchFamily="34" charset="-122"/>
                <a:cs typeface="MiSans" pitchFamily="34" charset="-120"/>
              </a:rPr>
              <a:t>Clonic Seizures</a:t>
            </a:r>
            <a:endParaRPr lang="en-US" sz="1600" dirty="0"/>
          </a:p>
        </p:txBody>
      </p:sp>
      <p:sp>
        <p:nvSpPr>
          <p:cNvPr id="18" name="Text 6"/>
          <p:cNvSpPr/>
          <p:nvPr/>
        </p:nvSpPr>
        <p:spPr>
          <a:xfrm>
            <a:off x="5327015" y="4764405"/>
            <a:ext cx="4441825" cy="175387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True clonic seizures involve rhythmic, repetitive jerking that persists despite restraint and has a consistent temporal relationship with EEG seizure activity. Recognizing this distinction is crucial for accurate diagnosis and appropriate treatment.</a:t>
            </a:r>
            <a:endParaRPr lang="en-US" sz="1600" dirty="0"/>
          </a:p>
        </p:txBody>
      </p:sp>
    </p:spTree>
    <p:extLst>
      <p:ext uri="{BB962C8B-B14F-4D97-AF65-F5344CB8AC3E}">
        <p14:creationId xmlns:p14="http://schemas.microsoft.com/office/powerpoint/2010/main" val="3012869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kimi-img.moonshot.cn/pub/slides/slides_tmpl/image/25-08-27-20:00:44-d2nf6r18bjvh7rlj0430.png"/>
          <p:cNvPicPr>
            <a:picLocks noChangeAspect="1"/>
          </p:cNvPicPr>
          <p:nvPr/>
        </p:nvPicPr>
        <p:blipFill>
          <a:blip r:embed="rId3">
            <a:alphaModFix amt="40000"/>
          </a:blip>
          <a:stretch>
            <a:fillRect/>
          </a:stretch>
        </p:blipFill>
        <p:spPr>
          <a:xfrm>
            <a:off x="-20320" y="-2092325"/>
            <a:ext cx="7459345" cy="5433060"/>
          </a:xfrm>
          <a:prstGeom prst="rect">
            <a:avLst/>
          </a:prstGeom>
        </p:spPr>
      </p:pic>
      <p:sp>
        <p:nvSpPr>
          <p:cNvPr id="3" name="Shape 0"/>
          <p:cNvSpPr/>
          <p:nvPr/>
        </p:nvSpPr>
        <p:spPr>
          <a:xfrm>
            <a:off x="0" y="-4445"/>
            <a:ext cx="12212320" cy="6859905"/>
          </a:xfrm>
          <a:prstGeom prst="rect">
            <a:avLst/>
          </a:prstGeom>
          <a:solidFill>
            <a:srgbClr val="FADBDF">
              <a:alpha val="25098"/>
            </a:srgbClr>
          </a:solidFill>
          <a:ln/>
        </p:spPr>
      </p:sp>
      <p:sp>
        <p:nvSpPr>
          <p:cNvPr id="4" name="Text 1"/>
          <p:cNvSpPr/>
          <p:nvPr/>
        </p:nvSpPr>
        <p:spPr>
          <a:xfrm>
            <a:off x="0" y="-444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5" name="Image 1" descr="https://kimi-img.moonshot.cn/pub/slides/slides_tmpl/image/25-08-27-20:01:35-d2nf77p8bjvh7rlj057g.png"/>
          <p:cNvPicPr>
            <a:picLocks noChangeAspect="1"/>
          </p:cNvPicPr>
          <p:nvPr/>
        </p:nvPicPr>
        <p:blipFill>
          <a:blip r:embed="rId4"/>
          <a:stretch>
            <a:fillRect/>
          </a:stretch>
        </p:blipFill>
        <p:spPr>
          <a:xfrm>
            <a:off x="-5080" y="0"/>
            <a:ext cx="11787505" cy="6846570"/>
          </a:xfrm>
          <a:prstGeom prst="rect">
            <a:avLst/>
          </a:prstGeom>
        </p:spPr>
      </p:pic>
      <p:sp>
        <p:nvSpPr>
          <p:cNvPr id="6" name="Text 2"/>
          <p:cNvSpPr/>
          <p:nvPr/>
        </p:nvSpPr>
        <p:spPr>
          <a:xfrm>
            <a:off x="687070" y="757555"/>
            <a:ext cx="4747895" cy="1722755"/>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Motor Automatisms Explained</a:t>
            </a:r>
            <a:endParaRPr lang="en-US" sz="1600" dirty="0"/>
          </a:p>
        </p:txBody>
      </p:sp>
      <p:pic>
        <p:nvPicPr>
          <p:cNvPr id="7" name="Image 2" descr="https://kimi-img.moonshot.cn/pub/slides/slides_tmpl/image/25-08-27-20:00:49-d2nf6s98bjvh7rlj0490.png"/>
          <p:cNvPicPr>
            <a:picLocks noChangeAspect="1"/>
          </p:cNvPicPr>
          <p:nvPr/>
        </p:nvPicPr>
        <p:blipFill>
          <a:blip r:embed="rId5"/>
          <a:stretch>
            <a:fillRect/>
          </a:stretch>
        </p:blipFill>
        <p:spPr>
          <a:xfrm>
            <a:off x="10325735" y="2683510"/>
            <a:ext cx="1658620" cy="1722120"/>
          </a:xfrm>
          <a:prstGeom prst="rect">
            <a:avLst/>
          </a:prstGeom>
        </p:spPr>
      </p:pic>
      <p:pic>
        <p:nvPicPr>
          <p:cNvPr id="8" name="Image 3" descr="https://kimi-img.moonshot.cn/pub/slides/slides_tmpl/image/25-08-27-20:00:46-d2nf6rh8bjvh7rlj044g.png"/>
          <p:cNvPicPr>
            <a:picLocks noChangeAspect="1"/>
          </p:cNvPicPr>
          <p:nvPr/>
        </p:nvPicPr>
        <p:blipFill>
          <a:blip r:embed="rId6"/>
          <a:stretch>
            <a:fillRect/>
          </a:stretch>
        </p:blipFill>
        <p:spPr>
          <a:xfrm rot="20460000" flipH="1">
            <a:off x="3235325" y="1394460"/>
            <a:ext cx="2185670" cy="1845945"/>
          </a:xfrm>
          <a:prstGeom prst="rect">
            <a:avLst/>
          </a:prstGeom>
        </p:spPr>
      </p:pic>
      <p:pic>
        <p:nvPicPr>
          <p:cNvPr id="9" name="Image 4" descr="https://kimi-img.moonshot.cn/pub/slides/slides_tmpl/image/25-08-27-20:01:36-d2nf7818bjvh7rlj058g.png"/>
          <p:cNvPicPr>
            <a:picLocks noChangeAspect="1"/>
          </p:cNvPicPr>
          <p:nvPr/>
        </p:nvPicPr>
        <p:blipFill>
          <a:blip r:embed="rId7"/>
          <a:stretch>
            <a:fillRect/>
          </a:stretch>
        </p:blipFill>
        <p:spPr>
          <a:xfrm>
            <a:off x="4687570" y="4133215"/>
            <a:ext cx="2489835" cy="2451735"/>
          </a:xfrm>
          <a:prstGeom prst="rect">
            <a:avLst/>
          </a:prstGeom>
        </p:spPr>
      </p:pic>
      <p:sp>
        <p:nvSpPr>
          <p:cNvPr id="10" name="Text 3"/>
          <p:cNvSpPr/>
          <p:nvPr/>
        </p:nvSpPr>
        <p:spPr>
          <a:xfrm>
            <a:off x="751840" y="3349625"/>
            <a:ext cx="4909820" cy="511810"/>
          </a:xfrm>
          <a:prstGeom prst="rect">
            <a:avLst/>
          </a:prstGeom>
          <a:noFill/>
          <a:ln/>
        </p:spPr>
        <p:txBody>
          <a:bodyPr wrap="square" lIns="0" tIns="0" rIns="0" bIns="0" rtlCol="0" anchor="t"/>
          <a:lstStyle/>
          <a:p>
            <a:pPr>
              <a:lnSpc>
                <a:spcPct val="100000"/>
              </a:lnSpc>
            </a:pPr>
            <a:r>
              <a:rPr lang="en-US" sz="2400" dirty="0">
                <a:solidFill>
                  <a:srgbClr val="7030A0"/>
                </a:solidFill>
                <a:latin typeface="MiSans" pitchFamily="34" charset="0"/>
                <a:ea typeface="MiSans" pitchFamily="34" charset="-122"/>
                <a:cs typeface="MiSans" pitchFamily="34" charset="-120"/>
              </a:rPr>
              <a:t>Nature of Motor Automatisms</a:t>
            </a:r>
            <a:endParaRPr lang="en-US" sz="1600" dirty="0"/>
          </a:p>
        </p:txBody>
      </p:sp>
      <p:sp>
        <p:nvSpPr>
          <p:cNvPr id="11" name="Text 4"/>
          <p:cNvSpPr/>
          <p:nvPr/>
        </p:nvSpPr>
        <p:spPr>
          <a:xfrm>
            <a:off x="751840" y="3745230"/>
            <a:ext cx="4041775" cy="19202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Motor automatisms in neonates include rhythmic sucking, rowing, swimming, or pedalling movements. These are typically brainstem release phenomena in the context of forebrain depression and are often provoked by stimulation.</a:t>
            </a:r>
            <a:endParaRPr lang="en-US" sz="1600" dirty="0"/>
          </a:p>
        </p:txBody>
      </p:sp>
      <p:sp>
        <p:nvSpPr>
          <p:cNvPr id="12" name="Text 5"/>
          <p:cNvSpPr/>
          <p:nvPr/>
        </p:nvSpPr>
        <p:spPr>
          <a:xfrm>
            <a:off x="6075680" y="1240155"/>
            <a:ext cx="5151755" cy="511810"/>
          </a:xfrm>
          <a:prstGeom prst="rect">
            <a:avLst/>
          </a:prstGeom>
          <a:noFill/>
          <a:ln/>
        </p:spPr>
        <p:txBody>
          <a:bodyPr wrap="square" lIns="0" tIns="0" rIns="0" bIns="0" rtlCol="0" anchor="t"/>
          <a:lstStyle/>
          <a:p>
            <a:pPr>
              <a:lnSpc>
                <a:spcPct val="100000"/>
              </a:lnSpc>
            </a:pPr>
            <a:r>
              <a:rPr lang="en-US" sz="2400" dirty="0">
                <a:solidFill>
                  <a:srgbClr val="E54C5E"/>
                </a:solidFill>
                <a:latin typeface="MiSans" pitchFamily="34" charset="0"/>
                <a:ea typeface="MiSans" pitchFamily="34" charset="-122"/>
                <a:cs typeface="MiSans" pitchFamily="34" charset="-120"/>
              </a:rPr>
              <a:t>Clinical Differentiation</a:t>
            </a:r>
            <a:endParaRPr lang="en-US" sz="1600" dirty="0"/>
          </a:p>
        </p:txBody>
      </p:sp>
      <p:sp>
        <p:nvSpPr>
          <p:cNvPr id="13" name="Text 6"/>
          <p:cNvSpPr/>
          <p:nvPr/>
        </p:nvSpPr>
        <p:spPr>
          <a:xfrm>
            <a:off x="6081395" y="1668145"/>
            <a:ext cx="4244340" cy="19202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Motor automatisms can be suppressed by gentle restraint or repositioning and usually lack an EEG seizure pattern. Distinguishing these from true seizures helps avoid unnecessary antiseizure medication.</a:t>
            </a:r>
            <a:endParaRPr lang="en-US" sz="1600" dirty="0"/>
          </a:p>
        </p:txBody>
      </p:sp>
      <p:sp>
        <p:nvSpPr>
          <p:cNvPr id="14" name="Text 7"/>
          <p:cNvSpPr/>
          <p:nvPr/>
        </p:nvSpPr>
        <p:spPr>
          <a:xfrm>
            <a:off x="6714490" y="3998595"/>
            <a:ext cx="5104130" cy="407035"/>
          </a:xfrm>
          <a:prstGeom prst="rect">
            <a:avLst/>
          </a:prstGeom>
          <a:noFill/>
          <a:ln/>
        </p:spPr>
        <p:txBody>
          <a:bodyPr wrap="square" lIns="0" tIns="0" rIns="0" bIns="0" rtlCol="0" anchor="t"/>
          <a:lstStyle/>
          <a:p>
            <a:pPr>
              <a:lnSpc>
                <a:spcPct val="100000"/>
              </a:lnSpc>
            </a:pPr>
            <a:r>
              <a:rPr lang="en-US" sz="2400" dirty="0">
                <a:solidFill>
                  <a:srgbClr val="4874CB"/>
                </a:solidFill>
                <a:latin typeface="MiSans" pitchFamily="34" charset="0"/>
                <a:ea typeface="MiSans" pitchFamily="34" charset="-122"/>
                <a:cs typeface="MiSans" pitchFamily="34" charset="-120"/>
              </a:rPr>
              <a:t>Importance of EEG</a:t>
            </a:r>
            <a:endParaRPr lang="en-US" sz="1600" dirty="0"/>
          </a:p>
        </p:txBody>
      </p:sp>
      <p:sp>
        <p:nvSpPr>
          <p:cNvPr id="15" name="Text 8"/>
          <p:cNvSpPr/>
          <p:nvPr/>
        </p:nvSpPr>
        <p:spPr>
          <a:xfrm>
            <a:off x="7185025" y="4426585"/>
            <a:ext cx="4041775" cy="216217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EEG monitoring is essential to confirm the absence of seizure activity in neonates with motor automatisms, ensuring accurate diagnosis and preventing overtreatment.</a:t>
            </a:r>
            <a:endParaRPr lang="en-US" sz="1600" dirty="0"/>
          </a:p>
        </p:txBody>
      </p:sp>
    </p:spTree>
    <p:extLst>
      <p:ext uri="{BB962C8B-B14F-4D97-AF65-F5344CB8AC3E}">
        <p14:creationId xmlns:p14="http://schemas.microsoft.com/office/powerpoint/2010/main" val="14009648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4445"/>
            <a:ext cx="12212320" cy="6859905"/>
          </a:xfrm>
          <a:prstGeom prst="rect">
            <a:avLst/>
          </a:prstGeom>
          <a:solidFill>
            <a:srgbClr val="FADBDF">
              <a:alpha val="25098"/>
            </a:srgbClr>
          </a:solidFill>
          <a:ln/>
        </p:spPr>
      </p:sp>
      <p:sp>
        <p:nvSpPr>
          <p:cNvPr id="3" name="Text 1"/>
          <p:cNvSpPr/>
          <p:nvPr/>
        </p:nvSpPr>
        <p:spPr>
          <a:xfrm>
            <a:off x="0" y="-444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08-27-20:00:44-d2nf6r18bjvh7rlj0430.png"/>
          <p:cNvPicPr>
            <a:picLocks noChangeAspect="1"/>
          </p:cNvPicPr>
          <p:nvPr/>
        </p:nvPicPr>
        <p:blipFill>
          <a:blip r:embed="rId3">
            <a:alphaModFix amt="40000"/>
          </a:blip>
          <a:stretch>
            <a:fillRect/>
          </a:stretch>
        </p:blipFill>
        <p:spPr>
          <a:xfrm rot="10800000">
            <a:off x="4767580" y="3514725"/>
            <a:ext cx="7459345" cy="5433060"/>
          </a:xfrm>
          <a:prstGeom prst="rect">
            <a:avLst/>
          </a:prstGeom>
        </p:spPr>
      </p:pic>
      <p:pic>
        <p:nvPicPr>
          <p:cNvPr id="5" name="Image 1" descr="https://kimi-img.moonshot.cn/pub/slides/slides_tmpl/image/25-08-27-20:00:44-d2nf6r18bjvh7rlj0430.png"/>
          <p:cNvPicPr>
            <a:picLocks noChangeAspect="1"/>
          </p:cNvPicPr>
          <p:nvPr/>
        </p:nvPicPr>
        <p:blipFill>
          <a:blip r:embed="rId3">
            <a:alphaModFix amt="40000"/>
          </a:blip>
          <a:stretch>
            <a:fillRect/>
          </a:stretch>
        </p:blipFill>
        <p:spPr>
          <a:xfrm>
            <a:off x="-20320" y="-2092325"/>
            <a:ext cx="7459345" cy="5433060"/>
          </a:xfrm>
          <a:prstGeom prst="rect">
            <a:avLst/>
          </a:prstGeom>
        </p:spPr>
      </p:pic>
      <p:pic>
        <p:nvPicPr>
          <p:cNvPr id="6" name="Image 2" descr="https://kimi-img.moonshot.cn/pub/slides/slides_tmpl/image/25-08-27-20:00:57-d2nf6u98bjvh7rlj04m0.png"/>
          <p:cNvPicPr>
            <a:picLocks noChangeAspect="1"/>
          </p:cNvPicPr>
          <p:nvPr/>
        </p:nvPicPr>
        <p:blipFill>
          <a:blip r:embed="rId4"/>
          <a:stretch>
            <a:fillRect/>
          </a:stretch>
        </p:blipFill>
        <p:spPr>
          <a:xfrm rot="21060000">
            <a:off x="2983865" y="-556260"/>
            <a:ext cx="9960610" cy="5617845"/>
          </a:xfrm>
          <a:prstGeom prst="rect">
            <a:avLst/>
          </a:prstGeom>
        </p:spPr>
      </p:pic>
      <p:sp>
        <p:nvSpPr>
          <p:cNvPr id="7" name="Text 2"/>
          <p:cNvSpPr/>
          <p:nvPr/>
        </p:nvSpPr>
        <p:spPr>
          <a:xfrm>
            <a:off x="1469390" y="1459865"/>
            <a:ext cx="3305810" cy="1969135"/>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Benign Myoclonus of Sleep</a:t>
            </a:r>
            <a:endParaRPr lang="en-US" sz="1600" dirty="0"/>
          </a:p>
        </p:txBody>
      </p:sp>
      <p:pic>
        <p:nvPicPr>
          <p:cNvPr id="8" name="Image 3" descr="https://kimi-img.moonshot.cn/pub/slides/slides_tmpl/image/25-08-27-20:00:57-d2nf6u98bjvh7rlj04n0.png"/>
          <p:cNvPicPr>
            <a:picLocks noChangeAspect="1"/>
          </p:cNvPicPr>
          <p:nvPr/>
        </p:nvPicPr>
        <p:blipFill>
          <a:blip r:embed="rId5"/>
          <a:stretch>
            <a:fillRect/>
          </a:stretch>
        </p:blipFill>
        <p:spPr>
          <a:xfrm>
            <a:off x="5247005" y="4017010"/>
            <a:ext cx="3358515" cy="2294255"/>
          </a:xfrm>
          <a:prstGeom prst="rect">
            <a:avLst/>
          </a:prstGeom>
        </p:spPr>
      </p:pic>
      <p:pic>
        <p:nvPicPr>
          <p:cNvPr id="9" name="Image 4" descr="https://kimi-img.moonshot.cn/pub/slides/slides_tmpl/image/25-08-27-20:00:59-d2nf6up8bjvh7rlj04p0.png"/>
          <p:cNvPicPr>
            <a:picLocks noChangeAspect="1"/>
          </p:cNvPicPr>
          <p:nvPr/>
        </p:nvPicPr>
        <p:blipFill>
          <a:blip r:embed="rId6"/>
          <a:stretch>
            <a:fillRect/>
          </a:stretch>
        </p:blipFill>
        <p:spPr>
          <a:xfrm>
            <a:off x="2101215" y="2985135"/>
            <a:ext cx="3306445" cy="3326130"/>
          </a:xfrm>
          <a:prstGeom prst="rect">
            <a:avLst/>
          </a:prstGeom>
        </p:spPr>
      </p:pic>
      <p:pic>
        <p:nvPicPr>
          <p:cNvPr id="10" name="Image 5" descr="https://kimi-img.moonshot.cn/pub/slides/slides_tmpl/image/25-08-27-20:00:57-d2nf6u98bjvh7rlj04ng.png"/>
          <p:cNvPicPr>
            <a:picLocks noChangeAspect="1"/>
          </p:cNvPicPr>
          <p:nvPr/>
        </p:nvPicPr>
        <p:blipFill>
          <a:blip r:embed="rId7"/>
          <a:stretch>
            <a:fillRect/>
          </a:stretch>
        </p:blipFill>
        <p:spPr>
          <a:xfrm>
            <a:off x="645160" y="774065"/>
            <a:ext cx="1308100" cy="1764030"/>
          </a:xfrm>
          <a:prstGeom prst="rect">
            <a:avLst/>
          </a:prstGeom>
        </p:spPr>
      </p:pic>
      <p:pic>
        <p:nvPicPr>
          <p:cNvPr id="11" name="Image 6" descr="https://kimi-img.moonshot.cn/pub/slides/slides_tmpl/image/25-08-27-20:00:57-d2nf6u98bjvh7rlj04o0.png"/>
          <p:cNvPicPr>
            <a:picLocks noChangeAspect="1"/>
          </p:cNvPicPr>
          <p:nvPr/>
        </p:nvPicPr>
        <p:blipFill>
          <a:blip r:embed="rId8"/>
          <a:stretch>
            <a:fillRect/>
          </a:stretch>
        </p:blipFill>
        <p:spPr>
          <a:xfrm>
            <a:off x="1297305" y="2985135"/>
            <a:ext cx="991870" cy="1390650"/>
          </a:xfrm>
          <a:prstGeom prst="rect">
            <a:avLst/>
          </a:prstGeom>
        </p:spPr>
      </p:pic>
      <p:pic>
        <p:nvPicPr>
          <p:cNvPr id="12" name="Image 7" descr="https://kimi-img.moonshot.cn/pub/slides/slides_tmpl/image/25-08-27-20:00:58-d2nf6uh8bjvh7rlj04og.png"/>
          <p:cNvPicPr>
            <a:picLocks noChangeAspect="1"/>
          </p:cNvPicPr>
          <p:nvPr/>
        </p:nvPicPr>
        <p:blipFill>
          <a:blip r:embed="rId9"/>
          <a:stretch>
            <a:fillRect/>
          </a:stretch>
        </p:blipFill>
        <p:spPr>
          <a:xfrm>
            <a:off x="9596120" y="4017010"/>
            <a:ext cx="887730" cy="1118870"/>
          </a:xfrm>
          <a:prstGeom prst="rect">
            <a:avLst/>
          </a:prstGeom>
        </p:spPr>
      </p:pic>
      <p:pic>
        <p:nvPicPr>
          <p:cNvPr id="13" name="Image 8" descr="https://kimi-img.moonshot.cn/pub/slides/slides_tmpl/image/25-08-27-20:01:31-d2nf76p8bjvh7rlj056g.png"/>
          <p:cNvPicPr>
            <a:picLocks noChangeAspect="1"/>
          </p:cNvPicPr>
          <p:nvPr/>
        </p:nvPicPr>
        <p:blipFill>
          <a:blip r:embed="rId10">
            <a:alphaModFix amt="60000"/>
          </a:blip>
          <a:stretch>
            <a:fillRect/>
          </a:stretch>
        </p:blipFill>
        <p:spPr>
          <a:xfrm>
            <a:off x="588645" y="4514215"/>
            <a:ext cx="941070" cy="941070"/>
          </a:xfrm>
          <a:prstGeom prst="rect">
            <a:avLst/>
          </a:prstGeom>
        </p:spPr>
      </p:pic>
      <p:sp>
        <p:nvSpPr>
          <p:cNvPr id="14" name="Text 3"/>
          <p:cNvSpPr/>
          <p:nvPr/>
        </p:nvSpPr>
        <p:spPr>
          <a:xfrm>
            <a:off x="6039484" y="1821497"/>
            <a:ext cx="4915535" cy="522605"/>
          </a:xfrm>
          <a:prstGeom prst="rect">
            <a:avLst/>
          </a:prstGeom>
          <a:noFill/>
          <a:ln/>
        </p:spPr>
        <p:txBody>
          <a:bodyPr wrap="square" lIns="0" tIns="0" rIns="0" bIns="0" rtlCol="0" anchor="t"/>
          <a:lstStyle/>
          <a:p>
            <a:pPr algn="r">
              <a:lnSpc>
                <a:spcPct val="100000"/>
              </a:lnSpc>
            </a:pPr>
            <a:r>
              <a:rPr lang="en-US" sz="2400" dirty="0">
                <a:solidFill>
                  <a:srgbClr val="F0939E"/>
                </a:solidFill>
                <a:latin typeface="MiSans" pitchFamily="34" charset="0"/>
                <a:ea typeface="MiSans" pitchFamily="34" charset="-122"/>
                <a:cs typeface="MiSans" pitchFamily="34" charset="-120"/>
              </a:rPr>
              <a:t>Characteristics of Benign Myoclonus</a:t>
            </a:r>
            <a:endParaRPr lang="en-US" sz="1600" dirty="0"/>
          </a:p>
        </p:txBody>
      </p:sp>
      <p:sp>
        <p:nvSpPr>
          <p:cNvPr id="15" name="Text 4"/>
          <p:cNvSpPr/>
          <p:nvPr/>
        </p:nvSpPr>
        <p:spPr>
          <a:xfrm>
            <a:off x="5247005" y="2626995"/>
            <a:ext cx="5776595" cy="139001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Benign myoclonus of sleep occurs exclusively during active or quiet sleep in otherwise healthy neonates. These fragmentary, distal twitches stop immediately upon awakening, distinguishing them from pathologic myoclonic seizures.</a:t>
            </a:r>
            <a:endParaRPr lang="en-US" sz="1600" dirty="0"/>
          </a:p>
        </p:txBody>
      </p:sp>
    </p:spTree>
    <p:extLst>
      <p:ext uri="{BB962C8B-B14F-4D97-AF65-F5344CB8AC3E}">
        <p14:creationId xmlns:p14="http://schemas.microsoft.com/office/powerpoint/2010/main" val="5141421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0" descr="https://kimi-img.moonshot.cn/pub/slides/slides_tmpl/image/25-08-27-20:00:52-d2nf6t18bjvh7rlj04b0.png"/>
          <p:cNvPicPr>
            <a:picLocks noChangeAspect="1"/>
          </p:cNvPicPr>
          <p:nvPr/>
        </p:nvPicPr>
        <p:blipFill>
          <a:blip r:embed="rId3"/>
          <a:stretch>
            <a:fillRect/>
          </a:stretch>
        </p:blipFill>
        <p:spPr>
          <a:xfrm>
            <a:off x="4343946" y="1311865"/>
            <a:ext cx="7348220" cy="3874107"/>
          </a:xfrm>
          <a:prstGeom prst="rect">
            <a:avLst/>
          </a:prstGeom>
        </p:spPr>
      </p:pic>
      <p:pic>
        <p:nvPicPr>
          <p:cNvPr id="7" name="Image 1" descr="https://kimi-img.moonshot.cn/pub/slides/slides_tmpl/image/25-08-27-20:00:44-d2nf6r18bjvh7rlj0430.png"/>
          <p:cNvPicPr>
            <a:picLocks noChangeAspect="1"/>
          </p:cNvPicPr>
          <p:nvPr/>
        </p:nvPicPr>
        <p:blipFill>
          <a:blip r:embed="rId4">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400383"/>
          </a:xfrm>
          <a:prstGeom prst="rect">
            <a:avLst/>
          </a:prstGeom>
          <a:noFill/>
          <a:ln/>
        </p:spPr>
        <p:txBody>
          <a:bodyPr wrap="square" lIns="91440" tIns="45720" rIns="91440" bIns="45720" rtlCol="0" anchor="t">
            <a:spAutoFit/>
          </a:bodyPr>
          <a:lstStyle/>
          <a:p>
            <a:pPr algn="ctr">
              <a:lnSpc>
                <a:spcPct val="100000"/>
              </a:lnSpc>
            </a:pPr>
            <a:r>
              <a:rPr lang="en-US" sz="8500" dirty="0" smtClean="0">
                <a:solidFill>
                  <a:srgbClr val="EE822F"/>
                </a:solidFill>
                <a:latin typeface="MiSans" pitchFamily="34" charset="0"/>
                <a:ea typeface="MiSans" pitchFamily="34" charset="-122"/>
                <a:cs typeface="MiSans" pitchFamily="34" charset="-120"/>
              </a:rPr>
              <a:t>04</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nSpc>
                <a:spcPct val="100000"/>
              </a:lnSpc>
            </a:pPr>
            <a:r>
              <a:rPr lang="en-US" sz="4000" dirty="0">
                <a:solidFill>
                  <a:srgbClr val="0D0D0D"/>
                </a:solidFill>
                <a:latin typeface="MiSans" pitchFamily="34" charset="0"/>
                <a:ea typeface="MiSans" pitchFamily="34" charset="-122"/>
                <a:cs typeface="MiSans" pitchFamily="34" charset="-120"/>
              </a:rPr>
              <a:t>Clinical Diagnosis</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609600"/>
          </a:xfrm>
          <a:prstGeom prst="rect">
            <a:avLst/>
          </a:prstGeom>
          <a:noFill/>
          <a:ln/>
        </p:spPr>
        <p:txBody>
          <a:bodyPr wrap="square" lIns="91440" tIns="45720" rIns="91440" bIns="45720" rtlCol="0" anchor="t">
            <a:spAutoFit/>
          </a:bodyPr>
          <a:lstStyle/>
          <a:p>
            <a:pPr>
              <a:lnSpc>
                <a:spcPct val="100000"/>
              </a:lnSpc>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a:lnSpc>
                <a:spcPct val="100000"/>
              </a:lnSpc>
            </a:pPr>
            <a:endParaRPr lang="en-US" sz="1600" dirty="0"/>
          </a:p>
        </p:txBody>
      </p:sp>
      <p:pic>
        <p:nvPicPr>
          <p:cNvPr id="14" name="Image 2" descr="https://kimi-img.moonshot.cn/pub/slides/slides_tmpl/image/25-08-27-20:00:44-d2nf6r18bjvh7rlj0430.png"/>
          <p:cNvPicPr>
            <a:picLocks noChangeAspect="1"/>
          </p:cNvPicPr>
          <p:nvPr/>
        </p:nvPicPr>
        <p:blipFill>
          <a:blip r:embed="rId4">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icPr>
            <a:picLocks noChangeAspect="1"/>
          </p:cNvPicPr>
          <p:nvPr/>
        </p:nvPicPr>
        <p:blipFill>
          <a:blip r:embed="rId5"/>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icPr>
            <a:picLocks noChangeAspect="1"/>
          </p:cNvPicPr>
          <p:nvPr/>
        </p:nvPicPr>
        <p:blipFill>
          <a:blip r:embed="rId6"/>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icPr>
            <a:picLocks noChangeAspect="1"/>
          </p:cNvPicPr>
          <p:nvPr/>
        </p:nvPicPr>
        <p:blipFill>
          <a:blip r:embed="rId7"/>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pic>
        <p:nvPicPr>
          <p:cNvPr id="24" name="Image 6" descr="https://kimi-img.moonshot.cn/pub/slides/slides_tmpl/image/25-08-27-20:00:52-d2nf6t18bjvh7rlj04c0.png"/>
          <p:cNvPicPr>
            <a:picLocks noChangeAspect="1"/>
          </p:cNvPicPr>
          <p:nvPr/>
        </p:nvPicPr>
        <p:blipFill>
          <a:blip r:embed="rId8"/>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icPr>
            <a:picLocks noChangeAspect="1"/>
          </p:cNvPicPr>
          <p:nvPr/>
        </p:nvPicPr>
        <p:blipFill>
          <a:blip r:embed="rId9"/>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flip="none" rotWithShape="1">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l="50000" t="50000" r="50000" b="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a:lnSpc>
                <a:spcPct val="100000"/>
              </a:lnSpc>
            </a:pPr>
            <a:endParaRPr lang="en-US" sz="1600"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3970" y="-1905"/>
            <a:ext cx="12212320" cy="6859905"/>
          </a:xfrm>
          <a:prstGeom prst="rect">
            <a:avLst/>
          </a:prstGeom>
          <a:solidFill>
            <a:srgbClr val="FADBDF">
              <a:alpha val="25098"/>
            </a:srgbClr>
          </a:solidFill>
          <a:ln/>
        </p:spPr>
      </p:sp>
      <p:sp>
        <p:nvSpPr>
          <p:cNvPr id="3" name="Text 1"/>
          <p:cNvSpPr/>
          <p:nvPr/>
        </p:nvSpPr>
        <p:spPr>
          <a:xfrm>
            <a:off x="-13970" y="-190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08-27-20:01:26-d2nf75h8bjvh7rlj054g.png"/>
          <p:cNvPicPr>
            <a:picLocks noChangeAspect="1"/>
          </p:cNvPicPr>
          <p:nvPr/>
        </p:nvPicPr>
        <p:blipFill>
          <a:blip r:embed="rId3"/>
          <a:stretch>
            <a:fillRect/>
          </a:stretch>
        </p:blipFill>
        <p:spPr>
          <a:xfrm>
            <a:off x="-233680" y="-44450"/>
            <a:ext cx="12552045" cy="7060565"/>
          </a:xfrm>
          <a:prstGeom prst="rect">
            <a:avLst/>
          </a:prstGeom>
        </p:spPr>
      </p:pic>
      <p:sp>
        <p:nvSpPr>
          <p:cNvPr id="5" name="Text 2"/>
          <p:cNvSpPr/>
          <p:nvPr/>
        </p:nvSpPr>
        <p:spPr>
          <a:xfrm>
            <a:off x="905510" y="1376680"/>
            <a:ext cx="10380980" cy="757555"/>
          </a:xfrm>
          <a:prstGeom prst="rect">
            <a:avLst/>
          </a:prstGeom>
          <a:noFill/>
          <a:ln/>
        </p:spPr>
        <p:txBody>
          <a:bodyPr wrap="square" lIns="0" tIns="0" rIns="0" bIns="0" rtlCol="0" anchor="t"/>
          <a:lstStyle/>
          <a:p>
            <a:pPr algn="ctr">
              <a:lnSpc>
                <a:spcPct val="100000"/>
              </a:lnSpc>
            </a:pPr>
            <a:r>
              <a:rPr lang="en-US" sz="3600" dirty="0">
                <a:solidFill>
                  <a:srgbClr val="0D0D0D"/>
                </a:solidFill>
                <a:latin typeface="MiSans" pitchFamily="34" charset="0"/>
                <a:ea typeface="MiSans" pitchFamily="34" charset="-122"/>
                <a:cs typeface="MiSans" pitchFamily="34" charset="-120"/>
              </a:rPr>
              <a:t>Subtle and Misleading Signs</a:t>
            </a:r>
            <a:endParaRPr lang="en-US" sz="1600" dirty="0"/>
          </a:p>
        </p:txBody>
      </p:sp>
      <p:sp>
        <p:nvSpPr>
          <p:cNvPr id="6" name="Text 3"/>
          <p:cNvSpPr/>
          <p:nvPr/>
        </p:nvSpPr>
        <p:spPr>
          <a:xfrm>
            <a:off x="1934210" y="2594610"/>
            <a:ext cx="4003040" cy="769620"/>
          </a:xfrm>
          <a:prstGeom prst="rect">
            <a:avLst/>
          </a:prstGeom>
          <a:noFill/>
          <a:ln/>
        </p:spPr>
        <p:txBody>
          <a:bodyPr wrap="square" lIns="0" tIns="0" rIns="0" bIns="0" rtlCol="0" anchor="ctr"/>
          <a:lstStyle/>
          <a:p>
            <a:pPr algn="ctr">
              <a:lnSpc>
                <a:spcPct val="100000"/>
              </a:lnSpc>
            </a:pPr>
            <a:r>
              <a:rPr lang="en-US" sz="2400" dirty="0">
                <a:solidFill>
                  <a:srgbClr val="F0939E"/>
                </a:solidFill>
                <a:latin typeface="MiSans" pitchFamily="34" charset="0"/>
                <a:ea typeface="MiSans" pitchFamily="34" charset="-122"/>
                <a:cs typeface="MiSans" pitchFamily="34" charset="-120"/>
              </a:rPr>
              <a:t>Clinical Challenges</a:t>
            </a:r>
            <a:endParaRPr lang="en-US" sz="1600" dirty="0"/>
          </a:p>
        </p:txBody>
      </p:sp>
      <p:sp>
        <p:nvSpPr>
          <p:cNvPr id="7" name="Text 4"/>
          <p:cNvSpPr/>
          <p:nvPr/>
        </p:nvSpPr>
        <p:spPr>
          <a:xfrm>
            <a:off x="1934845" y="3364865"/>
            <a:ext cx="4003040" cy="230695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Most neonatal seizures lack overt signs, making them difficult to detect clinically. Subtle signs like automatisms, autonomic changes, or behavioral arrest are often missed.</a:t>
            </a:r>
            <a:endParaRPr lang="en-US" sz="1600" dirty="0"/>
          </a:p>
        </p:txBody>
      </p:sp>
      <p:sp>
        <p:nvSpPr>
          <p:cNvPr id="8" name="Text 5"/>
          <p:cNvSpPr/>
          <p:nvPr/>
        </p:nvSpPr>
        <p:spPr>
          <a:xfrm>
            <a:off x="6137275" y="2594610"/>
            <a:ext cx="4003040" cy="769620"/>
          </a:xfrm>
          <a:prstGeom prst="rect">
            <a:avLst/>
          </a:prstGeom>
          <a:noFill/>
          <a:ln/>
        </p:spPr>
        <p:txBody>
          <a:bodyPr wrap="square" lIns="0" tIns="0" rIns="0" bIns="0" rtlCol="0" anchor="ctr"/>
          <a:lstStyle/>
          <a:p>
            <a:pPr algn="ctr">
              <a:lnSpc>
                <a:spcPct val="100000"/>
              </a:lnSpc>
            </a:pPr>
            <a:r>
              <a:rPr lang="en-US" sz="2400" dirty="0">
                <a:solidFill>
                  <a:srgbClr val="F0939E"/>
                </a:solidFill>
                <a:latin typeface="MiSans" pitchFamily="34" charset="0"/>
                <a:ea typeface="MiSans" pitchFamily="34" charset="-122"/>
                <a:cs typeface="MiSans" pitchFamily="34" charset="-120"/>
              </a:rPr>
              <a:t>Reliable Clinical Marker</a:t>
            </a:r>
            <a:endParaRPr lang="en-US" sz="1600" dirty="0"/>
          </a:p>
        </p:txBody>
      </p:sp>
      <p:sp>
        <p:nvSpPr>
          <p:cNvPr id="9" name="Text 6"/>
          <p:cNvSpPr/>
          <p:nvPr/>
        </p:nvSpPr>
        <p:spPr>
          <a:xfrm>
            <a:off x="6137275" y="3364865"/>
            <a:ext cx="4003040" cy="230695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Focal clonic limb activity is the most reliable clinical sign of neonatal seizures. However, clinical observation alone is insufficient for accurate diagnosis.</a:t>
            </a:r>
            <a:endParaRPr lang="en-US" sz="16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0" descr="https://kimi-img.moonshot.cn/pub/slides/slides_tmpl/image/25-08-27-20:00:52-d2nf6t18bjvh7rlj04b0.png"/>
          <p:cNvPicPr>
            <a:picLocks noChangeAspect="1"/>
          </p:cNvPicPr>
          <p:nvPr/>
        </p:nvPicPr>
        <p:blipFill>
          <a:blip r:embed="rId3"/>
          <a:stretch>
            <a:fillRect/>
          </a:stretch>
        </p:blipFill>
        <p:spPr>
          <a:xfrm>
            <a:off x="4343946" y="1311865"/>
            <a:ext cx="7348220" cy="3874107"/>
          </a:xfrm>
          <a:prstGeom prst="rect">
            <a:avLst/>
          </a:prstGeom>
        </p:spPr>
      </p:pic>
      <p:pic>
        <p:nvPicPr>
          <p:cNvPr id="7" name="Image 1" descr="https://kimi-img.moonshot.cn/pub/slides/slides_tmpl/image/25-08-27-20:00:44-d2nf6r18bjvh7rlj0430.png"/>
          <p:cNvPicPr>
            <a:picLocks noChangeAspect="1"/>
          </p:cNvPicPr>
          <p:nvPr/>
        </p:nvPicPr>
        <p:blipFill>
          <a:blip r:embed="rId4">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400383"/>
          </a:xfrm>
          <a:prstGeom prst="rect">
            <a:avLst/>
          </a:prstGeom>
          <a:noFill/>
          <a:ln/>
        </p:spPr>
        <p:txBody>
          <a:bodyPr wrap="square" lIns="91440" tIns="45720" rIns="91440" bIns="45720" rtlCol="0" anchor="t">
            <a:spAutoFit/>
          </a:bodyPr>
          <a:lstStyle/>
          <a:p>
            <a:pPr algn="ctr">
              <a:lnSpc>
                <a:spcPct val="100000"/>
              </a:lnSpc>
            </a:pPr>
            <a:r>
              <a:rPr lang="en-US" sz="8500" dirty="0" smtClean="0">
                <a:solidFill>
                  <a:srgbClr val="EE822F"/>
                </a:solidFill>
                <a:latin typeface="MiSans" pitchFamily="34" charset="0"/>
                <a:ea typeface="MiSans" pitchFamily="34" charset="-122"/>
                <a:cs typeface="MiSans" pitchFamily="34" charset="-120"/>
              </a:rPr>
              <a:t>05</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nSpc>
                <a:spcPct val="100000"/>
              </a:lnSpc>
            </a:pPr>
            <a:r>
              <a:rPr lang="en-US" sz="4000" dirty="0">
                <a:solidFill>
                  <a:srgbClr val="0D0D0D"/>
                </a:solidFill>
                <a:latin typeface="MiSans" pitchFamily="34" charset="0"/>
                <a:ea typeface="MiSans" pitchFamily="34" charset="-122"/>
                <a:cs typeface="MiSans" pitchFamily="34" charset="-120"/>
              </a:rPr>
              <a:t>EEG Monitoring</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609600"/>
          </a:xfrm>
          <a:prstGeom prst="rect">
            <a:avLst/>
          </a:prstGeom>
          <a:noFill/>
          <a:ln/>
        </p:spPr>
        <p:txBody>
          <a:bodyPr wrap="square" lIns="91440" tIns="45720" rIns="91440" bIns="45720" rtlCol="0" anchor="t">
            <a:spAutoFit/>
          </a:bodyPr>
          <a:lstStyle/>
          <a:p>
            <a:pPr>
              <a:lnSpc>
                <a:spcPct val="100000"/>
              </a:lnSpc>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a:lnSpc>
                <a:spcPct val="100000"/>
              </a:lnSpc>
            </a:pPr>
            <a:endParaRPr lang="en-US" sz="1600" dirty="0"/>
          </a:p>
        </p:txBody>
      </p:sp>
      <p:pic>
        <p:nvPicPr>
          <p:cNvPr id="14" name="Image 2" descr="https://kimi-img.moonshot.cn/pub/slides/slides_tmpl/image/25-08-27-20:00:44-d2nf6r18bjvh7rlj0430.png"/>
          <p:cNvPicPr>
            <a:picLocks noChangeAspect="1"/>
          </p:cNvPicPr>
          <p:nvPr/>
        </p:nvPicPr>
        <p:blipFill>
          <a:blip r:embed="rId4">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icPr>
            <a:picLocks noChangeAspect="1"/>
          </p:cNvPicPr>
          <p:nvPr/>
        </p:nvPicPr>
        <p:blipFill>
          <a:blip r:embed="rId5"/>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icPr>
            <a:picLocks noChangeAspect="1"/>
          </p:cNvPicPr>
          <p:nvPr/>
        </p:nvPicPr>
        <p:blipFill>
          <a:blip r:embed="rId6"/>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icPr>
            <a:picLocks noChangeAspect="1"/>
          </p:cNvPicPr>
          <p:nvPr/>
        </p:nvPicPr>
        <p:blipFill>
          <a:blip r:embed="rId7"/>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pic>
        <p:nvPicPr>
          <p:cNvPr id="24" name="Image 6" descr="https://kimi-img.moonshot.cn/pub/slides/slides_tmpl/image/25-08-27-20:00:52-d2nf6t18bjvh7rlj04c0.png"/>
          <p:cNvPicPr>
            <a:picLocks noChangeAspect="1"/>
          </p:cNvPicPr>
          <p:nvPr/>
        </p:nvPicPr>
        <p:blipFill>
          <a:blip r:embed="rId8"/>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icPr>
            <a:picLocks noChangeAspect="1"/>
          </p:cNvPicPr>
          <p:nvPr/>
        </p:nvPicPr>
        <p:blipFill>
          <a:blip r:embed="rId9"/>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flip="none" rotWithShape="1">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l="50000" t="50000" r="50000" b="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a:lnSpc>
                <a:spcPct val="100000"/>
              </a:lnSpc>
            </a:pPr>
            <a:endParaRPr lang="en-US" sz="1600"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70" y="1270"/>
            <a:ext cx="12212320" cy="6859905"/>
          </a:xfrm>
          <a:prstGeom prst="rect">
            <a:avLst/>
          </a:prstGeom>
          <a:solidFill>
            <a:srgbClr val="FADBDF">
              <a:alpha val="25098"/>
            </a:srgbClr>
          </a:solidFill>
          <a:ln/>
        </p:spPr>
      </p:sp>
      <p:sp>
        <p:nvSpPr>
          <p:cNvPr id="3" name="Text 1"/>
          <p:cNvSpPr/>
          <p:nvPr/>
        </p:nvSpPr>
        <p:spPr>
          <a:xfrm>
            <a:off x="-13970" y="1270"/>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08-27-20:01:42-d2nf79h8bjvh7rlj05h0.png"/>
          <p:cNvPicPr>
            <a:picLocks noChangeAspect="1"/>
          </p:cNvPicPr>
          <p:nvPr/>
        </p:nvPicPr>
        <p:blipFill>
          <a:blip r:embed="rId3">
            <a:alphaModFix amt="80000"/>
          </a:blip>
          <a:stretch>
            <a:fillRect/>
          </a:stretch>
        </p:blipFill>
        <p:spPr>
          <a:xfrm>
            <a:off x="0" y="0"/>
            <a:ext cx="12192000" cy="6858000"/>
          </a:xfrm>
          <a:prstGeom prst="rect">
            <a:avLst/>
          </a:prstGeom>
        </p:spPr>
      </p:pic>
      <p:sp>
        <p:nvSpPr>
          <p:cNvPr id="5" name="Text 2"/>
          <p:cNvSpPr/>
          <p:nvPr/>
        </p:nvSpPr>
        <p:spPr>
          <a:xfrm>
            <a:off x="5027613" y="2806700"/>
            <a:ext cx="2689225" cy="2138045"/>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Why Bedside Guess Fails</a:t>
            </a:r>
            <a:endParaRPr lang="en-US" sz="1600" dirty="0"/>
          </a:p>
        </p:txBody>
      </p:sp>
      <p:sp>
        <p:nvSpPr>
          <p:cNvPr id="6" name="Text 3"/>
          <p:cNvSpPr/>
          <p:nvPr/>
        </p:nvSpPr>
        <p:spPr>
          <a:xfrm>
            <a:off x="1179830" y="556895"/>
            <a:ext cx="10322560" cy="757555"/>
          </a:xfrm>
          <a:prstGeom prst="rect">
            <a:avLst/>
          </a:prstGeom>
          <a:noFill/>
          <a:ln/>
        </p:spPr>
        <p:txBody>
          <a:bodyPr wrap="square" lIns="0" tIns="0" rIns="0" bIns="0" rtlCol="0" anchor="t"/>
          <a:lstStyle/>
          <a:p>
            <a:pPr>
              <a:lnSpc>
                <a:spcPct val="100000"/>
              </a:lnSpc>
            </a:pPr>
            <a:r>
              <a:rPr lang="en-US" sz="2400" dirty="0">
                <a:solidFill>
                  <a:srgbClr val="0070C0"/>
                </a:solidFill>
                <a:latin typeface="MiSans" pitchFamily="34" charset="0"/>
                <a:ea typeface="MiSans" pitchFamily="34" charset="-122"/>
                <a:cs typeface="MiSans" pitchFamily="34" charset="-120"/>
              </a:rPr>
              <a:t>Clinical Misdiagnosis</a:t>
            </a:r>
            <a:endParaRPr lang="en-US" sz="1600" dirty="0"/>
          </a:p>
        </p:txBody>
      </p:sp>
      <p:sp>
        <p:nvSpPr>
          <p:cNvPr id="7" name="Text 4"/>
          <p:cNvSpPr/>
          <p:nvPr/>
        </p:nvSpPr>
        <p:spPr>
          <a:xfrm>
            <a:off x="1184910" y="1031875"/>
            <a:ext cx="8002905" cy="124079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Trained NICU staff detect fewer than 10% of confirmed electrographic seizures, while 78% of documented non-ictal events lack EEG correlates. This highlights the limitations of bedside clinical observation in diagnosing neonatal seizures.</a:t>
            </a:r>
            <a:endParaRPr lang="en-US" sz="1600" dirty="0"/>
          </a:p>
        </p:txBody>
      </p:sp>
      <p:sp>
        <p:nvSpPr>
          <p:cNvPr id="8" name="Text 5"/>
          <p:cNvSpPr/>
          <p:nvPr/>
        </p:nvSpPr>
        <p:spPr>
          <a:xfrm>
            <a:off x="548005" y="3119120"/>
            <a:ext cx="3076575" cy="977265"/>
          </a:xfrm>
          <a:prstGeom prst="rect">
            <a:avLst/>
          </a:prstGeom>
          <a:noFill/>
          <a:ln/>
        </p:spPr>
        <p:txBody>
          <a:bodyPr wrap="square" lIns="0" tIns="0" rIns="0" bIns="0" rtlCol="0" anchor="t"/>
          <a:lstStyle/>
          <a:p>
            <a:pPr>
              <a:lnSpc>
                <a:spcPct val="100000"/>
              </a:lnSpc>
            </a:pPr>
            <a:r>
              <a:rPr lang="en-US" sz="2400" dirty="0">
                <a:solidFill>
                  <a:srgbClr val="EE822F"/>
                </a:solidFill>
                <a:latin typeface="MiSans" pitchFamily="34" charset="0"/>
                <a:ea typeface="MiSans" pitchFamily="34" charset="-122"/>
                <a:cs typeface="MiSans" pitchFamily="34" charset="-120"/>
              </a:rPr>
              <a:t>Consequences of Misdiagnosis</a:t>
            </a:r>
            <a:endParaRPr lang="en-US" sz="1600" dirty="0"/>
          </a:p>
        </p:txBody>
      </p:sp>
      <p:sp>
        <p:nvSpPr>
          <p:cNvPr id="9" name="Text 6"/>
          <p:cNvSpPr/>
          <p:nvPr/>
        </p:nvSpPr>
        <p:spPr>
          <a:xfrm>
            <a:off x="553720" y="3967480"/>
            <a:ext cx="3070860" cy="26949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Inaccurate diagnosis leads to undertreatment of silent seizures and unnecessary medication exposure for non-ictal events. Continuous EEG monitoring is essential to bridge this diagnostic gap.</a:t>
            </a:r>
            <a:endParaRPr lang="en-US" sz="1600" dirty="0"/>
          </a:p>
        </p:txBody>
      </p:sp>
      <p:sp>
        <p:nvSpPr>
          <p:cNvPr id="10" name="Text 7"/>
          <p:cNvSpPr/>
          <p:nvPr/>
        </p:nvSpPr>
        <p:spPr>
          <a:xfrm>
            <a:off x="8568055" y="3119120"/>
            <a:ext cx="3076575" cy="977265"/>
          </a:xfrm>
          <a:prstGeom prst="rect">
            <a:avLst/>
          </a:prstGeom>
          <a:noFill/>
          <a:ln/>
        </p:spPr>
        <p:txBody>
          <a:bodyPr wrap="square" lIns="0" tIns="0" rIns="0" bIns="0" rtlCol="0" anchor="t"/>
          <a:lstStyle/>
          <a:p>
            <a:pPr>
              <a:lnSpc>
                <a:spcPct val="100000"/>
              </a:lnSpc>
            </a:pPr>
            <a:r>
              <a:rPr lang="en-US" sz="2400" dirty="0">
                <a:solidFill>
                  <a:srgbClr val="E54C5E"/>
                </a:solidFill>
                <a:latin typeface="MiSans" pitchFamily="34" charset="0"/>
                <a:ea typeface="MiSans" pitchFamily="34" charset="-122"/>
                <a:cs typeface="MiSans" pitchFamily="34" charset="-120"/>
              </a:rPr>
              <a:t>Role of EEG</a:t>
            </a:r>
            <a:endParaRPr lang="en-US" sz="1600" dirty="0"/>
          </a:p>
        </p:txBody>
      </p:sp>
      <p:sp>
        <p:nvSpPr>
          <p:cNvPr id="11" name="Text 8"/>
          <p:cNvSpPr/>
          <p:nvPr/>
        </p:nvSpPr>
        <p:spPr>
          <a:xfrm>
            <a:off x="8573770" y="3967480"/>
            <a:ext cx="3070860" cy="26949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EEG is the gold standard for diagnosing neonatal seizures, providing accurate detection and characterization of seizure activity that is often missed by clinical observation alone.</a:t>
            </a:r>
            <a:endParaRPr lang="en-US" sz="1600" dirty="0"/>
          </a:p>
        </p:txBody>
      </p:sp>
    </p:spTree>
    <p:extLst>
      <p:ext uri="{BB962C8B-B14F-4D97-AF65-F5344CB8AC3E}">
        <p14:creationId xmlns:p14="http://schemas.microsoft.com/office/powerpoint/2010/main" val="566049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8-27-20:00:44-d2nf6r18bjvh7rlj0430.png"/>
          <p:cNvPicPr>
            <a:picLocks noChangeAspect="1"/>
          </p:cNvPicPr>
          <p:nvPr/>
        </p:nvPicPr>
        <p:blipFill>
          <a:blip r:embed="rId3">
            <a:alphaModFix amt="40000"/>
          </a:blip>
          <a:stretch>
            <a:fillRect/>
          </a:stretch>
        </p:blipFill>
        <p:spPr>
          <a:xfrm rot="10800000">
            <a:off x="4756785" y="3515995"/>
            <a:ext cx="7459345" cy="5433060"/>
          </a:xfrm>
          <a:prstGeom prst="rect">
            <a:avLst/>
          </a:prstGeom>
        </p:spPr>
      </p:pic>
      <p:sp>
        <p:nvSpPr>
          <p:cNvPr id="3" name="Shape 0"/>
          <p:cNvSpPr/>
          <p:nvPr/>
        </p:nvSpPr>
        <p:spPr>
          <a:xfrm>
            <a:off x="-20320" y="0"/>
            <a:ext cx="12212320" cy="6859905"/>
          </a:xfrm>
          <a:prstGeom prst="rect">
            <a:avLst/>
          </a:prstGeom>
          <a:solidFill>
            <a:srgbClr val="FADBDF">
              <a:alpha val="38039"/>
            </a:srgbClr>
          </a:solidFill>
          <a:ln/>
        </p:spPr>
      </p:sp>
      <p:sp>
        <p:nvSpPr>
          <p:cNvPr id="4" name="Text 1"/>
          <p:cNvSpPr/>
          <p:nvPr/>
        </p:nvSpPr>
        <p:spPr>
          <a:xfrm>
            <a:off x="-20320" y="0"/>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5" name="Image 1" descr="https://kimi-img.moonshot.cn/pub/slides/slides_tmpl/image/25-08-27-20:00:44-d2nf6r18bjvh7rlj043g.png"/>
          <p:cNvPicPr>
            <a:picLocks noChangeAspect="1"/>
          </p:cNvPicPr>
          <p:nvPr/>
        </p:nvPicPr>
        <p:blipFill>
          <a:blip r:embed="rId4"/>
          <a:stretch>
            <a:fillRect/>
          </a:stretch>
        </p:blipFill>
        <p:spPr>
          <a:xfrm>
            <a:off x="7369690" y="691089"/>
            <a:ext cx="2584450" cy="1995170"/>
          </a:xfrm>
          <a:prstGeom prst="rect">
            <a:avLst/>
          </a:prstGeom>
        </p:spPr>
      </p:pic>
      <p:pic>
        <p:nvPicPr>
          <p:cNvPr id="6" name="Image 2" descr="https://kimi-img.moonshot.cn/pub/slides/slides_tmpl/image/25-08-27-20:00:46-d2nf6rh8bjvh7rlj0440.png"/>
          <p:cNvPicPr>
            <a:picLocks noChangeAspect="1"/>
          </p:cNvPicPr>
          <p:nvPr/>
        </p:nvPicPr>
        <p:blipFill>
          <a:blip r:embed="rId5"/>
          <a:stretch>
            <a:fillRect/>
          </a:stretch>
        </p:blipFill>
        <p:spPr>
          <a:xfrm>
            <a:off x="9130030" y="659130"/>
            <a:ext cx="3029585" cy="3094990"/>
          </a:xfrm>
          <a:prstGeom prst="rect">
            <a:avLst/>
          </a:prstGeom>
        </p:spPr>
      </p:pic>
      <p:pic>
        <p:nvPicPr>
          <p:cNvPr id="7" name="Image 3" descr="https://kimi-img.moonshot.cn/pub/slides/slides_tmpl/image/25-08-27-20:00:49-d2nf6s98bjvh7rlj0490.png"/>
          <p:cNvPicPr>
            <a:picLocks noChangeAspect="1"/>
          </p:cNvPicPr>
          <p:nvPr/>
        </p:nvPicPr>
        <p:blipFill>
          <a:blip r:embed="rId6"/>
          <a:stretch>
            <a:fillRect/>
          </a:stretch>
        </p:blipFill>
        <p:spPr>
          <a:xfrm>
            <a:off x="288925" y="1483995"/>
            <a:ext cx="1391920" cy="1445260"/>
          </a:xfrm>
          <a:prstGeom prst="rect">
            <a:avLst/>
          </a:prstGeom>
        </p:spPr>
      </p:pic>
      <p:pic>
        <p:nvPicPr>
          <p:cNvPr id="8" name="Image 4" descr="https://kimi-img.moonshot.cn/pub/slides/slides_tmpl/image/25-08-27-20:00:44-d2nf6r18bjvh7rlj0430.png"/>
          <p:cNvPicPr>
            <a:picLocks noChangeAspect="1"/>
          </p:cNvPicPr>
          <p:nvPr/>
        </p:nvPicPr>
        <p:blipFill>
          <a:blip r:embed="rId3">
            <a:alphaModFix amt="40000"/>
          </a:blip>
          <a:stretch>
            <a:fillRect/>
          </a:stretch>
        </p:blipFill>
        <p:spPr>
          <a:xfrm>
            <a:off x="-20320" y="-2087245"/>
            <a:ext cx="7459345" cy="5433060"/>
          </a:xfrm>
          <a:prstGeom prst="rect">
            <a:avLst/>
          </a:prstGeom>
        </p:spPr>
      </p:pic>
      <p:pic>
        <p:nvPicPr>
          <p:cNvPr id="9" name="Image 5" descr="https://kimi-img.moonshot.cn/pub/slides/slides_tmpl/image/25-08-27-20:00:46-d2nf6rh8bjvh7rlj044g.png"/>
          <p:cNvPicPr>
            <a:picLocks noChangeAspect="1"/>
          </p:cNvPicPr>
          <p:nvPr/>
        </p:nvPicPr>
        <p:blipFill>
          <a:blip r:embed="rId7"/>
          <a:stretch>
            <a:fillRect/>
          </a:stretch>
        </p:blipFill>
        <p:spPr>
          <a:xfrm rot="19080000" flipH="1">
            <a:off x="3299460" y="518160"/>
            <a:ext cx="2296160" cy="1938655"/>
          </a:xfrm>
          <a:prstGeom prst="rect">
            <a:avLst/>
          </a:prstGeom>
        </p:spPr>
      </p:pic>
      <p:pic>
        <p:nvPicPr>
          <p:cNvPr id="10" name="Image 6" descr="https://kimi-img.moonshot.cn/pub/slides/slides_tmpl/image/25-08-27-20:00:46-d2nf6rh8bjvh7rlj046g.png"/>
          <p:cNvPicPr>
            <a:picLocks noChangeAspect="1"/>
          </p:cNvPicPr>
          <p:nvPr/>
        </p:nvPicPr>
        <p:blipFill>
          <a:blip r:embed="rId8"/>
          <a:stretch>
            <a:fillRect/>
          </a:stretch>
        </p:blipFill>
        <p:spPr>
          <a:xfrm rot="20460000">
            <a:off x="796290" y="259715"/>
            <a:ext cx="3466465" cy="2668270"/>
          </a:xfrm>
          <a:prstGeom prst="rect">
            <a:avLst/>
          </a:prstGeom>
        </p:spPr>
      </p:pic>
      <p:pic>
        <p:nvPicPr>
          <p:cNvPr id="11" name="Image 7" descr="https://kimi-img.moonshot.cn/pub/slides/slides_tmpl/image/25-08-27-20:00:46-d2nf6rh8bjvh7rlj0450.png"/>
          <p:cNvPicPr>
            <a:picLocks noChangeAspect="1"/>
          </p:cNvPicPr>
          <p:nvPr/>
        </p:nvPicPr>
        <p:blipFill>
          <a:blip r:embed="rId9"/>
          <a:stretch>
            <a:fillRect/>
          </a:stretch>
        </p:blipFill>
        <p:spPr>
          <a:xfrm>
            <a:off x="288925" y="1971040"/>
            <a:ext cx="2355850" cy="2879725"/>
          </a:xfrm>
          <a:prstGeom prst="rect">
            <a:avLst/>
          </a:prstGeom>
        </p:spPr>
      </p:pic>
      <p:sp>
        <p:nvSpPr>
          <p:cNvPr id="12" name="Shape 2"/>
          <p:cNvSpPr/>
          <p:nvPr/>
        </p:nvSpPr>
        <p:spPr>
          <a:xfrm>
            <a:off x="1951990" y="2120900"/>
            <a:ext cx="8288020" cy="3094355"/>
          </a:xfrm>
          <a:prstGeom prst="roundRect">
            <a:avLst/>
          </a:prstGeom>
          <a:gradFill flip="none" rotWithShape="1">
            <a:gsLst>
              <a:gs pos="0">
                <a:srgbClr val="FFE6E8"/>
              </a:gs>
              <a:gs pos="100000">
                <a:srgbClr val="FFF5D1"/>
              </a:gs>
            </a:gsLst>
            <a:lin ang="2700000" scaled="1"/>
          </a:gradFill>
          <a:ln/>
          <a:effectLst>
            <a:outerShdw blurRad="317500" dist="50792" dir="2700000" algn="bl" rotWithShape="0">
              <a:srgbClr val="851321">
                <a:alpha val="32157"/>
              </a:srgbClr>
            </a:outerShdw>
          </a:effectLst>
        </p:spPr>
      </p:sp>
      <p:sp>
        <p:nvSpPr>
          <p:cNvPr id="13" name="Text 3"/>
          <p:cNvSpPr/>
          <p:nvPr/>
        </p:nvSpPr>
        <p:spPr>
          <a:xfrm>
            <a:off x="1951990" y="2120900"/>
            <a:ext cx="8288020" cy="3094355"/>
          </a:xfrm>
          <a:prstGeom prst="rect">
            <a:avLst/>
          </a:prstGeom>
          <a:noFill/>
          <a:ln/>
        </p:spPr>
        <p:txBody>
          <a:bodyPr wrap="square" lIns="45720" tIns="91440" rIns="91440" bIns="45720" rtlCol="0" anchor="ctr"/>
          <a:lstStyle/>
          <a:p>
            <a:pPr>
              <a:lnSpc>
                <a:spcPct val="100000"/>
              </a:lnSpc>
            </a:pPr>
            <a:endParaRPr lang="en-US" sz="1600" dirty="0"/>
          </a:p>
        </p:txBody>
      </p:sp>
      <p:sp>
        <p:nvSpPr>
          <p:cNvPr id="14" name="Text 4"/>
          <p:cNvSpPr/>
          <p:nvPr/>
        </p:nvSpPr>
        <p:spPr>
          <a:xfrm>
            <a:off x="2157532" y="2415540"/>
            <a:ext cx="7476371" cy="2123658"/>
          </a:xfrm>
          <a:prstGeom prst="rect">
            <a:avLst/>
          </a:prstGeom>
          <a:noFill/>
          <a:ln/>
        </p:spPr>
        <p:txBody>
          <a:bodyPr wrap="square" lIns="91440" tIns="45720" rIns="91440" bIns="45720" rtlCol="0" anchor="t">
            <a:spAutoFit/>
          </a:bodyPr>
          <a:lstStyle/>
          <a:p>
            <a:pPr algn="ctr">
              <a:lnSpc>
                <a:spcPct val="100000"/>
              </a:lnSpc>
            </a:pPr>
            <a:r>
              <a:rPr lang="en-US" sz="4400" b="1" dirty="0">
                <a:solidFill>
                  <a:srgbClr val="000000"/>
                </a:solidFill>
                <a:latin typeface="MiSans" pitchFamily="34" charset="0"/>
                <a:ea typeface="MiSans" pitchFamily="34" charset="-122"/>
                <a:cs typeface="MiSans" pitchFamily="34" charset="-120"/>
              </a:rPr>
              <a:t>Neonatal </a:t>
            </a:r>
            <a:r>
              <a:rPr lang="en-US" sz="4400" b="1" dirty="0" smtClean="0">
                <a:solidFill>
                  <a:srgbClr val="000000"/>
                </a:solidFill>
                <a:latin typeface="MiSans" pitchFamily="34" charset="0"/>
                <a:ea typeface="MiSans" pitchFamily="34" charset="-122"/>
                <a:cs typeface="MiSans" pitchFamily="34" charset="-120"/>
              </a:rPr>
              <a:t>Seizures:</a:t>
            </a:r>
          </a:p>
          <a:p>
            <a:pPr algn="ctr">
              <a:lnSpc>
                <a:spcPct val="100000"/>
              </a:lnSpc>
            </a:pPr>
            <a:endParaRPr lang="en-US" sz="4400" b="1" dirty="0" smtClean="0">
              <a:solidFill>
                <a:srgbClr val="000000"/>
              </a:solidFill>
              <a:latin typeface="MiSans" pitchFamily="34" charset="0"/>
              <a:ea typeface="MiSans" pitchFamily="34" charset="-122"/>
              <a:cs typeface="MiSans" pitchFamily="34" charset="-120"/>
            </a:endParaRPr>
          </a:p>
          <a:p>
            <a:pPr algn="ctr">
              <a:lnSpc>
                <a:spcPct val="100000"/>
              </a:lnSpc>
            </a:pPr>
            <a:r>
              <a:rPr lang="en-US" sz="4400" b="1" dirty="0" smtClean="0">
                <a:solidFill>
                  <a:srgbClr val="000000"/>
                </a:solidFill>
                <a:latin typeface="MiSans" pitchFamily="34" charset="0"/>
                <a:ea typeface="MiSans" pitchFamily="34" charset="-122"/>
                <a:cs typeface="MiSans" pitchFamily="34" charset="-120"/>
              </a:rPr>
              <a:t> Etiology &amp; Evaluation</a:t>
            </a:r>
            <a:endParaRPr lang="en-US" sz="1600" dirty="0"/>
          </a:p>
        </p:txBody>
      </p:sp>
      <p:sp>
        <p:nvSpPr>
          <p:cNvPr id="16" name="Text 6"/>
          <p:cNvSpPr/>
          <p:nvPr/>
        </p:nvSpPr>
        <p:spPr>
          <a:xfrm>
            <a:off x="6590497" y="4318635"/>
            <a:ext cx="2335063" cy="271780"/>
          </a:xfrm>
          <a:prstGeom prst="rect">
            <a:avLst/>
          </a:prstGeom>
          <a:noFill/>
          <a:ln/>
        </p:spPr>
        <p:txBody>
          <a:bodyPr wrap="square" lIns="45720" tIns="91440" rIns="91440" bIns="45720" rtlCol="0" anchor="ctr"/>
          <a:lstStyle/>
          <a:p>
            <a:pPr>
              <a:lnSpc>
                <a:spcPct val="100000"/>
              </a:lnSpc>
            </a:pPr>
            <a:endParaRPr lang="en-US" sz="1600" dirty="0"/>
          </a:p>
        </p:txBody>
      </p:sp>
      <p:sp>
        <p:nvSpPr>
          <p:cNvPr id="19" name="Text 9"/>
          <p:cNvSpPr/>
          <p:nvPr/>
        </p:nvSpPr>
        <p:spPr>
          <a:xfrm>
            <a:off x="3268244" y="4318000"/>
            <a:ext cx="2223108" cy="271780"/>
          </a:xfrm>
          <a:prstGeom prst="rect">
            <a:avLst/>
          </a:prstGeom>
          <a:noFill/>
          <a:ln/>
        </p:spPr>
        <p:txBody>
          <a:bodyPr wrap="square" lIns="45720" tIns="91440" rIns="91440" bIns="45720" rtlCol="0" anchor="ctr"/>
          <a:lstStyle/>
          <a:p>
            <a:pPr>
              <a:lnSpc>
                <a:spcPct val="100000"/>
              </a:lnSpc>
            </a:pPr>
            <a:endParaRPr lang="en-US" sz="1600" dirty="0"/>
          </a:p>
        </p:txBody>
      </p:sp>
      <p:pic>
        <p:nvPicPr>
          <p:cNvPr id="21" name="Image 8" descr="https://kimi-img.moonshot.cn/pub/slides/slides_tmpl/image/25-08-27-20:00:46-d2nf6rh8bjvh7rlj0460.png"/>
          <p:cNvPicPr>
            <a:picLocks noChangeAspect="1"/>
          </p:cNvPicPr>
          <p:nvPr/>
        </p:nvPicPr>
        <p:blipFill>
          <a:blip r:embed="rId10"/>
          <a:stretch>
            <a:fillRect/>
          </a:stretch>
        </p:blipFill>
        <p:spPr>
          <a:xfrm>
            <a:off x="621665" y="4086860"/>
            <a:ext cx="2929255" cy="2491105"/>
          </a:xfrm>
          <a:prstGeom prst="rect">
            <a:avLst/>
          </a:prstGeom>
        </p:spPr>
      </p:pic>
      <p:pic>
        <p:nvPicPr>
          <p:cNvPr id="22" name="Image 9" descr="https://kimi-img.moonshot.cn/pub/slides/slides_tmpl/image/25-08-27-20:00:46-d2nf6rh8bjvh7rlj045g.png"/>
          <p:cNvPicPr>
            <a:picLocks noChangeAspect="1"/>
          </p:cNvPicPr>
          <p:nvPr/>
        </p:nvPicPr>
        <p:blipFill>
          <a:blip r:embed="rId11"/>
          <a:stretch>
            <a:fillRect/>
          </a:stretch>
        </p:blipFill>
        <p:spPr>
          <a:xfrm>
            <a:off x="3161030" y="5114925"/>
            <a:ext cx="1096645" cy="1065530"/>
          </a:xfrm>
          <a:prstGeom prst="rect">
            <a:avLst/>
          </a:prstGeom>
        </p:spPr>
      </p:pic>
      <p:pic>
        <p:nvPicPr>
          <p:cNvPr id="23" name="Image 10" descr="https://kimi-img.moonshot.cn/pub/slides/slides_tmpl/image/25-08-27-20:00:47-d2nf6rp8bjvh7rlj0470.png"/>
          <p:cNvPicPr>
            <a:picLocks noChangeAspect="1"/>
          </p:cNvPicPr>
          <p:nvPr/>
        </p:nvPicPr>
        <p:blipFill>
          <a:blip r:embed="rId12"/>
          <a:stretch>
            <a:fillRect/>
          </a:stretch>
        </p:blipFill>
        <p:spPr>
          <a:xfrm>
            <a:off x="9130030" y="3625215"/>
            <a:ext cx="2557780" cy="2907030"/>
          </a:xfrm>
          <a:prstGeom prst="rect">
            <a:avLst/>
          </a:prstGeom>
        </p:spPr>
      </p:pic>
      <p:pic>
        <p:nvPicPr>
          <p:cNvPr id="24" name="Image 11" descr="https://kimi-img.moonshot.cn/pub/slides/slides_tmpl/image/25-08-27-20:00:53-d2nf6t98bjvh7rlj04d0.png"/>
          <p:cNvPicPr>
            <a:picLocks noChangeAspect="1"/>
          </p:cNvPicPr>
          <p:nvPr/>
        </p:nvPicPr>
        <p:blipFill>
          <a:blip r:embed="rId13"/>
          <a:stretch>
            <a:fillRect/>
          </a:stretch>
        </p:blipFill>
        <p:spPr>
          <a:xfrm>
            <a:off x="7799070" y="5001260"/>
            <a:ext cx="1662430" cy="1244600"/>
          </a:xfrm>
          <a:prstGeom prst="rect">
            <a:avLst/>
          </a:prstGeom>
        </p:spPr>
      </p:pic>
      <p:pic>
        <p:nvPicPr>
          <p:cNvPr id="25" name="Image 12" descr="https://kimi-img.moonshot.cn/pub/slides/slides_tmpl/image/25-08-27-20:01:10-d2nf71h8bjvh7rlj0510.png"/>
          <p:cNvPicPr>
            <a:picLocks noChangeAspect="1"/>
          </p:cNvPicPr>
          <p:nvPr/>
        </p:nvPicPr>
        <p:blipFill>
          <a:blip r:embed="rId14"/>
          <a:stretch>
            <a:fillRect/>
          </a:stretch>
        </p:blipFill>
        <p:spPr>
          <a:xfrm>
            <a:off x="9406255" y="369570"/>
            <a:ext cx="1073785" cy="1073785"/>
          </a:xfrm>
          <a:prstGeom prst="rect">
            <a:avLst/>
          </a:prstGeom>
        </p:spPr>
      </p:pic>
      <p:pic>
        <p:nvPicPr>
          <p:cNvPr id="26" name="Image 13" descr="https://kimi-img.moonshot.cn/pub/slides/slides_tmpl/image/25-08-27-20:00:55-d2nf6tp8bjvh7rlj04fg.png"/>
          <p:cNvPicPr>
            <a:picLocks noChangeAspect="1"/>
          </p:cNvPicPr>
          <p:nvPr/>
        </p:nvPicPr>
        <p:blipFill>
          <a:blip r:embed="rId15"/>
          <a:stretch>
            <a:fillRect/>
          </a:stretch>
        </p:blipFill>
        <p:spPr>
          <a:xfrm>
            <a:off x="10132695" y="3028950"/>
            <a:ext cx="1623695" cy="1723390"/>
          </a:xfrm>
          <a:prstGeom prst="rect">
            <a:avLst/>
          </a:prstGeom>
        </p:spPr>
      </p:pic>
    </p:spTree>
    <p:extLst>
      <p:ext uri="{BB962C8B-B14F-4D97-AF65-F5344CB8AC3E}">
        <p14:creationId xmlns:p14="http://schemas.microsoft.com/office/powerpoint/2010/main" val="129390995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8-27-20:01:40-d2nf7918bjvh7rlj05d0.jpg"/>
          <p:cNvPicPr>
            <a:picLocks noChangeAspect="1"/>
          </p:cNvPicPr>
          <p:nvPr/>
        </p:nvPicPr>
        <p:blipFill>
          <a:blip r:embed="rId3"/>
          <a:stretch>
            <a:fillRect/>
          </a:stretch>
        </p:blipFill>
        <p:spPr>
          <a:xfrm>
            <a:off x="0" y="-16510"/>
            <a:ext cx="12192000" cy="6858000"/>
          </a:xfrm>
          <a:prstGeom prst="rect">
            <a:avLst/>
          </a:prstGeom>
        </p:spPr>
      </p:pic>
      <p:sp>
        <p:nvSpPr>
          <p:cNvPr id="3" name="Text 0"/>
          <p:cNvSpPr/>
          <p:nvPr/>
        </p:nvSpPr>
        <p:spPr>
          <a:xfrm>
            <a:off x="687070" y="647065"/>
            <a:ext cx="10853420" cy="757555"/>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cEEG: Gold Standard</a:t>
            </a:r>
            <a:endParaRPr lang="en-US" sz="1600" dirty="0"/>
          </a:p>
        </p:txBody>
      </p:sp>
      <p:pic>
        <p:nvPicPr>
          <p:cNvPr id="4" name="Image 1" descr="https://kimi-img.moonshot.cn/pub/slides/slides_tmpl/image/25-08-27-20:00:52-d2nf6t18bjvh7rlj04ag.png"/>
          <p:cNvPicPr>
            <a:picLocks noChangeAspect="1"/>
          </p:cNvPicPr>
          <p:nvPr/>
        </p:nvPicPr>
        <p:blipFill>
          <a:blip r:embed="rId4"/>
          <a:stretch>
            <a:fillRect/>
          </a:stretch>
        </p:blipFill>
        <p:spPr>
          <a:xfrm>
            <a:off x="7771765" y="1043305"/>
            <a:ext cx="1328420" cy="716280"/>
          </a:xfrm>
          <a:prstGeom prst="rect">
            <a:avLst/>
          </a:prstGeom>
        </p:spPr>
      </p:pic>
      <p:sp>
        <p:nvSpPr>
          <p:cNvPr id="5" name="Text 1"/>
          <p:cNvSpPr/>
          <p:nvPr/>
        </p:nvSpPr>
        <p:spPr>
          <a:xfrm>
            <a:off x="2196465" y="1733550"/>
            <a:ext cx="7464425" cy="571500"/>
          </a:xfrm>
          <a:prstGeom prst="rect">
            <a:avLst/>
          </a:prstGeom>
          <a:noFill/>
          <a:ln/>
        </p:spPr>
        <p:txBody>
          <a:bodyPr wrap="square" lIns="0" tIns="0" rIns="0" bIns="0" rtlCol="0" anchor="t"/>
          <a:lstStyle/>
          <a:p>
            <a:pPr>
              <a:lnSpc>
                <a:spcPct val="100000"/>
              </a:lnSpc>
            </a:pPr>
            <a:r>
              <a:rPr lang="en-US" sz="2400" dirty="0">
                <a:solidFill>
                  <a:srgbClr val="F0939E"/>
                </a:solidFill>
                <a:latin typeface="MiSans" pitchFamily="34" charset="0"/>
                <a:ea typeface="MiSans" pitchFamily="34" charset="-122"/>
                <a:cs typeface="MiSans" pitchFamily="34" charset="-120"/>
              </a:rPr>
              <a:t>Continuous EEG</a:t>
            </a:r>
            <a:endParaRPr lang="en-US" sz="1600" dirty="0"/>
          </a:p>
        </p:txBody>
      </p:sp>
      <p:sp>
        <p:nvSpPr>
          <p:cNvPr id="6" name="Text 2"/>
          <p:cNvSpPr/>
          <p:nvPr/>
        </p:nvSpPr>
        <p:spPr>
          <a:xfrm>
            <a:off x="2566035" y="2171700"/>
            <a:ext cx="7094855" cy="12979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Continuous conventional video EEG (cEEG) for at least 24 hours is the gold standard for diagnosing neonatal seizures, capturing subclinical events and quantifying seizure burden.</a:t>
            </a:r>
            <a:endParaRPr lang="en-US" sz="1600" dirty="0"/>
          </a:p>
        </p:txBody>
      </p:sp>
      <p:sp>
        <p:nvSpPr>
          <p:cNvPr id="7" name="Text 3"/>
          <p:cNvSpPr/>
          <p:nvPr/>
        </p:nvSpPr>
        <p:spPr>
          <a:xfrm>
            <a:off x="3065780" y="3410585"/>
            <a:ext cx="7464425" cy="571500"/>
          </a:xfrm>
          <a:prstGeom prst="rect">
            <a:avLst/>
          </a:prstGeom>
          <a:noFill/>
          <a:ln/>
        </p:spPr>
        <p:txBody>
          <a:bodyPr wrap="square" lIns="0" tIns="0" rIns="0" bIns="0" rtlCol="0" anchor="t"/>
          <a:lstStyle/>
          <a:p>
            <a:pPr>
              <a:lnSpc>
                <a:spcPct val="100000"/>
              </a:lnSpc>
            </a:pPr>
            <a:r>
              <a:rPr lang="en-US" sz="2400" dirty="0">
                <a:solidFill>
                  <a:srgbClr val="F0939E"/>
                </a:solidFill>
                <a:latin typeface="MiSans" pitchFamily="34" charset="0"/>
                <a:ea typeface="MiSans" pitchFamily="34" charset="-122"/>
                <a:cs typeface="MiSans" pitchFamily="34" charset="-120"/>
              </a:rPr>
              <a:t>Electrode Montage</a:t>
            </a:r>
            <a:endParaRPr lang="en-US" sz="1600" dirty="0"/>
          </a:p>
        </p:txBody>
      </p:sp>
      <p:sp>
        <p:nvSpPr>
          <p:cNvPr id="8" name="Text 4"/>
          <p:cNvSpPr/>
          <p:nvPr/>
        </p:nvSpPr>
        <p:spPr>
          <a:xfrm>
            <a:off x="3435350" y="3830320"/>
            <a:ext cx="7094855" cy="12979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A minimum of 10 electrodes in a standardized neonatal montage, combined with video and ancillary channels, ensures accurate interpretation and artifact rejection.</a:t>
            </a:r>
            <a:endParaRPr lang="en-US" sz="1600" dirty="0"/>
          </a:p>
        </p:txBody>
      </p:sp>
      <p:sp>
        <p:nvSpPr>
          <p:cNvPr id="9" name="Text 5"/>
          <p:cNvSpPr/>
          <p:nvPr/>
        </p:nvSpPr>
        <p:spPr>
          <a:xfrm>
            <a:off x="4112895" y="5123815"/>
            <a:ext cx="7464425" cy="571500"/>
          </a:xfrm>
          <a:prstGeom prst="rect">
            <a:avLst/>
          </a:prstGeom>
          <a:noFill/>
          <a:ln/>
        </p:spPr>
        <p:txBody>
          <a:bodyPr wrap="square" lIns="0" tIns="0" rIns="0" bIns="0" rtlCol="0" anchor="t"/>
          <a:lstStyle/>
          <a:p>
            <a:pPr>
              <a:lnSpc>
                <a:spcPct val="100000"/>
              </a:lnSpc>
            </a:pPr>
            <a:r>
              <a:rPr lang="en-US" sz="2400" dirty="0">
                <a:solidFill>
                  <a:srgbClr val="F0939E"/>
                </a:solidFill>
                <a:latin typeface="MiSans" pitchFamily="34" charset="0"/>
                <a:ea typeface="MiSans" pitchFamily="34" charset="-122"/>
                <a:cs typeface="MiSans" pitchFamily="34" charset="-120"/>
              </a:rPr>
              <a:t>Clinical Guidance</a:t>
            </a:r>
            <a:endParaRPr lang="en-US" sz="1600" dirty="0"/>
          </a:p>
        </p:txBody>
      </p:sp>
      <p:sp>
        <p:nvSpPr>
          <p:cNvPr id="10" name="Text 6"/>
          <p:cNvSpPr/>
          <p:nvPr/>
        </p:nvSpPr>
        <p:spPr>
          <a:xfrm>
            <a:off x="4482465" y="5543550"/>
            <a:ext cx="7094855" cy="12979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cEEG guides treatment by confirming seizures, classifying them, assessing seizure burden, and evaluating response to therapy.</a:t>
            </a:r>
            <a:endParaRPr lang="en-US" sz="16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8-27-20:00:44-d2nf6r18bjvh7rlj0430.png"/>
          <p:cNvPicPr>
            <a:picLocks noChangeAspect="1"/>
          </p:cNvPicPr>
          <p:nvPr/>
        </p:nvPicPr>
        <p:blipFill>
          <a:blip r:embed="rId3">
            <a:alphaModFix amt="40000"/>
          </a:blip>
          <a:stretch>
            <a:fillRect/>
          </a:stretch>
        </p:blipFill>
        <p:spPr>
          <a:xfrm rot="10800000">
            <a:off x="4767580" y="3514725"/>
            <a:ext cx="7459345" cy="5433060"/>
          </a:xfrm>
          <a:prstGeom prst="rect">
            <a:avLst/>
          </a:prstGeom>
        </p:spPr>
      </p:pic>
      <p:pic>
        <p:nvPicPr>
          <p:cNvPr id="3" name="Image 1" descr="https://kimi-img.moonshot.cn/pub/slides/slides_tmpl/image/25-08-27-20:01:10-d2nf71h8bjvh7rlj0520.png"/>
          <p:cNvPicPr>
            <a:picLocks noChangeAspect="1"/>
          </p:cNvPicPr>
          <p:nvPr/>
        </p:nvPicPr>
        <p:blipFill>
          <a:blip r:embed="rId4"/>
          <a:stretch>
            <a:fillRect/>
          </a:stretch>
        </p:blipFill>
        <p:spPr>
          <a:xfrm>
            <a:off x="3169920" y="3514725"/>
            <a:ext cx="9482455" cy="3009900"/>
          </a:xfrm>
          <a:prstGeom prst="rect">
            <a:avLst/>
          </a:prstGeom>
        </p:spPr>
      </p:pic>
      <p:sp>
        <p:nvSpPr>
          <p:cNvPr id="4" name="Shape 0"/>
          <p:cNvSpPr/>
          <p:nvPr/>
        </p:nvSpPr>
        <p:spPr>
          <a:xfrm>
            <a:off x="-13970" y="-1905"/>
            <a:ext cx="12212320" cy="6859905"/>
          </a:xfrm>
          <a:prstGeom prst="rect">
            <a:avLst/>
          </a:prstGeom>
          <a:solidFill>
            <a:srgbClr val="FADBDF">
              <a:alpha val="25098"/>
            </a:srgbClr>
          </a:solidFill>
          <a:ln/>
        </p:spPr>
      </p:sp>
      <p:sp>
        <p:nvSpPr>
          <p:cNvPr id="5" name="Text 1"/>
          <p:cNvSpPr/>
          <p:nvPr/>
        </p:nvSpPr>
        <p:spPr>
          <a:xfrm>
            <a:off x="-13970" y="-190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2" descr="https://kimi-img.moonshot.cn/pub/slides/slides_tmpl/image/25-08-27-20:01:11-d2nf71p8bjvh7rlj052g.png"/>
          <p:cNvPicPr>
            <a:picLocks noChangeAspect="1"/>
          </p:cNvPicPr>
          <p:nvPr/>
        </p:nvPicPr>
        <p:blipFill>
          <a:blip r:embed="rId5"/>
          <a:stretch>
            <a:fillRect/>
          </a:stretch>
        </p:blipFill>
        <p:spPr>
          <a:xfrm>
            <a:off x="-621030" y="1548130"/>
            <a:ext cx="9116060" cy="2957830"/>
          </a:xfrm>
          <a:prstGeom prst="rect">
            <a:avLst/>
          </a:prstGeom>
        </p:spPr>
      </p:pic>
      <p:pic>
        <p:nvPicPr>
          <p:cNvPr id="7" name="Image 3" descr="https://kimi-img.moonshot.cn/pub/slides/slides_tmpl/image/25-08-27-20:00:44-d2nf6r18bjvh7rlj0430.png"/>
          <p:cNvPicPr>
            <a:picLocks noChangeAspect="1"/>
          </p:cNvPicPr>
          <p:nvPr/>
        </p:nvPicPr>
        <p:blipFill>
          <a:blip r:embed="rId3">
            <a:alphaModFix amt="40000"/>
          </a:blip>
          <a:stretch>
            <a:fillRect/>
          </a:stretch>
        </p:blipFill>
        <p:spPr>
          <a:xfrm>
            <a:off x="-20320" y="-2092325"/>
            <a:ext cx="7459345" cy="5433060"/>
          </a:xfrm>
          <a:prstGeom prst="rect">
            <a:avLst/>
          </a:prstGeom>
        </p:spPr>
      </p:pic>
      <p:sp>
        <p:nvSpPr>
          <p:cNvPr id="8" name="Text 2"/>
          <p:cNvSpPr/>
          <p:nvPr/>
        </p:nvSpPr>
        <p:spPr>
          <a:xfrm>
            <a:off x="905510" y="825500"/>
            <a:ext cx="10380980" cy="757555"/>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aEEG Utility &amp; Limits</a:t>
            </a:r>
            <a:endParaRPr lang="en-US" sz="1600" dirty="0"/>
          </a:p>
        </p:txBody>
      </p:sp>
      <p:pic>
        <p:nvPicPr>
          <p:cNvPr id="9" name="Image 4" descr="https://kimi-img.moonshot.cn/pub/slides/slides_tmpl/image/25-08-27-20:01:12-d2nf7218bjvh7rlj0530.png"/>
          <p:cNvPicPr>
            <a:picLocks noChangeAspect="1"/>
          </p:cNvPicPr>
          <p:nvPr/>
        </p:nvPicPr>
        <p:blipFill>
          <a:blip r:embed="rId6"/>
          <a:stretch>
            <a:fillRect/>
          </a:stretch>
        </p:blipFill>
        <p:spPr>
          <a:xfrm>
            <a:off x="7439025" y="924560"/>
            <a:ext cx="4360545" cy="2957830"/>
          </a:xfrm>
          <a:prstGeom prst="rect">
            <a:avLst/>
          </a:prstGeom>
        </p:spPr>
      </p:pic>
      <p:pic>
        <p:nvPicPr>
          <p:cNvPr id="10" name="Image 5" descr="https://kimi-img.moonshot.cn/pub/slides/slides_tmpl/image/25-08-27-20:01:13-d2nf7298bjvh7rlj053g.png"/>
          <p:cNvPicPr>
            <a:picLocks noChangeAspect="1"/>
          </p:cNvPicPr>
          <p:nvPr/>
        </p:nvPicPr>
        <p:blipFill>
          <a:blip r:embed="rId7"/>
          <a:stretch>
            <a:fillRect/>
          </a:stretch>
        </p:blipFill>
        <p:spPr>
          <a:xfrm>
            <a:off x="352425" y="3901440"/>
            <a:ext cx="3850640" cy="2576195"/>
          </a:xfrm>
          <a:prstGeom prst="rect">
            <a:avLst/>
          </a:prstGeom>
        </p:spPr>
      </p:pic>
      <p:sp>
        <p:nvSpPr>
          <p:cNvPr id="11" name="Text 3"/>
          <p:cNvSpPr/>
          <p:nvPr/>
        </p:nvSpPr>
        <p:spPr>
          <a:xfrm>
            <a:off x="899160" y="2198370"/>
            <a:ext cx="5793105" cy="410210"/>
          </a:xfrm>
          <a:prstGeom prst="rect">
            <a:avLst/>
          </a:prstGeom>
          <a:noFill/>
          <a:ln/>
        </p:spPr>
        <p:txBody>
          <a:bodyPr wrap="square" lIns="0" tIns="0" rIns="0" bIns="0" rtlCol="0" anchor="t"/>
          <a:lstStyle/>
          <a:p>
            <a:pPr>
              <a:lnSpc>
                <a:spcPct val="100000"/>
              </a:lnSpc>
            </a:pPr>
            <a:r>
              <a:rPr lang="en-US" sz="2400" dirty="0">
                <a:solidFill>
                  <a:srgbClr val="7030A0"/>
                </a:solidFill>
                <a:latin typeface="MiSans" pitchFamily="34" charset="0"/>
                <a:ea typeface="MiSans" pitchFamily="34" charset="-122"/>
                <a:cs typeface="MiSans" pitchFamily="34" charset="-120"/>
              </a:rPr>
              <a:t>Amplitude-Integrated EEG</a:t>
            </a:r>
            <a:endParaRPr lang="en-US" sz="1600" dirty="0"/>
          </a:p>
        </p:txBody>
      </p:sp>
      <p:sp>
        <p:nvSpPr>
          <p:cNvPr id="12" name="Text 4"/>
          <p:cNvSpPr/>
          <p:nvPr/>
        </p:nvSpPr>
        <p:spPr>
          <a:xfrm>
            <a:off x="899160" y="2626995"/>
            <a:ext cx="6750685" cy="114236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Amplitude-integrated EEG (aEEG) is a bedside-friendly alternative to cEEG but has lower sensitivity, detecting fewer than 50% of seizures.</a:t>
            </a:r>
            <a:endParaRPr lang="en-US" sz="1600" dirty="0"/>
          </a:p>
        </p:txBody>
      </p:sp>
      <p:sp>
        <p:nvSpPr>
          <p:cNvPr id="13" name="Text 5"/>
          <p:cNvSpPr/>
          <p:nvPr/>
        </p:nvSpPr>
        <p:spPr>
          <a:xfrm>
            <a:off x="5493385" y="4343400"/>
            <a:ext cx="5793105" cy="410210"/>
          </a:xfrm>
          <a:prstGeom prst="rect">
            <a:avLst/>
          </a:prstGeom>
          <a:noFill/>
          <a:ln/>
        </p:spPr>
        <p:txBody>
          <a:bodyPr wrap="square" lIns="0" tIns="0" rIns="0" bIns="0" rtlCol="0" anchor="t"/>
          <a:lstStyle/>
          <a:p>
            <a:pPr algn="r">
              <a:lnSpc>
                <a:spcPct val="100000"/>
              </a:lnSpc>
            </a:pPr>
            <a:r>
              <a:rPr lang="en-US" sz="2400" dirty="0">
                <a:solidFill>
                  <a:srgbClr val="588E32"/>
                </a:solidFill>
                <a:latin typeface="MiSans" pitchFamily="34" charset="0"/>
                <a:ea typeface="MiSans" pitchFamily="34" charset="-122"/>
                <a:cs typeface="MiSans" pitchFamily="34" charset="-120"/>
              </a:rPr>
              <a:t>Clinical Application</a:t>
            </a:r>
            <a:endParaRPr lang="en-US" sz="1600" dirty="0"/>
          </a:p>
        </p:txBody>
      </p:sp>
      <p:sp>
        <p:nvSpPr>
          <p:cNvPr id="14" name="Text 6"/>
          <p:cNvSpPr/>
          <p:nvPr/>
        </p:nvSpPr>
        <p:spPr>
          <a:xfrm>
            <a:off x="4535805" y="4772025"/>
            <a:ext cx="6750685" cy="114236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Use aEEG when cEEG is unavailable, but upgrade to cEEG if suspicious patterns are detected to confirm seizure activity.</a:t>
            </a:r>
            <a:endParaRPr lang="en-US" sz="1600"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0" descr="https://kimi-img.moonshot.cn/pub/slides/slides_tmpl/image/25-08-27-20:00:52-d2nf6t18bjvh7rlj04b0.png"/>
          <p:cNvPicPr>
            <a:picLocks noChangeAspect="1"/>
          </p:cNvPicPr>
          <p:nvPr/>
        </p:nvPicPr>
        <p:blipFill>
          <a:blip r:embed="rId3"/>
          <a:stretch>
            <a:fillRect/>
          </a:stretch>
        </p:blipFill>
        <p:spPr>
          <a:xfrm>
            <a:off x="4343946" y="1311865"/>
            <a:ext cx="7348220" cy="3874107"/>
          </a:xfrm>
          <a:prstGeom prst="rect">
            <a:avLst/>
          </a:prstGeom>
        </p:spPr>
      </p:pic>
      <p:pic>
        <p:nvPicPr>
          <p:cNvPr id="7" name="Image 1" descr="https://kimi-img.moonshot.cn/pub/slides/slides_tmpl/image/25-08-27-20:00:44-d2nf6r18bjvh7rlj0430.png"/>
          <p:cNvPicPr>
            <a:picLocks noChangeAspect="1"/>
          </p:cNvPicPr>
          <p:nvPr/>
        </p:nvPicPr>
        <p:blipFill>
          <a:blip r:embed="rId4">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400383"/>
          </a:xfrm>
          <a:prstGeom prst="rect">
            <a:avLst/>
          </a:prstGeom>
          <a:noFill/>
          <a:ln/>
        </p:spPr>
        <p:txBody>
          <a:bodyPr wrap="square" lIns="91440" tIns="45720" rIns="91440" bIns="45720" rtlCol="0" anchor="t">
            <a:spAutoFit/>
          </a:bodyPr>
          <a:lstStyle/>
          <a:p>
            <a:pPr algn="ctr">
              <a:lnSpc>
                <a:spcPct val="100000"/>
              </a:lnSpc>
            </a:pPr>
            <a:r>
              <a:rPr lang="en-US" sz="8500" dirty="0" smtClean="0">
                <a:solidFill>
                  <a:srgbClr val="EE822F"/>
                </a:solidFill>
                <a:latin typeface="MiSans" pitchFamily="34" charset="0"/>
                <a:ea typeface="MiSans" pitchFamily="34" charset="-122"/>
                <a:cs typeface="MiSans" pitchFamily="34" charset="-120"/>
              </a:rPr>
              <a:t>06</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nSpc>
                <a:spcPct val="100000"/>
              </a:lnSpc>
            </a:pPr>
            <a:r>
              <a:rPr lang="en-US" sz="4000" dirty="0">
                <a:solidFill>
                  <a:srgbClr val="0D0D0D"/>
                </a:solidFill>
                <a:latin typeface="MiSans" pitchFamily="34" charset="0"/>
                <a:ea typeface="MiSans" pitchFamily="34" charset="-122"/>
                <a:cs typeface="MiSans" pitchFamily="34" charset="-120"/>
              </a:rPr>
              <a:t>Diagnostic Work-up</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609600"/>
          </a:xfrm>
          <a:prstGeom prst="rect">
            <a:avLst/>
          </a:prstGeom>
          <a:noFill/>
          <a:ln/>
        </p:spPr>
        <p:txBody>
          <a:bodyPr wrap="square" lIns="91440" tIns="45720" rIns="91440" bIns="45720" rtlCol="0" anchor="t">
            <a:spAutoFit/>
          </a:bodyPr>
          <a:lstStyle/>
          <a:p>
            <a:pPr>
              <a:lnSpc>
                <a:spcPct val="100000"/>
              </a:lnSpc>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a:lnSpc>
                <a:spcPct val="100000"/>
              </a:lnSpc>
            </a:pPr>
            <a:endParaRPr lang="en-US" sz="1600" dirty="0"/>
          </a:p>
        </p:txBody>
      </p:sp>
      <p:pic>
        <p:nvPicPr>
          <p:cNvPr id="14" name="Image 2" descr="https://kimi-img.moonshot.cn/pub/slides/slides_tmpl/image/25-08-27-20:00:44-d2nf6r18bjvh7rlj0430.png"/>
          <p:cNvPicPr>
            <a:picLocks noChangeAspect="1"/>
          </p:cNvPicPr>
          <p:nvPr/>
        </p:nvPicPr>
        <p:blipFill>
          <a:blip r:embed="rId4">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icPr>
            <a:picLocks noChangeAspect="1"/>
          </p:cNvPicPr>
          <p:nvPr/>
        </p:nvPicPr>
        <p:blipFill>
          <a:blip r:embed="rId5"/>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icPr>
            <a:picLocks noChangeAspect="1"/>
          </p:cNvPicPr>
          <p:nvPr/>
        </p:nvPicPr>
        <p:blipFill>
          <a:blip r:embed="rId6"/>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icPr>
            <a:picLocks noChangeAspect="1"/>
          </p:cNvPicPr>
          <p:nvPr/>
        </p:nvPicPr>
        <p:blipFill>
          <a:blip r:embed="rId7"/>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pic>
        <p:nvPicPr>
          <p:cNvPr id="24" name="Image 6" descr="https://kimi-img.moonshot.cn/pub/slides/slides_tmpl/image/25-08-27-20:00:52-d2nf6t18bjvh7rlj04c0.png"/>
          <p:cNvPicPr>
            <a:picLocks noChangeAspect="1"/>
          </p:cNvPicPr>
          <p:nvPr/>
        </p:nvPicPr>
        <p:blipFill>
          <a:blip r:embed="rId8"/>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icPr>
            <a:picLocks noChangeAspect="1"/>
          </p:cNvPicPr>
          <p:nvPr/>
        </p:nvPicPr>
        <p:blipFill>
          <a:blip r:embed="rId9"/>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flip="none" rotWithShape="1">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l="50000" t="50000" r="50000" b="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a:lnSpc>
                <a:spcPct val="100000"/>
              </a:lnSpc>
            </a:pPr>
            <a:endParaRPr lang="en-US" sz="1600"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8-27-20:01:08-d2nf7118bjvh7rlj050g.jpg"/>
          <p:cNvPicPr>
            <a:picLocks noChangeAspect="1"/>
          </p:cNvPicPr>
          <p:nvPr/>
        </p:nvPicPr>
        <p:blipFill>
          <a:blip r:embed="rId3"/>
          <a:stretch>
            <a:fillRect/>
          </a:stretch>
        </p:blipFill>
        <p:spPr>
          <a:xfrm>
            <a:off x="635" y="0"/>
            <a:ext cx="12205335" cy="6858000"/>
          </a:xfrm>
          <a:prstGeom prst="rect">
            <a:avLst/>
          </a:prstGeom>
        </p:spPr>
      </p:pic>
      <p:pic>
        <p:nvPicPr>
          <p:cNvPr id="3" name="Image 1" descr="https://kimi-img.moonshot.cn/pub/slides/slides_tmpl/image/25-08-27-20:01:06-d2nf70h8bjvh7rlj0500.png"/>
          <p:cNvPicPr>
            <a:picLocks noChangeAspect="1"/>
          </p:cNvPicPr>
          <p:nvPr/>
        </p:nvPicPr>
        <p:blipFill>
          <a:blip r:embed="rId4"/>
          <a:stretch>
            <a:fillRect/>
          </a:stretch>
        </p:blipFill>
        <p:spPr>
          <a:xfrm>
            <a:off x="6527800" y="0"/>
            <a:ext cx="6281420" cy="6071235"/>
          </a:xfrm>
          <a:prstGeom prst="rect">
            <a:avLst/>
          </a:prstGeom>
        </p:spPr>
      </p:pic>
      <p:pic>
        <p:nvPicPr>
          <p:cNvPr id="4" name="Image 2" descr="https://kimi-img.moonshot.cn/pub/slides/slides_tmpl/image/25-08-27-20:01:06-d2nf70h8bjvh7rlj0500.png"/>
          <p:cNvPicPr>
            <a:picLocks noChangeAspect="1"/>
          </p:cNvPicPr>
          <p:nvPr/>
        </p:nvPicPr>
        <p:blipFill>
          <a:blip r:embed="rId4"/>
          <a:stretch>
            <a:fillRect/>
          </a:stretch>
        </p:blipFill>
        <p:spPr>
          <a:xfrm>
            <a:off x="-615315" y="-199390"/>
            <a:ext cx="7507605" cy="7256145"/>
          </a:xfrm>
          <a:prstGeom prst="rect">
            <a:avLst/>
          </a:prstGeom>
        </p:spPr>
      </p:pic>
      <p:pic>
        <p:nvPicPr>
          <p:cNvPr id="5" name="Image 3" descr="https://kimi-img.moonshot.cn/pub/slides/slides_tmpl/image/25-08-27-20:01:06-d2nf70h8bjvh7rlj0500.png"/>
          <p:cNvPicPr>
            <a:picLocks noChangeAspect="1"/>
          </p:cNvPicPr>
          <p:nvPr/>
        </p:nvPicPr>
        <p:blipFill>
          <a:blip r:embed="rId4"/>
          <a:stretch>
            <a:fillRect/>
          </a:stretch>
        </p:blipFill>
        <p:spPr>
          <a:xfrm>
            <a:off x="-474345" y="0"/>
            <a:ext cx="7507605" cy="7256145"/>
          </a:xfrm>
          <a:prstGeom prst="rect">
            <a:avLst/>
          </a:prstGeom>
        </p:spPr>
      </p:pic>
      <p:sp>
        <p:nvSpPr>
          <p:cNvPr id="6" name="Text 0"/>
          <p:cNvSpPr/>
          <p:nvPr/>
        </p:nvSpPr>
        <p:spPr>
          <a:xfrm>
            <a:off x="905510" y="825500"/>
            <a:ext cx="10380980" cy="757555"/>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Targeted Laboratory Screen</a:t>
            </a:r>
            <a:endParaRPr lang="en-US" sz="1600" dirty="0"/>
          </a:p>
        </p:txBody>
      </p:sp>
      <p:pic>
        <p:nvPicPr>
          <p:cNvPr id="7" name="Image 4" descr="https://kimi-img.moonshot.cn/pub/slides/slides_tmpl/image/25-08-27-20:01:36-d2nf7818bjvh7rlj0590.png"/>
          <p:cNvPicPr>
            <a:picLocks noChangeAspect="1"/>
          </p:cNvPicPr>
          <p:nvPr/>
        </p:nvPicPr>
        <p:blipFill>
          <a:blip r:embed="rId5"/>
          <a:stretch>
            <a:fillRect/>
          </a:stretch>
        </p:blipFill>
        <p:spPr>
          <a:xfrm>
            <a:off x="8044815" y="4672965"/>
            <a:ext cx="1042670" cy="1042670"/>
          </a:xfrm>
          <a:prstGeom prst="rect">
            <a:avLst/>
          </a:prstGeom>
        </p:spPr>
      </p:pic>
      <p:pic>
        <p:nvPicPr>
          <p:cNvPr id="8" name="Image 5" descr="https://kimi-img.moonshot.cn/pub/slides/slides_tmpl/image/25-08-27-20:01:36-d2nf7818bjvh7rlj0580.png"/>
          <p:cNvPicPr>
            <a:picLocks noChangeAspect="1"/>
          </p:cNvPicPr>
          <p:nvPr/>
        </p:nvPicPr>
        <p:blipFill>
          <a:blip r:embed="rId6"/>
          <a:stretch>
            <a:fillRect/>
          </a:stretch>
        </p:blipFill>
        <p:spPr>
          <a:xfrm>
            <a:off x="5471795" y="2305685"/>
            <a:ext cx="1704975" cy="1704975"/>
          </a:xfrm>
          <a:prstGeom prst="rect">
            <a:avLst/>
          </a:prstGeom>
        </p:spPr>
      </p:pic>
      <p:sp>
        <p:nvSpPr>
          <p:cNvPr id="9" name="Shape 1"/>
          <p:cNvSpPr/>
          <p:nvPr/>
        </p:nvSpPr>
        <p:spPr>
          <a:xfrm>
            <a:off x="-227330" y="6130290"/>
            <a:ext cx="3213735" cy="461645"/>
          </a:xfrm>
          <a:prstGeom prst="ellipse">
            <a:avLst/>
          </a:prstGeom>
          <a:gradFill flip="none" rotWithShape="1">
            <a:gsLst>
              <a:gs pos="0">
                <a:srgbClr val="851321">
                  <a:alpha val="78000"/>
                </a:srgbClr>
              </a:gs>
              <a:gs pos="62000">
                <a:srgbClr val="851321">
                  <a:alpha val="15000"/>
                </a:srgbClr>
              </a:gs>
              <a:gs pos="100000">
                <a:srgbClr val="851321">
                  <a:alpha val="0"/>
                </a:srgbClr>
              </a:gs>
            </a:gsLst>
            <a:path path="circle">
              <a:fillToRect l="50000" t="50000" r="50000" b="50000"/>
            </a:path>
          </a:gradFill>
          <a:ln/>
        </p:spPr>
      </p:sp>
      <p:sp>
        <p:nvSpPr>
          <p:cNvPr id="10" name="Text 2"/>
          <p:cNvSpPr/>
          <p:nvPr/>
        </p:nvSpPr>
        <p:spPr>
          <a:xfrm>
            <a:off x="-227330" y="6130290"/>
            <a:ext cx="3213735" cy="461645"/>
          </a:xfrm>
          <a:prstGeom prst="rect">
            <a:avLst/>
          </a:prstGeom>
          <a:noFill/>
          <a:ln/>
        </p:spPr>
        <p:txBody>
          <a:bodyPr wrap="square" lIns="45720" tIns="91440" rIns="91440" bIns="45720" rtlCol="0" anchor="ctr"/>
          <a:lstStyle/>
          <a:p>
            <a:pPr>
              <a:lnSpc>
                <a:spcPct val="100000"/>
              </a:lnSpc>
            </a:pPr>
            <a:endParaRPr lang="en-US" sz="1600" dirty="0"/>
          </a:p>
        </p:txBody>
      </p:sp>
      <p:pic>
        <p:nvPicPr>
          <p:cNvPr id="11" name="Image 6" descr="https://kimi-img.moonshot.cn/pub/slides/slides_tmpl/image/25-08-27-20:01:10-d2nf71h8bjvh7rlj051g.png"/>
          <p:cNvPicPr>
            <a:picLocks noChangeAspect="1"/>
          </p:cNvPicPr>
          <p:nvPr/>
        </p:nvPicPr>
        <p:blipFill>
          <a:blip r:embed="rId7"/>
          <a:stretch>
            <a:fillRect/>
          </a:stretch>
        </p:blipFill>
        <p:spPr>
          <a:xfrm>
            <a:off x="539115" y="5071745"/>
            <a:ext cx="2621915" cy="1544955"/>
          </a:xfrm>
          <a:prstGeom prst="rect">
            <a:avLst/>
          </a:prstGeom>
        </p:spPr>
      </p:pic>
      <p:sp>
        <p:nvSpPr>
          <p:cNvPr id="12" name="Text 3"/>
          <p:cNvSpPr/>
          <p:nvPr/>
        </p:nvSpPr>
        <p:spPr>
          <a:xfrm>
            <a:off x="1011555" y="1810385"/>
            <a:ext cx="4302125" cy="757555"/>
          </a:xfrm>
          <a:prstGeom prst="rect">
            <a:avLst/>
          </a:prstGeom>
          <a:noFill/>
          <a:ln/>
        </p:spPr>
        <p:txBody>
          <a:bodyPr wrap="square" lIns="0" tIns="0" rIns="0" bIns="0" rtlCol="0" anchor="ctr"/>
          <a:lstStyle/>
          <a:p>
            <a:pPr algn="ctr">
              <a:lnSpc>
                <a:spcPct val="100000"/>
              </a:lnSpc>
            </a:pPr>
            <a:r>
              <a:rPr lang="en-US" sz="2400" dirty="0">
                <a:solidFill>
                  <a:srgbClr val="E54C5E"/>
                </a:solidFill>
                <a:latin typeface="MiSans" pitchFamily="34" charset="0"/>
                <a:ea typeface="MiSans" pitchFamily="34" charset="-122"/>
                <a:cs typeface="MiSans" pitchFamily="34" charset="-120"/>
              </a:rPr>
              <a:t>Immediate Tests</a:t>
            </a:r>
            <a:endParaRPr lang="en-US" sz="1600" dirty="0"/>
          </a:p>
        </p:txBody>
      </p:sp>
      <p:sp>
        <p:nvSpPr>
          <p:cNvPr id="13" name="Text 4"/>
          <p:cNvSpPr/>
          <p:nvPr/>
        </p:nvSpPr>
        <p:spPr>
          <a:xfrm>
            <a:off x="1187450" y="2667635"/>
            <a:ext cx="4097020" cy="290576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Initial laboratory tests include glucose, electrolytes, calcium, magnesium, arterial blood gas, and sepsis screening to identify reversible causes of seizures.</a:t>
            </a:r>
            <a:endParaRPr lang="en-US" sz="1600" dirty="0"/>
          </a:p>
        </p:txBody>
      </p:sp>
      <p:sp>
        <p:nvSpPr>
          <p:cNvPr id="14" name="Text 5"/>
          <p:cNvSpPr/>
          <p:nvPr/>
        </p:nvSpPr>
        <p:spPr>
          <a:xfrm>
            <a:off x="7665720" y="1448435"/>
            <a:ext cx="4213860" cy="631825"/>
          </a:xfrm>
          <a:prstGeom prst="rect">
            <a:avLst/>
          </a:prstGeom>
          <a:noFill/>
          <a:ln/>
        </p:spPr>
        <p:txBody>
          <a:bodyPr wrap="square" lIns="0" tIns="0" rIns="0" bIns="0" rtlCol="0" anchor="ctr"/>
          <a:lstStyle/>
          <a:p>
            <a:pPr algn="ctr">
              <a:lnSpc>
                <a:spcPct val="100000"/>
              </a:lnSpc>
            </a:pPr>
            <a:r>
              <a:rPr lang="en-US" sz="2400" dirty="0">
                <a:solidFill>
                  <a:srgbClr val="E54C5E"/>
                </a:solidFill>
                <a:latin typeface="MiSans" pitchFamily="34" charset="0"/>
                <a:ea typeface="MiSans" pitchFamily="34" charset="-122"/>
                <a:cs typeface="MiSans" pitchFamily="34" charset="-120"/>
              </a:rPr>
              <a:t>Additional Considerations</a:t>
            </a:r>
            <a:endParaRPr lang="en-US" sz="1600" dirty="0"/>
          </a:p>
        </p:txBody>
      </p:sp>
      <p:sp>
        <p:nvSpPr>
          <p:cNvPr id="15" name="Text 6"/>
          <p:cNvSpPr/>
          <p:nvPr/>
        </p:nvSpPr>
        <p:spPr>
          <a:xfrm>
            <a:off x="7665720" y="2305685"/>
            <a:ext cx="4213860" cy="214185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Consider lumbar puncture, ammonia levels, TORCH infections, metabolic screening, and toxicology tests based on clinical suspicion.</a:t>
            </a:r>
            <a:endParaRPr lang="en-US" sz="160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70" y="-1905"/>
            <a:ext cx="12212320" cy="6859905"/>
          </a:xfrm>
          <a:prstGeom prst="rect">
            <a:avLst/>
          </a:prstGeom>
          <a:solidFill>
            <a:srgbClr val="FADBDF">
              <a:alpha val="70980"/>
            </a:srgbClr>
          </a:solidFill>
          <a:ln/>
        </p:spPr>
      </p:sp>
      <p:sp>
        <p:nvSpPr>
          <p:cNvPr id="3" name="Text 1"/>
          <p:cNvSpPr/>
          <p:nvPr/>
        </p:nvSpPr>
        <p:spPr>
          <a:xfrm>
            <a:off x="-13970" y="-190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08-27-20:00:44-d2nf6r18bjvh7rlj0430.png"/>
          <p:cNvPicPr>
            <a:picLocks noChangeAspect="1"/>
          </p:cNvPicPr>
          <p:nvPr/>
        </p:nvPicPr>
        <p:blipFill>
          <a:blip r:embed="rId3">
            <a:alphaModFix amt="40000"/>
          </a:blip>
          <a:stretch>
            <a:fillRect/>
          </a:stretch>
        </p:blipFill>
        <p:spPr>
          <a:xfrm>
            <a:off x="0" y="-2087245"/>
            <a:ext cx="7459345" cy="5433060"/>
          </a:xfrm>
          <a:prstGeom prst="rect">
            <a:avLst/>
          </a:prstGeom>
        </p:spPr>
      </p:pic>
      <p:sp>
        <p:nvSpPr>
          <p:cNvPr id="5" name="Shape 2"/>
          <p:cNvSpPr/>
          <p:nvPr/>
        </p:nvSpPr>
        <p:spPr>
          <a:xfrm>
            <a:off x="326390" y="281305"/>
            <a:ext cx="8088630" cy="6255385"/>
          </a:xfrm>
          <a:prstGeom prst="roundRect">
            <a:avLst>
              <a:gd name="adj" fmla="val 3580"/>
            </a:avLst>
          </a:prstGeom>
          <a:gradFill flip="none" rotWithShape="1">
            <a:gsLst>
              <a:gs pos="0">
                <a:srgbClr val="FFF2F3"/>
              </a:gs>
              <a:gs pos="100000">
                <a:srgbClr val="FFFCF1"/>
              </a:gs>
            </a:gsLst>
            <a:lin ang="2700000" scaled="1"/>
          </a:gradFill>
          <a:ln/>
          <a:effectLst>
            <a:outerShdw blurRad="317500" dist="50792" dir="2700000" algn="bl" rotWithShape="0">
              <a:srgbClr val="851321">
                <a:alpha val="32157"/>
              </a:srgbClr>
            </a:outerShdw>
          </a:effectLst>
        </p:spPr>
      </p:sp>
      <p:sp>
        <p:nvSpPr>
          <p:cNvPr id="6" name="Text 3"/>
          <p:cNvSpPr/>
          <p:nvPr/>
        </p:nvSpPr>
        <p:spPr>
          <a:xfrm>
            <a:off x="326390" y="281305"/>
            <a:ext cx="8088630" cy="6255385"/>
          </a:xfrm>
          <a:prstGeom prst="rect">
            <a:avLst/>
          </a:prstGeom>
          <a:noFill/>
          <a:ln/>
        </p:spPr>
        <p:txBody>
          <a:bodyPr wrap="square" lIns="45720" tIns="91440" rIns="91440" bIns="45720" rtlCol="0" anchor="ctr"/>
          <a:lstStyle/>
          <a:p>
            <a:pPr>
              <a:lnSpc>
                <a:spcPct val="100000"/>
              </a:lnSpc>
            </a:pPr>
            <a:endParaRPr lang="en-US" sz="1600" dirty="0"/>
          </a:p>
        </p:txBody>
      </p:sp>
      <p:sp>
        <p:nvSpPr>
          <p:cNvPr id="7" name="Text 4"/>
          <p:cNvSpPr/>
          <p:nvPr/>
        </p:nvSpPr>
        <p:spPr>
          <a:xfrm>
            <a:off x="8761730" y="599440"/>
            <a:ext cx="2736850" cy="1587500"/>
          </a:xfrm>
          <a:prstGeom prst="rect">
            <a:avLst/>
          </a:prstGeom>
          <a:noFill/>
          <a:ln/>
        </p:spPr>
        <p:txBody>
          <a:bodyPr wrap="square" lIns="0" tIns="0" rIns="0" bIns="0" rtlCol="0" anchor="t"/>
          <a:lstStyle/>
          <a:p>
            <a:pPr algn="r">
              <a:lnSpc>
                <a:spcPct val="100000"/>
              </a:lnSpc>
            </a:pPr>
            <a:r>
              <a:rPr lang="en-US" sz="3600" dirty="0">
                <a:solidFill>
                  <a:srgbClr val="0D0D0D"/>
                </a:solidFill>
                <a:latin typeface="MiSans" pitchFamily="34" charset="0"/>
                <a:ea typeface="MiSans" pitchFamily="34" charset="-122"/>
                <a:cs typeface="MiSans" pitchFamily="34" charset="-120"/>
              </a:rPr>
              <a:t>Lumbar Puncture Timing</a:t>
            </a:r>
            <a:endParaRPr lang="en-US" sz="1600" dirty="0"/>
          </a:p>
        </p:txBody>
      </p:sp>
      <p:pic>
        <p:nvPicPr>
          <p:cNvPr id="8" name="Image 1" descr="https://kimi-img.moonshot.cn/pub/slides/slides_tmpl/image/25-08-27-20:01:50-d2nf7bh8bjvh7rlj05sg.png"/>
          <p:cNvPicPr>
            <a:picLocks noChangeAspect="1"/>
          </p:cNvPicPr>
          <p:nvPr/>
        </p:nvPicPr>
        <p:blipFill>
          <a:blip r:embed="rId4"/>
          <a:stretch>
            <a:fillRect/>
          </a:stretch>
        </p:blipFill>
        <p:spPr>
          <a:xfrm>
            <a:off x="737235" y="579120"/>
            <a:ext cx="728345" cy="729615"/>
          </a:xfrm>
          <a:prstGeom prst="rect">
            <a:avLst/>
          </a:prstGeom>
        </p:spPr>
      </p:pic>
      <p:pic>
        <p:nvPicPr>
          <p:cNvPr id="9" name="Image 2" descr="https://kimi-img.moonshot.cn/pub/slides/slides_tmpl/image/25-08-27-20:01:50-d2nf7bh8bjvh7rlj05sg.png"/>
          <p:cNvPicPr>
            <a:picLocks noChangeAspect="1"/>
          </p:cNvPicPr>
          <p:nvPr/>
        </p:nvPicPr>
        <p:blipFill>
          <a:blip r:embed="rId4"/>
          <a:stretch>
            <a:fillRect/>
          </a:stretch>
        </p:blipFill>
        <p:spPr>
          <a:xfrm>
            <a:off x="4676775" y="579120"/>
            <a:ext cx="728345" cy="729615"/>
          </a:xfrm>
          <a:prstGeom prst="rect">
            <a:avLst/>
          </a:prstGeom>
        </p:spPr>
      </p:pic>
      <p:pic>
        <p:nvPicPr>
          <p:cNvPr id="10" name="Image 3" descr="https://kimi-img.moonshot.cn/pub/slides/slides_tmpl/image/25-08-27-20:01:50-d2nf7bh8bjvh7rlj05sg.png"/>
          <p:cNvPicPr>
            <a:picLocks noChangeAspect="1"/>
          </p:cNvPicPr>
          <p:nvPr/>
        </p:nvPicPr>
        <p:blipFill>
          <a:blip r:embed="rId4"/>
          <a:stretch>
            <a:fillRect/>
          </a:stretch>
        </p:blipFill>
        <p:spPr>
          <a:xfrm>
            <a:off x="4676775" y="3557905"/>
            <a:ext cx="728345" cy="729615"/>
          </a:xfrm>
          <a:prstGeom prst="rect">
            <a:avLst/>
          </a:prstGeom>
        </p:spPr>
      </p:pic>
      <p:pic>
        <p:nvPicPr>
          <p:cNvPr id="11" name="Image 4" descr="https://kimi-img.moonshot.cn/pub/slides/slides_tmpl/image/25-08-27-20:01:50-d2nf7bh8bjvh7rlj05sg.png"/>
          <p:cNvPicPr>
            <a:picLocks noChangeAspect="1"/>
          </p:cNvPicPr>
          <p:nvPr/>
        </p:nvPicPr>
        <p:blipFill>
          <a:blip r:embed="rId4"/>
          <a:stretch>
            <a:fillRect/>
          </a:stretch>
        </p:blipFill>
        <p:spPr>
          <a:xfrm>
            <a:off x="727075" y="3557905"/>
            <a:ext cx="728345" cy="729615"/>
          </a:xfrm>
          <a:prstGeom prst="rect">
            <a:avLst/>
          </a:prstGeom>
        </p:spPr>
      </p:pic>
      <p:pic>
        <p:nvPicPr>
          <p:cNvPr id="12" name="Image 5" descr="https://kimi-img.moonshot.cn/pub/slides/slides_tmpl/image/25-08-27-20:01:42-d2nf79h8bjvh7rlj05ig.png"/>
          <p:cNvPicPr>
            <a:picLocks noChangeAspect="1"/>
          </p:cNvPicPr>
          <p:nvPr/>
        </p:nvPicPr>
        <p:blipFill>
          <a:blip r:embed="rId5"/>
          <a:stretch>
            <a:fillRect/>
          </a:stretch>
        </p:blipFill>
        <p:spPr>
          <a:xfrm>
            <a:off x="7336155" y="2227580"/>
            <a:ext cx="4855845" cy="4651375"/>
          </a:xfrm>
          <a:prstGeom prst="rect">
            <a:avLst/>
          </a:prstGeom>
        </p:spPr>
      </p:pic>
      <p:sp>
        <p:nvSpPr>
          <p:cNvPr id="13" name="Text 5"/>
          <p:cNvSpPr/>
          <p:nvPr/>
        </p:nvSpPr>
        <p:spPr>
          <a:xfrm>
            <a:off x="906780" y="690880"/>
            <a:ext cx="337820" cy="483870"/>
          </a:xfrm>
          <a:prstGeom prst="rect">
            <a:avLst/>
          </a:prstGeom>
          <a:noFill/>
          <a:ln/>
        </p:spPr>
        <p:txBody>
          <a:bodyPr wrap="square" lIns="91440" tIns="45720" rIns="91440" bIns="45720" rtlCol="0" anchor="t"/>
          <a:lstStyle/>
          <a:p>
            <a:pPr>
              <a:lnSpc>
                <a:spcPct val="100000"/>
              </a:lnSpc>
            </a:pPr>
            <a:r>
              <a:rPr lang="en-US" sz="2800" dirty="0">
                <a:solidFill>
                  <a:srgbClr val="FFFFFF"/>
                </a:solidFill>
                <a:latin typeface="MiSans" pitchFamily="34" charset="0"/>
                <a:ea typeface="MiSans" pitchFamily="34" charset="-122"/>
                <a:cs typeface="MiSans" pitchFamily="34" charset="-120"/>
              </a:rPr>
              <a:t>1</a:t>
            </a:r>
            <a:endParaRPr lang="en-US" sz="1600" dirty="0"/>
          </a:p>
        </p:txBody>
      </p:sp>
      <p:sp>
        <p:nvSpPr>
          <p:cNvPr id="14" name="Text 6"/>
          <p:cNvSpPr/>
          <p:nvPr/>
        </p:nvSpPr>
        <p:spPr>
          <a:xfrm>
            <a:off x="1569085" y="612775"/>
            <a:ext cx="2627630" cy="885190"/>
          </a:xfrm>
          <a:prstGeom prst="rect">
            <a:avLst/>
          </a:prstGeom>
          <a:noFill/>
          <a:ln/>
        </p:spPr>
        <p:txBody>
          <a:bodyPr wrap="square" lIns="0" tIns="0" rIns="0" bIns="0" rtlCol="0" anchor="t"/>
          <a:lstStyle/>
          <a:p>
            <a:pPr>
              <a:lnSpc>
                <a:spcPct val="100000"/>
              </a:lnSpc>
            </a:pPr>
            <a:r>
              <a:rPr lang="en-US" sz="2200" dirty="0">
                <a:solidFill>
                  <a:srgbClr val="92ABDF"/>
                </a:solidFill>
                <a:latin typeface="MiSans" pitchFamily="34" charset="0"/>
                <a:ea typeface="MiSans" pitchFamily="34" charset="-122"/>
                <a:cs typeface="MiSans" pitchFamily="34" charset="-120"/>
              </a:rPr>
              <a:t>Indications for LP</a:t>
            </a:r>
            <a:endParaRPr lang="en-US" sz="1600" dirty="0"/>
          </a:p>
        </p:txBody>
      </p:sp>
      <p:sp>
        <p:nvSpPr>
          <p:cNvPr id="15" name="Text 7"/>
          <p:cNvSpPr/>
          <p:nvPr/>
        </p:nvSpPr>
        <p:spPr>
          <a:xfrm>
            <a:off x="727075" y="1308735"/>
            <a:ext cx="3398520" cy="231838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Perform lumbar puncture when infection is suspected or seizures persist without a clear cause. Negative blood cultures do not exclude meningitis, making LP crucial for accurate diagnosis.</a:t>
            </a:r>
            <a:endParaRPr lang="en-US" sz="1600" dirty="0"/>
          </a:p>
        </p:txBody>
      </p:sp>
      <p:sp>
        <p:nvSpPr>
          <p:cNvPr id="16" name="Text 8"/>
          <p:cNvSpPr/>
          <p:nvPr/>
        </p:nvSpPr>
        <p:spPr>
          <a:xfrm>
            <a:off x="4835525" y="690880"/>
            <a:ext cx="337820" cy="483870"/>
          </a:xfrm>
          <a:prstGeom prst="rect">
            <a:avLst/>
          </a:prstGeom>
          <a:noFill/>
          <a:ln/>
        </p:spPr>
        <p:txBody>
          <a:bodyPr wrap="square" lIns="91440" tIns="45720" rIns="91440" bIns="45720" rtlCol="0" anchor="t"/>
          <a:lstStyle/>
          <a:p>
            <a:pPr>
              <a:lnSpc>
                <a:spcPct val="100000"/>
              </a:lnSpc>
            </a:pPr>
            <a:r>
              <a:rPr lang="en-US" sz="2800" dirty="0">
                <a:solidFill>
                  <a:srgbClr val="FFFFFF"/>
                </a:solidFill>
                <a:latin typeface="MiSans" pitchFamily="34" charset="0"/>
                <a:ea typeface="MiSans" pitchFamily="34" charset="-122"/>
                <a:cs typeface="MiSans" pitchFamily="34" charset="-120"/>
              </a:rPr>
              <a:t>2</a:t>
            </a:r>
            <a:endParaRPr lang="en-US" sz="1600" dirty="0"/>
          </a:p>
        </p:txBody>
      </p:sp>
      <p:sp>
        <p:nvSpPr>
          <p:cNvPr id="17" name="Text 9"/>
          <p:cNvSpPr/>
          <p:nvPr/>
        </p:nvSpPr>
        <p:spPr>
          <a:xfrm>
            <a:off x="5567680" y="612775"/>
            <a:ext cx="2520315" cy="885190"/>
          </a:xfrm>
          <a:prstGeom prst="rect">
            <a:avLst/>
          </a:prstGeom>
          <a:noFill/>
          <a:ln/>
        </p:spPr>
        <p:txBody>
          <a:bodyPr wrap="square" lIns="0" tIns="0" rIns="0" bIns="0" rtlCol="0" anchor="t"/>
          <a:lstStyle/>
          <a:p>
            <a:pPr>
              <a:lnSpc>
                <a:spcPct val="100000"/>
              </a:lnSpc>
            </a:pPr>
            <a:r>
              <a:rPr lang="en-US" sz="2200" dirty="0">
                <a:solidFill>
                  <a:srgbClr val="92ABDF"/>
                </a:solidFill>
                <a:latin typeface="MiSans" pitchFamily="34" charset="0"/>
                <a:ea typeface="MiSans" pitchFamily="34" charset="-122"/>
                <a:cs typeface="MiSans" pitchFamily="34" charset="-120"/>
              </a:rPr>
              <a:t>CSF Analysis</a:t>
            </a:r>
            <a:endParaRPr lang="en-US" sz="1600" dirty="0"/>
          </a:p>
        </p:txBody>
      </p:sp>
      <p:sp>
        <p:nvSpPr>
          <p:cNvPr id="18" name="Text 10"/>
          <p:cNvSpPr/>
          <p:nvPr/>
        </p:nvSpPr>
        <p:spPr>
          <a:xfrm>
            <a:off x="4689475" y="1308735"/>
            <a:ext cx="3398520" cy="231838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CSF analysis for cell counts, lactate, glucose, total protein, amino acids, and neurotransmitter profiling can reveal metabolic or infectious etiologies missed by imaging.</a:t>
            </a:r>
            <a:endParaRPr lang="en-US" sz="1600" dirty="0"/>
          </a:p>
        </p:txBody>
      </p:sp>
      <p:sp>
        <p:nvSpPr>
          <p:cNvPr id="19" name="Text 11"/>
          <p:cNvSpPr/>
          <p:nvPr/>
        </p:nvSpPr>
        <p:spPr>
          <a:xfrm>
            <a:off x="885825" y="3669665"/>
            <a:ext cx="337820" cy="483870"/>
          </a:xfrm>
          <a:prstGeom prst="rect">
            <a:avLst/>
          </a:prstGeom>
          <a:noFill/>
          <a:ln/>
        </p:spPr>
        <p:txBody>
          <a:bodyPr wrap="square" lIns="91440" tIns="45720" rIns="91440" bIns="45720" rtlCol="0" anchor="t"/>
          <a:lstStyle/>
          <a:p>
            <a:pPr>
              <a:lnSpc>
                <a:spcPct val="100000"/>
              </a:lnSpc>
            </a:pPr>
            <a:r>
              <a:rPr lang="en-US" sz="2800" dirty="0">
                <a:solidFill>
                  <a:srgbClr val="FFFFFF"/>
                </a:solidFill>
                <a:latin typeface="MiSans" pitchFamily="34" charset="0"/>
                <a:ea typeface="MiSans" pitchFamily="34" charset="-122"/>
                <a:cs typeface="MiSans" pitchFamily="34" charset="-120"/>
              </a:rPr>
              <a:t>3</a:t>
            </a:r>
            <a:endParaRPr lang="en-US" sz="1600" dirty="0"/>
          </a:p>
        </p:txBody>
      </p:sp>
      <p:sp>
        <p:nvSpPr>
          <p:cNvPr id="20" name="Text 12"/>
          <p:cNvSpPr/>
          <p:nvPr/>
        </p:nvSpPr>
        <p:spPr>
          <a:xfrm>
            <a:off x="1569085" y="3600450"/>
            <a:ext cx="2627630" cy="885190"/>
          </a:xfrm>
          <a:prstGeom prst="rect">
            <a:avLst/>
          </a:prstGeom>
          <a:noFill/>
          <a:ln/>
        </p:spPr>
        <p:txBody>
          <a:bodyPr wrap="square" lIns="0" tIns="0" rIns="0" bIns="0" rtlCol="0" anchor="t"/>
          <a:lstStyle/>
          <a:p>
            <a:pPr>
              <a:lnSpc>
                <a:spcPct val="100000"/>
              </a:lnSpc>
            </a:pPr>
            <a:r>
              <a:rPr lang="en-US" sz="2200" dirty="0">
                <a:solidFill>
                  <a:srgbClr val="92ABDF"/>
                </a:solidFill>
                <a:latin typeface="MiSans" pitchFamily="34" charset="0"/>
                <a:ea typeface="MiSans" pitchFamily="34" charset="-122"/>
                <a:cs typeface="MiSans" pitchFamily="34" charset="-120"/>
              </a:rPr>
              <a:t>Clinical Relevance</a:t>
            </a:r>
            <a:endParaRPr lang="en-US" sz="1600" dirty="0"/>
          </a:p>
        </p:txBody>
      </p:sp>
      <p:sp>
        <p:nvSpPr>
          <p:cNvPr id="21" name="Text 13"/>
          <p:cNvSpPr/>
          <p:nvPr/>
        </p:nvSpPr>
        <p:spPr>
          <a:xfrm>
            <a:off x="727075" y="4296410"/>
            <a:ext cx="3398520" cy="231838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Accurate identification of infectious or metabolic causes through LP guides targeted therapy, improving outcomes and reducing long-term complications.</a:t>
            </a:r>
            <a:endParaRPr lang="en-US" sz="1600" dirty="0"/>
          </a:p>
        </p:txBody>
      </p:sp>
      <p:sp>
        <p:nvSpPr>
          <p:cNvPr id="22" name="Text 14"/>
          <p:cNvSpPr/>
          <p:nvPr/>
        </p:nvSpPr>
        <p:spPr>
          <a:xfrm>
            <a:off x="4813935" y="3669665"/>
            <a:ext cx="337820" cy="483870"/>
          </a:xfrm>
          <a:prstGeom prst="rect">
            <a:avLst/>
          </a:prstGeom>
          <a:noFill/>
          <a:ln/>
        </p:spPr>
        <p:txBody>
          <a:bodyPr wrap="square" lIns="91440" tIns="45720" rIns="91440" bIns="45720" rtlCol="0" anchor="t"/>
          <a:lstStyle/>
          <a:p>
            <a:pPr>
              <a:lnSpc>
                <a:spcPct val="100000"/>
              </a:lnSpc>
            </a:pPr>
            <a:r>
              <a:rPr lang="en-US" sz="2800" dirty="0">
                <a:solidFill>
                  <a:srgbClr val="FFFFFF"/>
                </a:solidFill>
                <a:latin typeface="MiSans" pitchFamily="34" charset="0"/>
                <a:ea typeface="MiSans" pitchFamily="34" charset="-122"/>
                <a:cs typeface="MiSans" pitchFamily="34" charset="-120"/>
              </a:rPr>
              <a:t>4</a:t>
            </a:r>
            <a:endParaRPr lang="en-US" sz="1600" dirty="0"/>
          </a:p>
        </p:txBody>
      </p:sp>
      <p:sp>
        <p:nvSpPr>
          <p:cNvPr id="23" name="Text 15"/>
          <p:cNvSpPr/>
          <p:nvPr/>
        </p:nvSpPr>
        <p:spPr>
          <a:xfrm>
            <a:off x="5568315" y="3600450"/>
            <a:ext cx="2519680" cy="885190"/>
          </a:xfrm>
          <a:prstGeom prst="rect">
            <a:avLst/>
          </a:prstGeom>
          <a:noFill/>
          <a:ln/>
        </p:spPr>
        <p:txBody>
          <a:bodyPr wrap="square" lIns="0" tIns="0" rIns="0" bIns="0" rtlCol="0" anchor="t"/>
          <a:lstStyle/>
          <a:p>
            <a:pPr>
              <a:lnSpc>
                <a:spcPct val="100000"/>
              </a:lnSpc>
            </a:pPr>
            <a:r>
              <a:rPr lang="en-US" sz="2200" dirty="0">
                <a:solidFill>
                  <a:srgbClr val="92ABDF"/>
                </a:solidFill>
                <a:latin typeface="MiSans" pitchFamily="34" charset="0"/>
                <a:ea typeface="MiSans" pitchFamily="34" charset="-122"/>
                <a:cs typeface="MiSans" pitchFamily="34" charset="-120"/>
              </a:rPr>
              <a:t>Technical Considerations</a:t>
            </a:r>
            <a:endParaRPr lang="en-US" sz="1600" dirty="0"/>
          </a:p>
        </p:txBody>
      </p:sp>
      <p:sp>
        <p:nvSpPr>
          <p:cNvPr id="24" name="Text 16"/>
          <p:cNvSpPr/>
          <p:nvPr/>
        </p:nvSpPr>
        <p:spPr>
          <a:xfrm>
            <a:off x="4689475" y="4296410"/>
            <a:ext cx="3398520" cy="231838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LP requires skilled technique and appropriate timing to ensure accurate results. It is a valuable tool in the diagnostic workup of neonatal seizures.</a:t>
            </a:r>
            <a:endParaRPr lang="en-US" sz="1600" dirty="0"/>
          </a:p>
        </p:txBody>
      </p:sp>
    </p:spTree>
    <p:extLst>
      <p:ext uri="{BB962C8B-B14F-4D97-AF65-F5344CB8AC3E}">
        <p14:creationId xmlns:p14="http://schemas.microsoft.com/office/powerpoint/2010/main" val="47311341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kimi-img.moonshot.cn/pub/slides/slides_tmpl/image/25-08-27-20:00:44-d2nf6r18bjvh7rlj0430.png"/>
          <p:cNvPicPr>
            <a:picLocks noChangeAspect="1"/>
          </p:cNvPicPr>
          <p:nvPr/>
        </p:nvPicPr>
        <p:blipFill>
          <a:blip r:embed="rId3">
            <a:alphaModFix amt="40000"/>
          </a:blip>
          <a:stretch>
            <a:fillRect/>
          </a:stretch>
        </p:blipFill>
        <p:spPr>
          <a:xfrm rot="10800000">
            <a:off x="4767580" y="3514725"/>
            <a:ext cx="7459345" cy="5433060"/>
          </a:xfrm>
          <a:prstGeom prst="rect">
            <a:avLst/>
          </a:prstGeom>
        </p:spPr>
      </p:pic>
      <p:pic>
        <p:nvPicPr>
          <p:cNvPr id="3" name="Image 1" descr="https://kimi-img.moonshot.cn/pub/slides/slides_tmpl/image/25-08-27-20:01:10-d2nf71h8bjvh7rlj0520.png"/>
          <p:cNvPicPr>
            <a:picLocks noChangeAspect="1"/>
          </p:cNvPicPr>
          <p:nvPr/>
        </p:nvPicPr>
        <p:blipFill>
          <a:blip r:embed="rId4"/>
          <a:stretch>
            <a:fillRect/>
          </a:stretch>
        </p:blipFill>
        <p:spPr>
          <a:xfrm>
            <a:off x="3169920" y="3514725"/>
            <a:ext cx="9482455" cy="3009900"/>
          </a:xfrm>
          <a:prstGeom prst="rect">
            <a:avLst/>
          </a:prstGeom>
        </p:spPr>
      </p:pic>
      <p:sp>
        <p:nvSpPr>
          <p:cNvPr id="4" name="Shape 0"/>
          <p:cNvSpPr/>
          <p:nvPr/>
        </p:nvSpPr>
        <p:spPr>
          <a:xfrm>
            <a:off x="-13970" y="-1905"/>
            <a:ext cx="12212320" cy="6859905"/>
          </a:xfrm>
          <a:prstGeom prst="rect">
            <a:avLst/>
          </a:prstGeom>
          <a:solidFill>
            <a:srgbClr val="FADBDF">
              <a:alpha val="25098"/>
            </a:srgbClr>
          </a:solidFill>
          <a:ln/>
        </p:spPr>
      </p:sp>
      <p:sp>
        <p:nvSpPr>
          <p:cNvPr id="5" name="Text 1"/>
          <p:cNvSpPr/>
          <p:nvPr/>
        </p:nvSpPr>
        <p:spPr>
          <a:xfrm>
            <a:off x="-13970" y="-190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2" descr="https://kimi-img.moonshot.cn/pub/slides/slides_tmpl/image/25-08-27-20:01:11-d2nf71p8bjvh7rlj052g.png"/>
          <p:cNvPicPr>
            <a:picLocks noChangeAspect="1"/>
          </p:cNvPicPr>
          <p:nvPr/>
        </p:nvPicPr>
        <p:blipFill>
          <a:blip r:embed="rId5"/>
          <a:stretch>
            <a:fillRect/>
          </a:stretch>
        </p:blipFill>
        <p:spPr>
          <a:xfrm>
            <a:off x="-621030" y="1548130"/>
            <a:ext cx="9116060" cy="2957830"/>
          </a:xfrm>
          <a:prstGeom prst="rect">
            <a:avLst/>
          </a:prstGeom>
        </p:spPr>
      </p:pic>
      <p:pic>
        <p:nvPicPr>
          <p:cNvPr id="7" name="Image 3" descr="https://kimi-img.moonshot.cn/pub/slides/slides_tmpl/image/25-08-27-20:00:44-d2nf6r18bjvh7rlj0430.png"/>
          <p:cNvPicPr>
            <a:picLocks noChangeAspect="1"/>
          </p:cNvPicPr>
          <p:nvPr/>
        </p:nvPicPr>
        <p:blipFill>
          <a:blip r:embed="rId3">
            <a:alphaModFix amt="40000"/>
          </a:blip>
          <a:stretch>
            <a:fillRect/>
          </a:stretch>
        </p:blipFill>
        <p:spPr>
          <a:xfrm>
            <a:off x="-20320" y="-2092325"/>
            <a:ext cx="7459345" cy="5433060"/>
          </a:xfrm>
          <a:prstGeom prst="rect">
            <a:avLst/>
          </a:prstGeom>
        </p:spPr>
      </p:pic>
      <p:sp>
        <p:nvSpPr>
          <p:cNvPr id="8" name="Text 2"/>
          <p:cNvSpPr/>
          <p:nvPr/>
        </p:nvSpPr>
        <p:spPr>
          <a:xfrm>
            <a:off x="905510" y="825500"/>
            <a:ext cx="10380980" cy="757555"/>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Metabolic Second Tier</a:t>
            </a:r>
            <a:endParaRPr lang="en-US" sz="1600" dirty="0"/>
          </a:p>
        </p:txBody>
      </p:sp>
      <p:pic>
        <p:nvPicPr>
          <p:cNvPr id="9" name="Image 4" descr="https://kimi-img.moonshot.cn/pub/slides/slides_tmpl/image/25-08-27-20:01:12-d2nf7218bjvh7rlj0530.png"/>
          <p:cNvPicPr>
            <a:picLocks noChangeAspect="1"/>
          </p:cNvPicPr>
          <p:nvPr/>
        </p:nvPicPr>
        <p:blipFill>
          <a:blip r:embed="rId6"/>
          <a:stretch>
            <a:fillRect/>
          </a:stretch>
        </p:blipFill>
        <p:spPr>
          <a:xfrm>
            <a:off x="7439025" y="924560"/>
            <a:ext cx="4360545" cy="2957830"/>
          </a:xfrm>
          <a:prstGeom prst="rect">
            <a:avLst/>
          </a:prstGeom>
        </p:spPr>
      </p:pic>
      <p:pic>
        <p:nvPicPr>
          <p:cNvPr id="10" name="Image 5" descr="https://kimi-img.moonshot.cn/pub/slides/slides_tmpl/image/25-08-27-20:01:13-d2nf7298bjvh7rlj053g.png"/>
          <p:cNvPicPr>
            <a:picLocks noChangeAspect="1"/>
          </p:cNvPicPr>
          <p:nvPr/>
        </p:nvPicPr>
        <p:blipFill>
          <a:blip r:embed="rId7"/>
          <a:stretch>
            <a:fillRect/>
          </a:stretch>
        </p:blipFill>
        <p:spPr>
          <a:xfrm>
            <a:off x="352425" y="3901440"/>
            <a:ext cx="3850640" cy="2576195"/>
          </a:xfrm>
          <a:prstGeom prst="rect">
            <a:avLst/>
          </a:prstGeom>
        </p:spPr>
      </p:pic>
      <p:sp>
        <p:nvSpPr>
          <p:cNvPr id="11" name="Text 3"/>
          <p:cNvSpPr/>
          <p:nvPr/>
        </p:nvSpPr>
        <p:spPr>
          <a:xfrm>
            <a:off x="899160" y="2198370"/>
            <a:ext cx="5793105" cy="410210"/>
          </a:xfrm>
          <a:prstGeom prst="rect">
            <a:avLst/>
          </a:prstGeom>
          <a:noFill/>
          <a:ln/>
        </p:spPr>
        <p:txBody>
          <a:bodyPr wrap="square" lIns="0" tIns="0" rIns="0" bIns="0" rtlCol="0" anchor="t"/>
          <a:lstStyle/>
          <a:p>
            <a:pPr>
              <a:lnSpc>
                <a:spcPct val="100000"/>
              </a:lnSpc>
            </a:pPr>
            <a:r>
              <a:rPr lang="en-US" sz="2400" dirty="0">
                <a:solidFill>
                  <a:srgbClr val="7030A0"/>
                </a:solidFill>
                <a:latin typeface="MiSans" pitchFamily="34" charset="0"/>
                <a:ea typeface="MiSans" pitchFamily="34" charset="-122"/>
                <a:cs typeface="MiSans" pitchFamily="34" charset="-120"/>
              </a:rPr>
              <a:t>Refractory Seizures</a:t>
            </a:r>
            <a:endParaRPr lang="en-US" sz="1600" dirty="0"/>
          </a:p>
        </p:txBody>
      </p:sp>
      <p:sp>
        <p:nvSpPr>
          <p:cNvPr id="12" name="Text 4"/>
          <p:cNvSpPr/>
          <p:nvPr/>
        </p:nvSpPr>
        <p:spPr>
          <a:xfrm>
            <a:off x="899160" y="2626995"/>
            <a:ext cx="6750685" cy="114236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Refractory seizures despite correction of hypoglycemia or hypocalcemia warrant advanced metabolic testing, including CSF amino acids, urine organic acids, plasma acyl-carnitine, biotinidase, and pyridoxal-phosphate trials.</a:t>
            </a:r>
            <a:endParaRPr lang="en-US" sz="1600" dirty="0"/>
          </a:p>
        </p:txBody>
      </p:sp>
      <p:sp>
        <p:nvSpPr>
          <p:cNvPr id="13" name="Text 5"/>
          <p:cNvSpPr/>
          <p:nvPr/>
        </p:nvSpPr>
        <p:spPr>
          <a:xfrm>
            <a:off x="5493385" y="4343400"/>
            <a:ext cx="5793105" cy="410210"/>
          </a:xfrm>
          <a:prstGeom prst="rect">
            <a:avLst/>
          </a:prstGeom>
          <a:noFill/>
          <a:ln/>
        </p:spPr>
        <p:txBody>
          <a:bodyPr wrap="square" lIns="0" tIns="0" rIns="0" bIns="0" rtlCol="0" anchor="t"/>
          <a:lstStyle/>
          <a:p>
            <a:pPr algn="r">
              <a:lnSpc>
                <a:spcPct val="100000"/>
              </a:lnSpc>
            </a:pPr>
            <a:r>
              <a:rPr lang="en-US" sz="2400" dirty="0">
                <a:solidFill>
                  <a:srgbClr val="588E32"/>
                </a:solidFill>
                <a:latin typeface="MiSans" pitchFamily="34" charset="0"/>
                <a:ea typeface="MiSans" pitchFamily="34" charset="-122"/>
                <a:cs typeface="MiSans" pitchFamily="34" charset="-120"/>
              </a:rPr>
              <a:t>Targeted Therapy</a:t>
            </a:r>
            <a:endParaRPr lang="en-US" sz="1600" dirty="0"/>
          </a:p>
        </p:txBody>
      </p:sp>
      <p:sp>
        <p:nvSpPr>
          <p:cNvPr id="14" name="Text 6"/>
          <p:cNvSpPr/>
          <p:nvPr/>
        </p:nvSpPr>
        <p:spPr>
          <a:xfrm>
            <a:off x="4535805" y="4772025"/>
            <a:ext cx="6750685" cy="114236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Targeted metabolic supplementation based on these tests can abort seizures and prevent irreversible injury, emphasizing the importance of comprehensive metabolic evaluation.</a:t>
            </a:r>
            <a:endParaRPr lang="en-US" sz="1600" dirty="0"/>
          </a:p>
        </p:txBody>
      </p:sp>
    </p:spTree>
    <p:extLst>
      <p:ext uri="{BB962C8B-B14F-4D97-AF65-F5344CB8AC3E}">
        <p14:creationId xmlns:p14="http://schemas.microsoft.com/office/powerpoint/2010/main" val="32260195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kimi-img.moonshot.cn/pub/slides/slides_tmpl/image/25-08-27-20:01:40-d2nf7918bjvh7rlj05d0.jpg"/>
          <p:cNvPicPr>
            <a:picLocks noChangeAspect="1"/>
          </p:cNvPicPr>
          <p:nvPr/>
        </p:nvPicPr>
        <p:blipFill>
          <a:blip r:embed="rId3"/>
          <a:stretch>
            <a:fillRect/>
          </a:stretch>
        </p:blipFill>
        <p:spPr>
          <a:xfrm>
            <a:off x="0" y="-16510"/>
            <a:ext cx="12192000" cy="6858000"/>
          </a:xfrm>
          <a:prstGeom prst="rect">
            <a:avLst/>
          </a:prstGeom>
        </p:spPr>
      </p:pic>
      <p:sp>
        <p:nvSpPr>
          <p:cNvPr id="3" name="Text 0"/>
          <p:cNvSpPr/>
          <p:nvPr/>
        </p:nvSpPr>
        <p:spPr>
          <a:xfrm>
            <a:off x="687070" y="647065"/>
            <a:ext cx="10853420" cy="757555"/>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When to Order Gene Panel</a:t>
            </a:r>
            <a:endParaRPr lang="en-US" sz="1600" dirty="0"/>
          </a:p>
        </p:txBody>
      </p:sp>
      <p:pic>
        <p:nvPicPr>
          <p:cNvPr id="4" name="Image 1" descr="https://kimi-img.moonshot.cn/pub/slides/slides_tmpl/image/25-08-27-20:00:52-d2nf6t18bjvh7rlj04ag.png"/>
          <p:cNvPicPr>
            <a:picLocks noChangeAspect="1"/>
          </p:cNvPicPr>
          <p:nvPr/>
        </p:nvPicPr>
        <p:blipFill>
          <a:blip r:embed="rId4"/>
          <a:stretch>
            <a:fillRect/>
          </a:stretch>
        </p:blipFill>
        <p:spPr>
          <a:xfrm>
            <a:off x="7771765" y="1043305"/>
            <a:ext cx="1328420" cy="716280"/>
          </a:xfrm>
          <a:prstGeom prst="rect">
            <a:avLst/>
          </a:prstGeom>
        </p:spPr>
      </p:pic>
      <p:sp>
        <p:nvSpPr>
          <p:cNvPr id="5" name="Text 1"/>
          <p:cNvSpPr/>
          <p:nvPr/>
        </p:nvSpPr>
        <p:spPr>
          <a:xfrm>
            <a:off x="2196465" y="1733550"/>
            <a:ext cx="7464425" cy="571500"/>
          </a:xfrm>
          <a:prstGeom prst="rect">
            <a:avLst/>
          </a:prstGeom>
          <a:noFill/>
          <a:ln/>
        </p:spPr>
        <p:txBody>
          <a:bodyPr wrap="square" lIns="0" tIns="0" rIns="0" bIns="0" rtlCol="0" anchor="t"/>
          <a:lstStyle/>
          <a:p>
            <a:pPr>
              <a:lnSpc>
                <a:spcPct val="100000"/>
              </a:lnSpc>
            </a:pPr>
            <a:r>
              <a:rPr lang="en-US" sz="2400" dirty="0">
                <a:solidFill>
                  <a:srgbClr val="F0939E"/>
                </a:solidFill>
                <a:latin typeface="MiSans" pitchFamily="34" charset="0"/>
                <a:ea typeface="MiSans" pitchFamily="34" charset="-122"/>
                <a:cs typeface="MiSans" pitchFamily="34" charset="-120"/>
              </a:rPr>
              <a:t>Indications for Genetic Testing</a:t>
            </a:r>
            <a:endParaRPr lang="en-US" sz="1600" dirty="0"/>
          </a:p>
        </p:txBody>
      </p:sp>
      <p:sp>
        <p:nvSpPr>
          <p:cNvPr id="6" name="Text 2"/>
          <p:cNvSpPr/>
          <p:nvPr/>
        </p:nvSpPr>
        <p:spPr>
          <a:xfrm>
            <a:off x="2566035" y="2171700"/>
            <a:ext cx="7094855" cy="12979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Consider epilepsy-gene panel or whole-exome sequencing in infants with recurrent seizures, normal imaging, and no acute trigger. Genetic testing is crucial for identifying early epileptic encephalopathies.</a:t>
            </a:r>
            <a:endParaRPr lang="en-US" sz="1600" dirty="0"/>
          </a:p>
        </p:txBody>
      </p:sp>
      <p:sp>
        <p:nvSpPr>
          <p:cNvPr id="7" name="Text 3"/>
          <p:cNvSpPr/>
          <p:nvPr/>
        </p:nvSpPr>
        <p:spPr>
          <a:xfrm>
            <a:off x="3065780" y="3410585"/>
            <a:ext cx="7464425" cy="571500"/>
          </a:xfrm>
          <a:prstGeom prst="rect">
            <a:avLst/>
          </a:prstGeom>
          <a:noFill/>
          <a:ln/>
        </p:spPr>
        <p:txBody>
          <a:bodyPr wrap="square" lIns="0" tIns="0" rIns="0" bIns="0" rtlCol="0" anchor="t"/>
          <a:lstStyle/>
          <a:p>
            <a:pPr>
              <a:lnSpc>
                <a:spcPct val="100000"/>
              </a:lnSpc>
            </a:pPr>
            <a:r>
              <a:rPr lang="en-US" sz="2400" dirty="0">
                <a:solidFill>
                  <a:srgbClr val="F0939E"/>
                </a:solidFill>
                <a:latin typeface="MiSans" pitchFamily="34" charset="0"/>
                <a:ea typeface="MiSans" pitchFamily="34" charset="-122"/>
                <a:cs typeface="MiSans" pitchFamily="34" charset="-120"/>
              </a:rPr>
              <a:t>High Yield in Genetic Syndromes</a:t>
            </a:r>
            <a:endParaRPr lang="en-US" sz="1600" dirty="0"/>
          </a:p>
        </p:txBody>
      </p:sp>
      <p:sp>
        <p:nvSpPr>
          <p:cNvPr id="8" name="Text 4"/>
          <p:cNvSpPr/>
          <p:nvPr/>
        </p:nvSpPr>
        <p:spPr>
          <a:xfrm>
            <a:off x="3435350" y="3830320"/>
            <a:ext cx="7094855" cy="12979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Genetic testing yields over 80% in syndromes like KCNQ2, SCN2A, </a:t>
            </a:r>
            <a:r>
              <a:rPr lang="en-US" sz="1400" dirty="0">
                <a:solidFill>
                  <a:srgbClr val="262626"/>
                </a:solidFill>
                <a:latin typeface="MiSans" pitchFamily="34" charset="0"/>
                <a:ea typeface="MiSans" pitchFamily="34" charset="-122"/>
                <a:cs typeface="MiSans" pitchFamily="34" charset="-120"/>
              </a:rPr>
              <a:t>(Benign Familial Neonatal Seizures</a:t>
            </a:r>
            <a:r>
              <a:rPr lang="en-US" sz="1400" dirty="0" smtClean="0">
                <a:solidFill>
                  <a:srgbClr val="262626"/>
                </a:solidFill>
                <a:latin typeface="MiSans" pitchFamily="34" charset="0"/>
                <a:ea typeface="MiSans" pitchFamily="34" charset="-122"/>
                <a:cs typeface="MiSans" pitchFamily="34" charset="-120"/>
              </a:rPr>
              <a:t>)</a:t>
            </a:r>
            <a:r>
              <a:rPr lang="fa-IR" sz="1400" smtClean="0">
                <a:solidFill>
                  <a:srgbClr val="262626"/>
                </a:solidFill>
                <a:latin typeface="MiSans" pitchFamily="34" charset="0"/>
                <a:ea typeface="MiSans" pitchFamily="34" charset="-122"/>
                <a:cs typeface="MiSans" pitchFamily="34" charset="-120"/>
              </a:rPr>
              <a:t> </a:t>
            </a:r>
            <a:r>
              <a:rPr lang="en-US" sz="1400" smtClean="0">
                <a:solidFill>
                  <a:srgbClr val="262626"/>
                </a:solidFill>
                <a:latin typeface="MiSans" pitchFamily="34" charset="0"/>
                <a:ea typeface="MiSans" pitchFamily="34" charset="-122"/>
                <a:cs typeface="MiSans" pitchFamily="34" charset="-120"/>
              </a:rPr>
              <a:t>or </a:t>
            </a:r>
            <a:r>
              <a:rPr lang="en-US" sz="1400" dirty="0">
                <a:solidFill>
                  <a:srgbClr val="262626"/>
                </a:solidFill>
                <a:latin typeface="MiSans" pitchFamily="34" charset="0"/>
                <a:ea typeface="MiSans" pitchFamily="34" charset="-122"/>
                <a:cs typeface="MiSans" pitchFamily="34" charset="-120"/>
              </a:rPr>
              <a:t>pyridoxine-dependent epilepsy, altering therapy and providing accurate prognosis and counseling.</a:t>
            </a:r>
            <a:endParaRPr lang="en-US" sz="1600" dirty="0"/>
          </a:p>
        </p:txBody>
      </p:sp>
      <p:sp>
        <p:nvSpPr>
          <p:cNvPr id="9" name="Text 5"/>
          <p:cNvSpPr/>
          <p:nvPr/>
        </p:nvSpPr>
        <p:spPr>
          <a:xfrm>
            <a:off x="4112895" y="5123815"/>
            <a:ext cx="7464425" cy="571500"/>
          </a:xfrm>
          <a:prstGeom prst="rect">
            <a:avLst/>
          </a:prstGeom>
          <a:noFill/>
          <a:ln/>
        </p:spPr>
        <p:txBody>
          <a:bodyPr wrap="square" lIns="0" tIns="0" rIns="0" bIns="0" rtlCol="0" anchor="t"/>
          <a:lstStyle/>
          <a:p>
            <a:pPr>
              <a:lnSpc>
                <a:spcPct val="100000"/>
              </a:lnSpc>
            </a:pPr>
            <a:r>
              <a:rPr lang="en-US" sz="2400" dirty="0">
                <a:solidFill>
                  <a:srgbClr val="F0939E"/>
                </a:solidFill>
                <a:latin typeface="MiSans" pitchFamily="34" charset="0"/>
                <a:ea typeface="MiSans" pitchFamily="34" charset="-122"/>
                <a:cs typeface="MiSans" pitchFamily="34" charset="-120"/>
              </a:rPr>
              <a:t>Clinical Impact</a:t>
            </a:r>
            <a:endParaRPr lang="en-US" sz="1600" dirty="0"/>
          </a:p>
        </p:txBody>
      </p:sp>
      <p:sp>
        <p:nvSpPr>
          <p:cNvPr id="10" name="Text 6"/>
          <p:cNvSpPr/>
          <p:nvPr/>
        </p:nvSpPr>
        <p:spPr>
          <a:xfrm>
            <a:off x="4482465" y="5543550"/>
            <a:ext cx="7094855" cy="12979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Early identification of genetic etiologies through targeted testing improves management, reduces unnecessary interventions, and enhances long-term outcomes for affected infants.</a:t>
            </a:r>
            <a:endParaRPr lang="en-US" sz="1600" dirty="0"/>
          </a:p>
        </p:txBody>
      </p:sp>
    </p:spTree>
    <p:extLst>
      <p:ext uri="{BB962C8B-B14F-4D97-AF65-F5344CB8AC3E}">
        <p14:creationId xmlns:p14="http://schemas.microsoft.com/office/powerpoint/2010/main" val="62214851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70" y="-1905"/>
            <a:ext cx="12212320" cy="6859905"/>
          </a:xfrm>
          <a:prstGeom prst="rect">
            <a:avLst/>
          </a:prstGeom>
          <a:solidFill>
            <a:srgbClr val="FADBDF">
              <a:alpha val="25098"/>
            </a:srgbClr>
          </a:solidFill>
          <a:ln/>
        </p:spPr>
      </p:sp>
      <p:sp>
        <p:nvSpPr>
          <p:cNvPr id="3" name="Text 1"/>
          <p:cNvSpPr/>
          <p:nvPr/>
        </p:nvSpPr>
        <p:spPr>
          <a:xfrm>
            <a:off x="-13970" y="-190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08-27-20:00:44-d2nf6r18bjvh7rlj0430.png"/>
          <p:cNvPicPr>
            <a:picLocks noChangeAspect="1"/>
          </p:cNvPicPr>
          <p:nvPr/>
        </p:nvPicPr>
        <p:blipFill>
          <a:blip r:embed="rId3">
            <a:alphaModFix amt="40000"/>
          </a:blip>
          <a:stretch>
            <a:fillRect/>
          </a:stretch>
        </p:blipFill>
        <p:spPr>
          <a:xfrm rot="10800000">
            <a:off x="4767580" y="3514725"/>
            <a:ext cx="7459345" cy="5433060"/>
          </a:xfrm>
          <a:prstGeom prst="rect">
            <a:avLst/>
          </a:prstGeom>
        </p:spPr>
      </p:pic>
      <p:pic>
        <p:nvPicPr>
          <p:cNvPr id="5" name="Image 1" descr="https://kimi-img.moonshot.cn/pub/slides/slides_tmpl/image/25-08-27-20:00:44-d2nf6r18bjvh7rlj0430.png"/>
          <p:cNvPicPr>
            <a:picLocks noChangeAspect="1"/>
          </p:cNvPicPr>
          <p:nvPr/>
        </p:nvPicPr>
        <p:blipFill>
          <a:blip r:embed="rId3">
            <a:alphaModFix amt="40000"/>
          </a:blip>
          <a:stretch>
            <a:fillRect/>
          </a:stretch>
        </p:blipFill>
        <p:spPr>
          <a:xfrm>
            <a:off x="-20320" y="-2092325"/>
            <a:ext cx="7459345" cy="5433060"/>
          </a:xfrm>
          <a:prstGeom prst="rect">
            <a:avLst/>
          </a:prstGeom>
        </p:spPr>
      </p:pic>
      <p:pic>
        <p:nvPicPr>
          <p:cNvPr id="6" name="Image 2" descr="https://kimi-img.moonshot.cn/pub/slides/slides_tmpl/image/25-08-27-20:01:02-d2nf6vh8bjvh7rlj04t0.png"/>
          <p:cNvPicPr>
            <a:picLocks noChangeAspect="1"/>
          </p:cNvPicPr>
          <p:nvPr/>
        </p:nvPicPr>
        <p:blipFill>
          <a:blip r:embed="rId4"/>
          <a:stretch>
            <a:fillRect/>
          </a:stretch>
        </p:blipFill>
        <p:spPr>
          <a:xfrm>
            <a:off x="0" y="292100"/>
            <a:ext cx="11287125" cy="10360025"/>
          </a:xfrm>
          <a:prstGeom prst="rect">
            <a:avLst/>
          </a:prstGeom>
        </p:spPr>
      </p:pic>
      <p:sp>
        <p:nvSpPr>
          <p:cNvPr id="7" name="Text 2"/>
          <p:cNvSpPr/>
          <p:nvPr/>
        </p:nvSpPr>
        <p:spPr>
          <a:xfrm>
            <a:off x="6699250" y="825500"/>
            <a:ext cx="4587240" cy="2106295"/>
          </a:xfrm>
          <a:prstGeom prst="rect">
            <a:avLst/>
          </a:prstGeom>
          <a:noFill/>
          <a:ln/>
        </p:spPr>
        <p:txBody>
          <a:bodyPr wrap="square" lIns="0" tIns="0" rIns="0" bIns="0" rtlCol="0" anchor="t"/>
          <a:lstStyle/>
          <a:p>
            <a:pPr algn="r">
              <a:lnSpc>
                <a:spcPct val="100000"/>
              </a:lnSpc>
            </a:pPr>
            <a:r>
              <a:rPr lang="en-US" sz="3600" dirty="0">
                <a:solidFill>
                  <a:srgbClr val="0D0D0D"/>
                </a:solidFill>
                <a:latin typeface="MiSans" pitchFamily="34" charset="0"/>
                <a:ea typeface="MiSans" pitchFamily="34" charset="-122"/>
                <a:cs typeface="MiSans" pitchFamily="34" charset="-120"/>
              </a:rPr>
              <a:t>Genetic Considerations</a:t>
            </a:r>
            <a:endParaRPr lang="en-US" sz="1600" dirty="0"/>
          </a:p>
        </p:txBody>
      </p:sp>
      <p:pic>
        <p:nvPicPr>
          <p:cNvPr id="8" name="Image 3" descr="https://kimi-img.moonshot.cn/pub/slides/slides_tmpl/image/25-08-27-20:01:02-d2nf6vh8bjvh7rlj04tg.png"/>
          <p:cNvPicPr>
            <a:picLocks noChangeAspect="1"/>
          </p:cNvPicPr>
          <p:nvPr/>
        </p:nvPicPr>
        <p:blipFill>
          <a:blip r:embed="rId5"/>
          <a:stretch>
            <a:fillRect/>
          </a:stretch>
        </p:blipFill>
        <p:spPr>
          <a:xfrm>
            <a:off x="1858645" y="-464185"/>
            <a:ext cx="3973195" cy="2715260"/>
          </a:xfrm>
          <a:prstGeom prst="rect">
            <a:avLst/>
          </a:prstGeom>
        </p:spPr>
      </p:pic>
      <p:pic>
        <p:nvPicPr>
          <p:cNvPr id="9" name="Image 4" descr="https://kimi-img.moonshot.cn/pub/slides/slides_tmpl/image/25-08-27-20:01:03-d2nf6vp8bjvh7rlj04ug.png"/>
          <p:cNvPicPr>
            <a:picLocks noChangeAspect="1"/>
          </p:cNvPicPr>
          <p:nvPr/>
        </p:nvPicPr>
        <p:blipFill>
          <a:blip r:embed="rId6"/>
          <a:stretch>
            <a:fillRect/>
          </a:stretch>
        </p:blipFill>
        <p:spPr>
          <a:xfrm>
            <a:off x="7291705" y="1637030"/>
            <a:ext cx="2439670" cy="2106930"/>
          </a:xfrm>
          <a:prstGeom prst="rect">
            <a:avLst/>
          </a:prstGeom>
        </p:spPr>
      </p:pic>
      <p:pic>
        <p:nvPicPr>
          <p:cNvPr id="10" name="Image 5" descr="https://kimi-img.moonshot.cn/pub/slides/slides_tmpl/image/25-08-27-20:01:03-d2nf6vp8bjvh7rlj04u0.png"/>
          <p:cNvPicPr>
            <a:picLocks noChangeAspect="1"/>
          </p:cNvPicPr>
          <p:nvPr/>
        </p:nvPicPr>
        <p:blipFill>
          <a:blip r:embed="rId7"/>
          <a:stretch>
            <a:fillRect/>
          </a:stretch>
        </p:blipFill>
        <p:spPr>
          <a:xfrm>
            <a:off x="5327015" y="2200910"/>
            <a:ext cx="2856230" cy="1753870"/>
          </a:xfrm>
          <a:prstGeom prst="rect">
            <a:avLst/>
          </a:prstGeom>
        </p:spPr>
      </p:pic>
      <p:pic>
        <p:nvPicPr>
          <p:cNvPr id="11" name="Image 6" descr="https://kimi-img.moonshot.cn/pub/slides/slides_tmpl/image/25-08-27-20:01:38-d2nf78h8bjvh7rlj05c0.png"/>
          <p:cNvPicPr>
            <a:picLocks noChangeAspect="1"/>
          </p:cNvPicPr>
          <p:nvPr/>
        </p:nvPicPr>
        <p:blipFill>
          <a:blip r:embed="rId8"/>
          <a:stretch>
            <a:fillRect/>
          </a:stretch>
        </p:blipFill>
        <p:spPr>
          <a:xfrm rot="2220000">
            <a:off x="10033000" y="5958205"/>
            <a:ext cx="1505585" cy="1505585"/>
          </a:xfrm>
          <a:prstGeom prst="rect">
            <a:avLst/>
          </a:prstGeom>
        </p:spPr>
      </p:pic>
      <p:pic>
        <p:nvPicPr>
          <p:cNvPr id="12" name="Image 7" descr="https://kimi-img.moonshot.cn/pub/slides/slides_tmpl/image/25-08-27-20:01:04-d2nf7018bjvh7rlj04vg.png"/>
          <p:cNvPicPr>
            <a:picLocks noChangeAspect="1"/>
          </p:cNvPicPr>
          <p:nvPr/>
        </p:nvPicPr>
        <p:blipFill>
          <a:blip r:embed="rId9"/>
          <a:stretch>
            <a:fillRect/>
          </a:stretch>
        </p:blipFill>
        <p:spPr>
          <a:xfrm>
            <a:off x="-168910" y="4279900"/>
            <a:ext cx="2334260" cy="2771775"/>
          </a:xfrm>
          <a:prstGeom prst="rect">
            <a:avLst/>
          </a:prstGeom>
        </p:spPr>
      </p:pic>
      <p:pic>
        <p:nvPicPr>
          <p:cNvPr id="13" name="Image 8" descr="https://kimi-img.moonshot.cn/pub/slides/slides_tmpl/image/25-08-27-20:00:52-d2nf6t18bjvh7rlj04ag.png"/>
          <p:cNvPicPr>
            <a:picLocks noChangeAspect="1"/>
          </p:cNvPicPr>
          <p:nvPr/>
        </p:nvPicPr>
        <p:blipFill>
          <a:blip r:embed="rId10"/>
          <a:stretch>
            <a:fillRect/>
          </a:stretch>
        </p:blipFill>
        <p:spPr>
          <a:xfrm>
            <a:off x="10812145" y="2035175"/>
            <a:ext cx="1663700" cy="896620"/>
          </a:xfrm>
          <a:prstGeom prst="rect">
            <a:avLst/>
          </a:prstGeom>
        </p:spPr>
      </p:pic>
      <p:pic>
        <p:nvPicPr>
          <p:cNvPr id="14" name="Image 9" descr="https://kimi-img.moonshot.cn/pub/slides/slides_tmpl/image/25-08-27-20:01:04-d2nf7018bjvh7rlj04v0.png"/>
          <p:cNvPicPr>
            <a:picLocks noChangeAspect="1"/>
          </p:cNvPicPr>
          <p:nvPr/>
        </p:nvPicPr>
        <p:blipFill>
          <a:blip r:embed="rId11"/>
          <a:stretch>
            <a:fillRect/>
          </a:stretch>
        </p:blipFill>
        <p:spPr>
          <a:xfrm>
            <a:off x="3070860" y="4511040"/>
            <a:ext cx="1300480" cy="1508760"/>
          </a:xfrm>
          <a:prstGeom prst="rect">
            <a:avLst/>
          </a:prstGeom>
        </p:spPr>
      </p:pic>
      <p:sp>
        <p:nvSpPr>
          <p:cNvPr id="15" name="Text 3"/>
          <p:cNvSpPr/>
          <p:nvPr/>
        </p:nvSpPr>
        <p:spPr>
          <a:xfrm>
            <a:off x="1269365" y="1242695"/>
            <a:ext cx="3704590" cy="589915"/>
          </a:xfrm>
          <a:prstGeom prst="rect">
            <a:avLst/>
          </a:prstGeom>
          <a:noFill/>
          <a:ln/>
        </p:spPr>
        <p:txBody>
          <a:bodyPr wrap="square" lIns="0" tIns="0" rIns="0" bIns="0" rtlCol="0" anchor="t"/>
          <a:lstStyle/>
          <a:p>
            <a:pPr>
              <a:lnSpc>
                <a:spcPct val="100000"/>
              </a:lnSpc>
            </a:pPr>
            <a:r>
              <a:rPr lang="en-US" sz="2400" dirty="0">
                <a:solidFill>
                  <a:srgbClr val="C65F10"/>
                </a:solidFill>
                <a:latin typeface="MiSans" pitchFamily="34" charset="0"/>
                <a:ea typeface="MiSans" pitchFamily="34" charset="-122"/>
                <a:cs typeface="MiSans" pitchFamily="34" charset="-120"/>
              </a:rPr>
              <a:t>Genetic Etiologies</a:t>
            </a:r>
            <a:endParaRPr lang="en-US" sz="1600" dirty="0"/>
          </a:p>
        </p:txBody>
      </p:sp>
      <p:sp>
        <p:nvSpPr>
          <p:cNvPr id="16" name="Text 4"/>
          <p:cNvSpPr/>
          <p:nvPr/>
        </p:nvSpPr>
        <p:spPr>
          <a:xfrm>
            <a:off x="1269365" y="2035810"/>
            <a:ext cx="3705225" cy="210566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Consider genetic causes for seizures starting on days 4–7, with dysmorphisms or family history. Targeted gene panels and whole-exome sequencing are valuable tools.</a:t>
            </a:r>
            <a:endParaRPr lang="en-US" sz="1600" dirty="0"/>
          </a:p>
        </p:txBody>
      </p:sp>
      <p:sp>
        <p:nvSpPr>
          <p:cNvPr id="17" name="Text 5"/>
          <p:cNvSpPr/>
          <p:nvPr/>
        </p:nvSpPr>
        <p:spPr>
          <a:xfrm>
            <a:off x="5327015" y="4339590"/>
            <a:ext cx="4879975" cy="589915"/>
          </a:xfrm>
          <a:prstGeom prst="rect">
            <a:avLst/>
          </a:prstGeom>
          <a:noFill/>
          <a:ln/>
        </p:spPr>
        <p:txBody>
          <a:bodyPr wrap="square" lIns="0" tIns="0" rIns="0" bIns="0" rtlCol="0" anchor="t"/>
          <a:lstStyle/>
          <a:p>
            <a:pPr>
              <a:lnSpc>
                <a:spcPct val="100000"/>
              </a:lnSpc>
            </a:pPr>
            <a:r>
              <a:rPr lang="en-US" sz="2400" dirty="0">
                <a:solidFill>
                  <a:srgbClr val="588E32"/>
                </a:solidFill>
                <a:latin typeface="MiSans" pitchFamily="34" charset="0"/>
                <a:ea typeface="MiSans" pitchFamily="34" charset="-122"/>
                <a:cs typeface="MiSans" pitchFamily="34" charset="-120"/>
              </a:rPr>
              <a:t>Multidisciplinary Approach</a:t>
            </a:r>
            <a:endParaRPr lang="en-US" sz="1600" dirty="0"/>
          </a:p>
        </p:txBody>
      </p:sp>
      <p:sp>
        <p:nvSpPr>
          <p:cNvPr id="18" name="Text 6"/>
          <p:cNvSpPr/>
          <p:nvPr/>
        </p:nvSpPr>
        <p:spPr>
          <a:xfrm>
            <a:off x="5327015" y="4764405"/>
            <a:ext cx="4441825" cy="175387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Involve neurogenetics and genetic counseling for accurate diagnosis and family support, especially in cases of suspected genetic epilepsy.</a:t>
            </a:r>
            <a:endParaRPr lang="en-US" sz="1600" dirty="0"/>
          </a:p>
        </p:txBody>
      </p:sp>
    </p:spTree>
    <p:extLst>
      <p:ext uri="{BB962C8B-B14F-4D97-AF65-F5344CB8AC3E}">
        <p14:creationId xmlns:p14="http://schemas.microsoft.com/office/powerpoint/2010/main" val="380556751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3970" y="1270"/>
            <a:ext cx="12212320" cy="6859905"/>
          </a:xfrm>
          <a:prstGeom prst="rect">
            <a:avLst/>
          </a:prstGeom>
          <a:solidFill>
            <a:srgbClr val="FADBDF">
              <a:alpha val="25098"/>
            </a:srgbClr>
          </a:solidFill>
          <a:ln/>
        </p:spPr>
      </p:sp>
      <p:sp>
        <p:nvSpPr>
          <p:cNvPr id="3" name="Text 1"/>
          <p:cNvSpPr/>
          <p:nvPr/>
        </p:nvSpPr>
        <p:spPr>
          <a:xfrm>
            <a:off x="-13970" y="1270"/>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08-27-20:01:42-d2nf79h8bjvh7rlj05h0.png"/>
          <p:cNvPicPr>
            <a:picLocks noChangeAspect="1"/>
          </p:cNvPicPr>
          <p:nvPr/>
        </p:nvPicPr>
        <p:blipFill>
          <a:blip r:embed="rId3">
            <a:alphaModFix amt="80000"/>
          </a:blip>
          <a:stretch>
            <a:fillRect/>
          </a:stretch>
        </p:blipFill>
        <p:spPr>
          <a:xfrm>
            <a:off x="0" y="0"/>
            <a:ext cx="12192000" cy="6858000"/>
          </a:xfrm>
          <a:prstGeom prst="rect">
            <a:avLst/>
          </a:prstGeom>
        </p:spPr>
      </p:pic>
      <p:sp>
        <p:nvSpPr>
          <p:cNvPr id="5" name="Text 2"/>
          <p:cNvSpPr/>
          <p:nvPr/>
        </p:nvSpPr>
        <p:spPr>
          <a:xfrm>
            <a:off x="4582510" y="2806701"/>
            <a:ext cx="3132083" cy="1639176"/>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Neuroimaging Strategy</a:t>
            </a:r>
            <a:endParaRPr lang="en-US" sz="1600" dirty="0"/>
          </a:p>
        </p:txBody>
      </p:sp>
      <p:sp>
        <p:nvSpPr>
          <p:cNvPr id="6" name="Text 3"/>
          <p:cNvSpPr/>
          <p:nvPr/>
        </p:nvSpPr>
        <p:spPr>
          <a:xfrm>
            <a:off x="1179830" y="556895"/>
            <a:ext cx="10322560" cy="757555"/>
          </a:xfrm>
          <a:prstGeom prst="rect">
            <a:avLst/>
          </a:prstGeom>
          <a:noFill/>
          <a:ln/>
        </p:spPr>
        <p:txBody>
          <a:bodyPr wrap="square" lIns="0" tIns="0" rIns="0" bIns="0" rtlCol="0" anchor="t"/>
          <a:lstStyle/>
          <a:p>
            <a:pPr>
              <a:lnSpc>
                <a:spcPct val="100000"/>
              </a:lnSpc>
            </a:pPr>
            <a:r>
              <a:rPr lang="en-US" sz="2400" dirty="0">
                <a:solidFill>
                  <a:srgbClr val="0070C0"/>
                </a:solidFill>
                <a:latin typeface="MiSans" pitchFamily="34" charset="0"/>
                <a:ea typeface="MiSans" pitchFamily="34" charset="-122"/>
                <a:cs typeface="MiSans" pitchFamily="34" charset="-120"/>
              </a:rPr>
              <a:t>Cranial Ultrasound</a:t>
            </a:r>
            <a:endParaRPr lang="en-US" sz="1600" dirty="0"/>
          </a:p>
        </p:txBody>
      </p:sp>
      <p:sp>
        <p:nvSpPr>
          <p:cNvPr id="7" name="Text 4"/>
          <p:cNvSpPr/>
          <p:nvPr/>
        </p:nvSpPr>
        <p:spPr>
          <a:xfrm>
            <a:off x="1184910" y="1031875"/>
            <a:ext cx="8002905" cy="124079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Cranial ultrasound is a bedside tool for detecting hemorrhage and gross malformations but is operator-dependent.</a:t>
            </a:r>
            <a:endParaRPr lang="en-US" sz="1600" dirty="0"/>
          </a:p>
        </p:txBody>
      </p:sp>
      <p:sp>
        <p:nvSpPr>
          <p:cNvPr id="8" name="Text 5"/>
          <p:cNvSpPr/>
          <p:nvPr/>
        </p:nvSpPr>
        <p:spPr>
          <a:xfrm>
            <a:off x="548005" y="3119120"/>
            <a:ext cx="3076575" cy="977265"/>
          </a:xfrm>
          <a:prstGeom prst="rect">
            <a:avLst/>
          </a:prstGeom>
          <a:noFill/>
          <a:ln/>
        </p:spPr>
        <p:txBody>
          <a:bodyPr wrap="square" lIns="0" tIns="0" rIns="0" bIns="0" rtlCol="0" anchor="t"/>
          <a:lstStyle/>
          <a:p>
            <a:pPr>
              <a:lnSpc>
                <a:spcPct val="100000"/>
              </a:lnSpc>
            </a:pPr>
            <a:r>
              <a:rPr lang="en-US" sz="2400" dirty="0">
                <a:solidFill>
                  <a:srgbClr val="EE822F"/>
                </a:solidFill>
                <a:latin typeface="MiSans" pitchFamily="34" charset="0"/>
                <a:ea typeface="MiSans" pitchFamily="34" charset="-122"/>
                <a:cs typeface="MiSans" pitchFamily="34" charset="-120"/>
              </a:rPr>
              <a:t>MRI</a:t>
            </a:r>
            <a:endParaRPr lang="en-US" sz="1600" dirty="0"/>
          </a:p>
        </p:txBody>
      </p:sp>
      <p:sp>
        <p:nvSpPr>
          <p:cNvPr id="9" name="Text 6"/>
          <p:cNvSpPr/>
          <p:nvPr/>
        </p:nvSpPr>
        <p:spPr>
          <a:xfrm>
            <a:off x="553720" y="3967480"/>
            <a:ext cx="3070860" cy="26949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MRI with diffusion-weighted imaging is the preferred modality, providing detailed visualization of HIE, stroke, and malformations within the first week.</a:t>
            </a:r>
            <a:endParaRPr lang="en-US" sz="1600" dirty="0"/>
          </a:p>
        </p:txBody>
      </p:sp>
      <p:sp>
        <p:nvSpPr>
          <p:cNvPr id="10" name="Text 7"/>
          <p:cNvSpPr/>
          <p:nvPr/>
        </p:nvSpPr>
        <p:spPr>
          <a:xfrm>
            <a:off x="8568055" y="3119120"/>
            <a:ext cx="3076575" cy="977265"/>
          </a:xfrm>
          <a:prstGeom prst="rect">
            <a:avLst/>
          </a:prstGeom>
          <a:noFill/>
          <a:ln/>
        </p:spPr>
        <p:txBody>
          <a:bodyPr wrap="square" lIns="0" tIns="0" rIns="0" bIns="0" rtlCol="0" anchor="t"/>
          <a:lstStyle/>
          <a:p>
            <a:pPr>
              <a:lnSpc>
                <a:spcPct val="100000"/>
              </a:lnSpc>
            </a:pPr>
            <a:r>
              <a:rPr lang="en-US" sz="2400" dirty="0">
                <a:solidFill>
                  <a:srgbClr val="E54C5E"/>
                </a:solidFill>
                <a:latin typeface="MiSans" pitchFamily="34" charset="0"/>
                <a:ea typeface="MiSans" pitchFamily="34" charset="-122"/>
                <a:cs typeface="MiSans" pitchFamily="34" charset="-120"/>
              </a:rPr>
              <a:t>CT</a:t>
            </a:r>
            <a:endParaRPr lang="en-US" sz="1600" dirty="0"/>
          </a:p>
        </p:txBody>
      </p:sp>
      <p:sp>
        <p:nvSpPr>
          <p:cNvPr id="11" name="Text 8"/>
          <p:cNvSpPr/>
          <p:nvPr/>
        </p:nvSpPr>
        <p:spPr>
          <a:xfrm>
            <a:off x="8573770" y="3967480"/>
            <a:ext cx="3070860" cy="26949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CT is reserved for emergencies when MRI is unavailable, as it exposes neonates to radiation.</a:t>
            </a:r>
            <a:endParaRPr lang="en-US" sz="1600"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0" descr="https://kimi-img.moonshot.cn/pub/slides/slides_tmpl/image/25-08-27-20:00:52-d2nf6t18bjvh7rlj04b0.png"/>
          <p:cNvPicPr>
            <a:picLocks noChangeAspect="1"/>
          </p:cNvPicPr>
          <p:nvPr/>
        </p:nvPicPr>
        <p:blipFill>
          <a:blip r:embed="rId3"/>
          <a:stretch>
            <a:fillRect/>
          </a:stretch>
        </p:blipFill>
        <p:spPr>
          <a:xfrm>
            <a:off x="4343946" y="1311865"/>
            <a:ext cx="7348220" cy="3874107"/>
          </a:xfrm>
          <a:prstGeom prst="rect">
            <a:avLst/>
          </a:prstGeom>
        </p:spPr>
      </p:pic>
      <p:pic>
        <p:nvPicPr>
          <p:cNvPr id="7" name="Image 1" descr="https://kimi-img.moonshot.cn/pub/slides/slides_tmpl/image/25-08-27-20:00:44-d2nf6r18bjvh7rlj0430.png"/>
          <p:cNvPicPr>
            <a:picLocks noChangeAspect="1"/>
          </p:cNvPicPr>
          <p:nvPr/>
        </p:nvPicPr>
        <p:blipFill>
          <a:blip r:embed="rId4">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400383"/>
          </a:xfrm>
          <a:prstGeom prst="rect">
            <a:avLst/>
          </a:prstGeom>
          <a:noFill/>
          <a:ln/>
        </p:spPr>
        <p:txBody>
          <a:bodyPr wrap="square" lIns="91440" tIns="45720" rIns="91440" bIns="45720" rtlCol="0" anchor="t">
            <a:spAutoFit/>
          </a:bodyPr>
          <a:lstStyle/>
          <a:p>
            <a:pPr algn="ctr">
              <a:lnSpc>
                <a:spcPct val="100000"/>
              </a:lnSpc>
            </a:pPr>
            <a:r>
              <a:rPr lang="en-US" sz="8500" dirty="0" smtClean="0">
                <a:solidFill>
                  <a:srgbClr val="EE822F"/>
                </a:solidFill>
                <a:latin typeface="MiSans" pitchFamily="34" charset="0"/>
                <a:ea typeface="MiSans" pitchFamily="34" charset="-122"/>
                <a:cs typeface="MiSans" pitchFamily="34" charset="-120"/>
              </a:rPr>
              <a:t>07</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nSpc>
                <a:spcPct val="100000"/>
              </a:lnSpc>
            </a:pPr>
            <a:r>
              <a:rPr lang="en-US" sz="4000" dirty="0">
                <a:solidFill>
                  <a:srgbClr val="0D0D0D"/>
                </a:solidFill>
                <a:latin typeface="MiSans" pitchFamily="34" charset="0"/>
                <a:ea typeface="MiSans" pitchFamily="34" charset="-122"/>
                <a:cs typeface="MiSans" pitchFamily="34" charset="-120"/>
              </a:rPr>
              <a:t>Quality &amp; Summary</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609600"/>
          </a:xfrm>
          <a:prstGeom prst="rect">
            <a:avLst/>
          </a:prstGeom>
          <a:noFill/>
          <a:ln/>
        </p:spPr>
        <p:txBody>
          <a:bodyPr wrap="square" lIns="91440" tIns="45720" rIns="91440" bIns="45720" rtlCol="0" anchor="t">
            <a:spAutoFit/>
          </a:bodyPr>
          <a:lstStyle/>
          <a:p>
            <a:pPr>
              <a:lnSpc>
                <a:spcPct val="100000"/>
              </a:lnSpc>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a:lnSpc>
                <a:spcPct val="100000"/>
              </a:lnSpc>
            </a:pPr>
            <a:endParaRPr lang="en-US" sz="1600" dirty="0"/>
          </a:p>
        </p:txBody>
      </p:sp>
      <p:pic>
        <p:nvPicPr>
          <p:cNvPr id="14" name="Image 2" descr="https://kimi-img.moonshot.cn/pub/slides/slides_tmpl/image/25-08-27-20:00:44-d2nf6r18bjvh7rlj0430.png"/>
          <p:cNvPicPr>
            <a:picLocks noChangeAspect="1"/>
          </p:cNvPicPr>
          <p:nvPr/>
        </p:nvPicPr>
        <p:blipFill>
          <a:blip r:embed="rId4">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icPr>
            <a:picLocks noChangeAspect="1"/>
          </p:cNvPicPr>
          <p:nvPr/>
        </p:nvPicPr>
        <p:blipFill>
          <a:blip r:embed="rId5"/>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icPr>
            <a:picLocks noChangeAspect="1"/>
          </p:cNvPicPr>
          <p:nvPr/>
        </p:nvPicPr>
        <p:blipFill>
          <a:blip r:embed="rId6"/>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icPr>
            <a:picLocks noChangeAspect="1"/>
          </p:cNvPicPr>
          <p:nvPr/>
        </p:nvPicPr>
        <p:blipFill>
          <a:blip r:embed="rId7"/>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pic>
        <p:nvPicPr>
          <p:cNvPr id="24" name="Image 6" descr="https://kimi-img.moonshot.cn/pub/slides/slides_tmpl/image/25-08-27-20:00:52-d2nf6t18bjvh7rlj04c0.png"/>
          <p:cNvPicPr>
            <a:picLocks noChangeAspect="1"/>
          </p:cNvPicPr>
          <p:nvPr/>
        </p:nvPicPr>
        <p:blipFill>
          <a:blip r:embed="rId8"/>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icPr>
            <a:picLocks noChangeAspect="1"/>
          </p:cNvPicPr>
          <p:nvPr/>
        </p:nvPicPr>
        <p:blipFill>
          <a:blip r:embed="rId9"/>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flip="none" rotWithShape="1">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l="50000" t="50000" r="50000" b="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a:lnSpc>
                <a:spcPct val="100000"/>
              </a:lnSpc>
            </a:pPr>
            <a:endParaRPr lang="en-US" sz="1600" dirty="0"/>
          </a:p>
        </p:txBody>
      </p:sp>
    </p:spTree>
    <p:extLst>
      <p:ext uri="{BB962C8B-B14F-4D97-AF65-F5344CB8AC3E}">
        <p14:creationId xmlns:p14="http://schemas.microsoft.com/office/powerpoint/2010/main" val="36125570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3970" y="-1270"/>
            <a:ext cx="12212320" cy="6859905"/>
          </a:xfrm>
          <a:prstGeom prst="rect">
            <a:avLst/>
          </a:prstGeom>
          <a:solidFill>
            <a:srgbClr val="FADBDF">
              <a:alpha val="25098"/>
            </a:srgbClr>
          </a:solidFill>
          <a:ln/>
        </p:spPr>
      </p:sp>
      <p:sp>
        <p:nvSpPr>
          <p:cNvPr id="3" name="Text 1"/>
          <p:cNvSpPr/>
          <p:nvPr/>
        </p:nvSpPr>
        <p:spPr>
          <a:xfrm>
            <a:off x="-13970" y="-1270"/>
            <a:ext cx="12212320" cy="6859905"/>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a:off x="423545" y="421640"/>
            <a:ext cx="11378565" cy="6003290"/>
          </a:xfrm>
          <a:prstGeom prst="roundRect">
            <a:avLst>
              <a:gd name="adj" fmla="val 11630"/>
            </a:avLst>
          </a:prstGeom>
          <a:gradFill flip="none" rotWithShape="1">
            <a:gsLst>
              <a:gs pos="0">
                <a:srgbClr val="FFF2F3"/>
              </a:gs>
              <a:gs pos="100000">
                <a:srgbClr val="FFFCF1"/>
              </a:gs>
            </a:gsLst>
            <a:lin ang="2700000" scaled="1"/>
          </a:gradFill>
          <a:ln/>
          <a:effectLst>
            <a:outerShdw blurRad="317500" dist="50792" dir="2700000" algn="bl" rotWithShape="0">
              <a:srgbClr val="851321">
                <a:alpha val="32157"/>
              </a:srgbClr>
            </a:outerShdw>
          </a:effectLst>
        </p:spPr>
      </p:sp>
      <p:sp>
        <p:nvSpPr>
          <p:cNvPr id="5" name="Text 3"/>
          <p:cNvSpPr/>
          <p:nvPr/>
        </p:nvSpPr>
        <p:spPr>
          <a:xfrm>
            <a:off x="423545" y="421640"/>
            <a:ext cx="11378565" cy="6003290"/>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0" descr="https://kimi-img.moonshot.cn/pub/slides/slides_tmpl/image/25-08-27-20:00:48-d2nf6s18bjvh7rlj047g.png"/>
          <p:cNvPicPr>
            <a:picLocks noChangeAspect="1"/>
          </p:cNvPicPr>
          <p:nvPr/>
        </p:nvPicPr>
        <p:blipFill>
          <a:blip r:embed="rId3"/>
          <a:stretch>
            <a:fillRect/>
          </a:stretch>
        </p:blipFill>
        <p:spPr>
          <a:xfrm>
            <a:off x="8178800" y="967105"/>
            <a:ext cx="2912745" cy="5890895"/>
          </a:xfrm>
          <a:prstGeom prst="rect">
            <a:avLst/>
          </a:prstGeom>
        </p:spPr>
      </p:pic>
      <p:pic>
        <p:nvPicPr>
          <p:cNvPr id="8" name="Image 2" descr="https://kimi-img.moonshot.cn/pub/slides/slides_tmpl/image/25-08-27-20:00:44-d2nf6r18bjvh7rlj0430.png"/>
          <p:cNvPicPr>
            <a:picLocks noChangeAspect="1"/>
          </p:cNvPicPr>
          <p:nvPr/>
        </p:nvPicPr>
        <p:blipFill>
          <a:blip r:embed="rId4">
            <a:alphaModFix amt="40000"/>
          </a:blip>
          <a:stretch>
            <a:fillRect/>
          </a:stretch>
        </p:blipFill>
        <p:spPr>
          <a:xfrm>
            <a:off x="-20320" y="-2087245"/>
            <a:ext cx="7459345" cy="5433060"/>
          </a:xfrm>
          <a:prstGeom prst="rect">
            <a:avLst/>
          </a:prstGeom>
        </p:spPr>
      </p:pic>
      <p:sp>
        <p:nvSpPr>
          <p:cNvPr id="9" name="Shape 4"/>
          <p:cNvSpPr/>
          <p:nvPr/>
        </p:nvSpPr>
        <p:spPr>
          <a:xfrm>
            <a:off x="1390650" y="1108075"/>
            <a:ext cx="2480945" cy="814705"/>
          </a:xfrm>
          <a:prstGeom prst="roundRect">
            <a:avLst>
              <a:gd name="adj" fmla="val 50000"/>
            </a:avLst>
          </a:prstGeom>
          <a:solidFill>
            <a:srgbClr val="ACA4E8"/>
          </a:solidFill>
          <a:ln/>
        </p:spPr>
      </p:sp>
      <p:sp>
        <p:nvSpPr>
          <p:cNvPr id="10" name="Text 5"/>
          <p:cNvSpPr/>
          <p:nvPr/>
        </p:nvSpPr>
        <p:spPr>
          <a:xfrm>
            <a:off x="1390650" y="1108075"/>
            <a:ext cx="2480945" cy="814705"/>
          </a:xfrm>
          <a:prstGeom prst="rect">
            <a:avLst/>
          </a:prstGeom>
          <a:noFill/>
          <a:ln/>
        </p:spPr>
        <p:txBody>
          <a:bodyPr wrap="square" lIns="45720" tIns="91440" rIns="91440" bIns="45720" rtlCol="0" anchor="ctr"/>
          <a:lstStyle/>
          <a:p>
            <a:pPr>
              <a:lnSpc>
                <a:spcPct val="100000"/>
              </a:lnSpc>
            </a:pPr>
            <a:endParaRPr lang="en-US" sz="1600" dirty="0"/>
          </a:p>
        </p:txBody>
      </p:sp>
      <p:sp>
        <p:nvSpPr>
          <p:cNvPr id="11" name="Text 6"/>
          <p:cNvSpPr/>
          <p:nvPr/>
        </p:nvSpPr>
        <p:spPr>
          <a:xfrm>
            <a:off x="1390650" y="1162050"/>
            <a:ext cx="2480164" cy="752475"/>
          </a:xfrm>
          <a:prstGeom prst="rect">
            <a:avLst/>
          </a:prstGeom>
          <a:noFill/>
          <a:ln/>
        </p:spPr>
        <p:txBody>
          <a:bodyPr wrap="square" lIns="91440" tIns="45720" rIns="91440" bIns="45720" rtlCol="0" anchor="ctr"/>
          <a:lstStyle/>
          <a:p>
            <a:pPr algn="ctr">
              <a:lnSpc>
                <a:spcPct val="100000"/>
              </a:lnSpc>
            </a:pPr>
            <a:r>
              <a:rPr lang="en-US" sz="3600" dirty="0">
                <a:solidFill>
                  <a:srgbClr val="FFFFFF"/>
                </a:solidFill>
                <a:latin typeface="MiSans" pitchFamily="34" charset="0"/>
                <a:ea typeface="MiSans" pitchFamily="34" charset="-122"/>
                <a:cs typeface="MiSans" pitchFamily="34" charset="-120"/>
              </a:rPr>
              <a:t>CONTENT</a:t>
            </a:r>
            <a:endParaRPr lang="en-US" sz="1600" dirty="0"/>
          </a:p>
        </p:txBody>
      </p:sp>
      <p:sp>
        <p:nvSpPr>
          <p:cNvPr id="12" name="Shape 7"/>
          <p:cNvSpPr/>
          <p:nvPr/>
        </p:nvSpPr>
        <p:spPr>
          <a:xfrm>
            <a:off x="1063942" y="2546350"/>
            <a:ext cx="653415" cy="624840"/>
          </a:xfrm>
          <a:prstGeom prst="ellipse">
            <a:avLst/>
          </a:prstGeom>
          <a:solidFill>
            <a:srgbClr val="7D5FAA"/>
          </a:solidFill>
          <a:ln/>
        </p:spPr>
      </p:sp>
      <p:sp>
        <p:nvSpPr>
          <p:cNvPr id="13" name="Text 8"/>
          <p:cNvSpPr/>
          <p:nvPr/>
        </p:nvSpPr>
        <p:spPr>
          <a:xfrm>
            <a:off x="1097280" y="3178175"/>
            <a:ext cx="653415" cy="624840"/>
          </a:xfrm>
          <a:prstGeom prst="rect">
            <a:avLst/>
          </a:prstGeom>
          <a:noFill/>
          <a:ln/>
        </p:spPr>
        <p:txBody>
          <a:bodyPr wrap="square" lIns="45720" tIns="91440" rIns="91440" bIns="45720" rtlCol="0" anchor="ctr"/>
          <a:lstStyle/>
          <a:p>
            <a:pPr>
              <a:lnSpc>
                <a:spcPct val="100000"/>
              </a:lnSpc>
            </a:pPr>
            <a:endParaRPr lang="en-US" sz="1600" dirty="0"/>
          </a:p>
        </p:txBody>
      </p:sp>
      <p:sp>
        <p:nvSpPr>
          <p:cNvPr id="14" name="Shape 9"/>
          <p:cNvSpPr/>
          <p:nvPr/>
        </p:nvSpPr>
        <p:spPr>
          <a:xfrm>
            <a:off x="1118869" y="3282227"/>
            <a:ext cx="653415" cy="624840"/>
          </a:xfrm>
          <a:prstGeom prst="ellipse">
            <a:avLst/>
          </a:prstGeom>
          <a:solidFill>
            <a:srgbClr val="7D5FAA"/>
          </a:solidFill>
          <a:ln/>
        </p:spPr>
      </p:sp>
      <p:sp>
        <p:nvSpPr>
          <p:cNvPr id="15" name="Text 10"/>
          <p:cNvSpPr/>
          <p:nvPr/>
        </p:nvSpPr>
        <p:spPr>
          <a:xfrm>
            <a:off x="1097280" y="4173855"/>
            <a:ext cx="653415" cy="624840"/>
          </a:xfrm>
          <a:prstGeom prst="rect">
            <a:avLst/>
          </a:prstGeom>
          <a:noFill/>
          <a:ln/>
        </p:spPr>
        <p:txBody>
          <a:bodyPr wrap="square" lIns="45720" tIns="91440" rIns="91440" bIns="45720" rtlCol="0" anchor="ctr"/>
          <a:lstStyle/>
          <a:p>
            <a:pPr>
              <a:lnSpc>
                <a:spcPct val="100000"/>
              </a:lnSpc>
            </a:pPr>
            <a:endParaRPr lang="en-US" sz="1600" dirty="0"/>
          </a:p>
        </p:txBody>
      </p:sp>
      <p:sp>
        <p:nvSpPr>
          <p:cNvPr id="16" name="Shape 11"/>
          <p:cNvSpPr/>
          <p:nvPr/>
        </p:nvSpPr>
        <p:spPr>
          <a:xfrm>
            <a:off x="1099465" y="4128190"/>
            <a:ext cx="653415" cy="624840"/>
          </a:xfrm>
          <a:prstGeom prst="ellipse">
            <a:avLst/>
          </a:prstGeom>
          <a:solidFill>
            <a:srgbClr val="7D5FAA"/>
          </a:solidFill>
          <a:ln/>
        </p:spPr>
      </p:sp>
      <p:sp>
        <p:nvSpPr>
          <p:cNvPr id="17" name="Text 12"/>
          <p:cNvSpPr/>
          <p:nvPr/>
        </p:nvSpPr>
        <p:spPr>
          <a:xfrm>
            <a:off x="1097280" y="5241290"/>
            <a:ext cx="653415" cy="624840"/>
          </a:xfrm>
          <a:prstGeom prst="rect">
            <a:avLst/>
          </a:prstGeom>
          <a:noFill/>
          <a:ln/>
        </p:spPr>
        <p:txBody>
          <a:bodyPr wrap="square" lIns="45720" tIns="91440" rIns="91440" bIns="45720" rtlCol="0" anchor="ctr"/>
          <a:lstStyle/>
          <a:p>
            <a:pPr>
              <a:lnSpc>
                <a:spcPct val="100000"/>
              </a:lnSpc>
            </a:pPr>
            <a:endParaRPr lang="en-US" sz="1600" dirty="0"/>
          </a:p>
        </p:txBody>
      </p:sp>
      <p:pic>
        <p:nvPicPr>
          <p:cNvPr id="18" name="Image 3" descr="https://kimi-img.moonshot.cn/pub/slides/slides_tmpl/image/25-08-27-20:00:49-d2nf6s98bjvh7rlj0480.png"/>
          <p:cNvPicPr>
            <a:picLocks noChangeAspect="1"/>
          </p:cNvPicPr>
          <p:nvPr/>
        </p:nvPicPr>
        <p:blipFill>
          <a:blip r:embed="rId5"/>
          <a:stretch>
            <a:fillRect/>
          </a:stretch>
        </p:blipFill>
        <p:spPr>
          <a:xfrm>
            <a:off x="1390650" y="1941195"/>
            <a:ext cx="360045" cy="372745"/>
          </a:xfrm>
          <a:prstGeom prst="rect">
            <a:avLst/>
          </a:prstGeom>
        </p:spPr>
      </p:pic>
      <p:pic>
        <p:nvPicPr>
          <p:cNvPr id="19" name="Image 4" descr="https://kimi-img.moonshot.cn/pub/slides/slides_tmpl/image/25-08-27-20:00:49-d2nf6s98bjvh7rlj048g.png"/>
          <p:cNvPicPr>
            <a:picLocks noChangeAspect="1"/>
          </p:cNvPicPr>
          <p:nvPr/>
        </p:nvPicPr>
        <p:blipFill>
          <a:blip r:embed="rId6"/>
          <a:stretch>
            <a:fillRect/>
          </a:stretch>
        </p:blipFill>
        <p:spPr>
          <a:xfrm>
            <a:off x="859155" y="1438275"/>
            <a:ext cx="656590" cy="685165"/>
          </a:xfrm>
          <a:prstGeom prst="rect">
            <a:avLst/>
          </a:prstGeom>
        </p:spPr>
      </p:pic>
      <p:pic>
        <p:nvPicPr>
          <p:cNvPr id="20" name="Image 5" descr="https://kimi-img.moonshot.cn/pub/slides/slides_tmpl/image/25-08-27-20:00:52-d2nf6t18bjvh7rlj04bg.png"/>
          <p:cNvPicPr>
            <a:picLocks noChangeAspect="1"/>
          </p:cNvPicPr>
          <p:nvPr/>
        </p:nvPicPr>
        <p:blipFill>
          <a:blip r:embed="rId7"/>
          <a:stretch>
            <a:fillRect/>
          </a:stretch>
        </p:blipFill>
        <p:spPr>
          <a:xfrm>
            <a:off x="3433445" y="234315"/>
            <a:ext cx="1731645" cy="1336675"/>
          </a:xfrm>
          <a:prstGeom prst="rect">
            <a:avLst/>
          </a:prstGeom>
        </p:spPr>
      </p:pic>
      <p:sp>
        <p:nvSpPr>
          <p:cNvPr id="22" name="Text 14"/>
          <p:cNvSpPr/>
          <p:nvPr/>
        </p:nvSpPr>
        <p:spPr>
          <a:xfrm>
            <a:off x="5944870" y="2954020"/>
            <a:ext cx="5544185" cy="3150870"/>
          </a:xfrm>
          <a:prstGeom prst="rect">
            <a:avLst/>
          </a:prstGeom>
          <a:noFill/>
          <a:ln/>
        </p:spPr>
        <p:txBody>
          <a:bodyPr wrap="square" lIns="45720" tIns="91440" rIns="91440" bIns="45720" rtlCol="0" anchor="ctr"/>
          <a:lstStyle/>
          <a:p>
            <a:pPr>
              <a:lnSpc>
                <a:spcPct val="100000"/>
              </a:lnSpc>
            </a:pPr>
            <a:endParaRPr lang="en-US" sz="1600" dirty="0"/>
          </a:p>
        </p:txBody>
      </p:sp>
      <p:sp>
        <p:nvSpPr>
          <p:cNvPr id="23" name="Shape 15"/>
          <p:cNvSpPr/>
          <p:nvPr/>
        </p:nvSpPr>
        <p:spPr>
          <a:xfrm>
            <a:off x="6109784" y="2641600"/>
            <a:ext cx="653415" cy="624840"/>
          </a:xfrm>
          <a:prstGeom prst="ellipse">
            <a:avLst/>
          </a:prstGeom>
          <a:solidFill>
            <a:srgbClr val="7D5FAA"/>
          </a:solidFill>
          <a:ln/>
        </p:spPr>
      </p:sp>
      <p:sp>
        <p:nvSpPr>
          <p:cNvPr id="24" name="Text 16"/>
          <p:cNvSpPr/>
          <p:nvPr/>
        </p:nvSpPr>
        <p:spPr>
          <a:xfrm>
            <a:off x="6184265" y="3178175"/>
            <a:ext cx="653415" cy="624840"/>
          </a:xfrm>
          <a:prstGeom prst="rect">
            <a:avLst/>
          </a:prstGeom>
          <a:noFill/>
          <a:ln/>
        </p:spPr>
        <p:txBody>
          <a:bodyPr wrap="square" lIns="45720" tIns="91440" rIns="91440" bIns="45720" rtlCol="0" anchor="ctr"/>
          <a:lstStyle/>
          <a:p>
            <a:pPr>
              <a:lnSpc>
                <a:spcPct val="100000"/>
              </a:lnSpc>
            </a:pPr>
            <a:endParaRPr lang="en-US" sz="1600" dirty="0"/>
          </a:p>
        </p:txBody>
      </p:sp>
      <p:sp>
        <p:nvSpPr>
          <p:cNvPr id="25" name="Shape 17"/>
          <p:cNvSpPr/>
          <p:nvPr/>
        </p:nvSpPr>
        <p:spPr>
          <a:xfrm>
            <a:off x="6170611" y="3427098"/>
            <a:ext cx="653415" cy="624840"/>
          </a:xfrm>
          <a:prstGeom prst="ellipse">
            <a:avLst/>
          </a:prstGeom>
          <a:solidFill>
            <a:srgbClr val="7D5FAA"/>
          </a:solidFill>
          <a:ln/>
        </p:spPr>
      </p:sp>
      <p:sp>
        <p:nvSpPr>
          <p:cNvPr id="26" name="Text 18"/>
          <p:cNvSpPr/>
          <p:nvPr/>
        </p:nvSpPr>
        <p:spPr>
          <a:xfrm>
            <a:off x="6184265" y="4173855"/>
            <a:ext cx="653415" cy="624840"/>
          </a:xfrm>
          <a:prstGeom prst="rect">
            <a:avLst/>
          </a:prstGeom>
          <a:noFill/>
          <a:ln/>
        </p:spPr>
        <p:txBody>
          <a:bodyPr wrap="square" lIns="45720" tIns="91440" rIns="91440" bIns="45720" rtlCol="0" anchor="ctr"/>
          <a:lstStyle/>
          <a:p>
            <a:pPr>
              <a:lnSpc>
                <a:spcPct val="100000"/>
              </a:lnSpc>
            </a:pPr>
            <a:endParaRPr lang="en-US" sz="1600" dirty="0"/>
          </a:p>
        </p:txBody>
      </p:sp>
      <p:sp>
        <p:nvSpPr>
          <p:cNvPr id="28" name="Text 20"/>
          <p:cNvSpPr/>
          <p:nvPr/>
        </p:nvSpPr>
        <p:spPr>
          <a:xfrm>
            <a:off x="6184265" y="5238750"/>
            <a:ext cx="653415" cy="624840"/>
          </a:xfrm>
          <a:prstGeom prst="rect">
            <a:avLst/>
          </a:prstGeom>
          <a:noFill/>
          <a:ln/>
        </p:spPr>
        <p:txBody>
          <a:bodyPr wrap="square" lIns="45720" tIns="91440" rIns="91440" bIns="45720" rtlCol="0" anchor="ctr"/>
          <a:lstStyle/>
          <a:p>
            <a:pPr>
              <a:lnSpc>
                <a:spcPct val="100000"/>
              </a:lnSpc>
            </a:pPr>
            <a:endParaRPr lang="en-US" sz="1600" dirty="0"/>
          </a:p>
        </p:txBody>
      </p:sp>
      <p:sp>
        <p:nvSpPr>
          <p:cNvPr id="29" name="Text 21"/>
          <p:cNvSpPr/>
          <p:nvPr/>
        </p:nvSpPr>
        <p:spPr>
          <a:xfrm>
            <a:off x="1118869" y="2577148"/>
            <a:ext cx="543560" cy="589915"/>
          </a:xfrm>
          <a:prstGeom prst="rect">
            <a:avLst/>
          </a:prstGeom>
          <a:noFill/>
          <a:ln/>
        </p:spPr>
        <p:txBody>
          <a:bodyPr wrap="square" lIns="91440" tIns="45720" rIns="91440" bIns="45720" rtlCol="0" anchor="t"/>
          <a:lstStyle/>
          <a:p>
            <a:pPr algn="ctr">
              <a:lnSpc>
                <a:spcPct val="100000"/>
              </a:lnSpc>
            </a:pPr>
            <a:r>
              <a:rPr lang="en-US" sz="3600" dirty="0">
                <a:solidFill>
                  <a:srgbClr val="FFFFFF"/>
                </a:solidFill>
                <a:latin typeface="MiSans" pitchFamily="34" charset="0"/>
                <a:ea typeface="MiSans" pitchFamily="34" charset="-122"/>
                <a:cs typeface="MiSans" pitchFamily="34" charset="-120"/>
              </a:rPr>
              <a:t>1</a:t>
            </a:r>
            <a:endParaRPr lang="en-US" sz="1600" dirty="0"/>
          </a:p>
        </p:txBody>
      </p:sp>
      <p:sp>
        <p:nvSpPr>
          <p:cNvPr id="30" name="Text 22"/>
          <p:cNvSpPr/>
          <p:nvPr/>
        </p:nvSpPr>
        <p:spPr>
          <a:xfrm>
            <a:off x="1750695" y="2558420"/>
            <a:ext cx="4545965" cy="521970"/>
          </a:xfrm>
          <a:prstGeom prst="rect">
            <a:avLst/>
          </a:prstGeom>
          <a:noFill/>
          <a:ln/>
        </p:spPr>
        <p:txBody>
          <a:bodyPr wrap="square" lIns="91440" tIns="45720" rIns="91440" bIns="45720" rtlCol="0" anchor="t"/>
          <a:lstStyle/>
          <a:p>
            <a:pPr>
              <a:lnSpc>
                <a:spcPct val="100000"/>
              </a:lnSpc>
            </a:pPr>
            <a:r>
              <a:rPr lang="en-US" sz="2400" b="1" dirty="0">
                <a:solidFill>
                  <a:srgbClr val="0D0D0D"/>
                </a:solidFill>
                <a:latin typeface="MiSans" pitchFamily="34" charset="0"/>
                <a:ea typeface="MiSans" pitchFamily="34" charset="-122"/>
                <a:cs typeface="MiSans" pitchFamily="34" charset="-120"/>
              </a:rPr>
              <a:t>Epidemiology &amp; Etiology</a:t>
            </a:r>
            <a:endParaRPr lang="en-US" sz="1600" dirty="0"/>
          </a:p>
        </p:txBody>
      </p:sp>
      <p:sp>
        <p:nvSpPr>
          <p:cNvPr id="31" name="Text 23"/>
          <p:cNvSpPr/>
          <p:nvPr/>
        </p:nvSpPr>
        <p:spPr>
          <a:xfrm>
            <a:off x="6211987" y="2642843"/>
            <a:ext cx="543560" cy="589915"/>
          </a:xfrm>
          <a:prstGeom prst="rect">
            <a:avLst/>
          </a:prstGeom>
          <a:noFill/>
          <a:ln/>
        </p:spPr>
        <p:txBody>
          <a:bodyPr wrap="square" lIns="91440" tIns="45720" rIns="91440" bIns="45720" rtlCol="0" anchor="t"/>
          <a:lstStyle/>
          <a:p>
            <a:pPr algn="ctr">
              <a:lnSpc>
                <a:spcPct val="100000"/>
              </a:lnSpc>
            </a:pPr>
            <a:r>
              <a:rPr lang="en-US" sz="3600" dirty="0">
                <a:solidFill>
                  <a:srgbClr val="FFFFFF"/>
                </a:solidFill>
                <a:latin typeface="MiSans" pitchFamily="34" charset="0"/>
                <a:ea typeface="MiSans" pitchFamily="34" charset="-122"/>
                <a:cs typeface="MiSans" pitchFamily="34" charset="-120"/>
              </a:rPr>
              <a:t>2</a:t>
            </a:r>
            <a:endParaRPr lang="en-US" sz="1600" dirty="0"/>
          </a:p>
        </p:txBody>
      </p:sp>
      <p:sp>
        <p:nvSpPr>
          <p:cNvPr id="32" name="Text 24"/>
          <p:cNvSpPr/>
          <p:nvPr/>
        </p:nvSpPr>
        <p:spPr>
          <a:xfrm>
            <a:off x="6928113" y="2671741"/>
            <a:ext cx="4545965" cy="521970"/>
          </a:xfrm>
          <a:prstGeom prst="rect">
            <a:avLst/>
          </a:prstGeom>
          <a:noFill/>
          <a:ln/>
        </p:spPr>
        <p:txBody>
          <a:bodyPr wrap="square" lIns="91440" tIns="45720" rIns="91440" bIns="45720" rtlCol="0" anchor="t"/>
          <a:lstStyle/>
          <a:p>
            <a:r>
              <a:rPr lang="en-US" sz="2400" b="1" dirty="0">
                <a:solidFill>
                  <a:srgbClr val="0D0D0D"/>
                </a:solidFill>
                <a:latin typeface="MiSans" pitchFamily="34" charset="0"/>
                <a:ea typeface="MiSans" pitchFamily="34" charset="-122"/>
                <a:cs typeface="MiSans" pitchFamily="34" charset="-120"/>
              </a:rPr>
              <a:t>Spotting the Event</a:t>
            </a:r>
            <a:endParaRPr lang="en-US" sz="1050" b="1" dirty="0"/>
          </a:p>
          <a:p>
            <a:pPr>
              <a:lnSpc>
                <a:spcPct val="100000"/>
              </a:lnSpc>
            </a:pPr>
            <a:endParaRPr lang="en-US" sz="1600" dirty="0"/>
          </a:p>
        </p:txBody>
      </p:sp>
      <p:sp>
        <p:nvSpPr>
          <p:cNvPr id="33" name="Text 25"/>
          <p:cNvSpPr/>
          <p:nvPr/>
        </p:nvSpPr>
        <p:spPr>
          <a:xfrm>
            <a:off x="1177924" y="3284132"/>
            <a:ext cx="543560" cy="589915"/>
          </a:xfrm>
          <a:prstGeom prst="rect">
            <a:avLst/>
          </a:prstGeom>
          <a:noFill/>
          <a:ln/>
        </p:spPr>
        <p:txBody>
          <a:bodyPr wrap="square" lIns="91440" tIns="45720" rIns="91440" bIns="45720" rtlCol="0" anchor="t"/>
          <a:lstStyle/>
          <a:p>
            <a:pPr algn="ctr">
              <a:lnSpc>
                <a:spcPct val="100000"/>
              </a:lnSpc>
            </a:pPr>
            <a:r>
              <a:rPr lang="en-US" sz="3600" dirty="0" smtClean="0">
                <a:solidFill>
                  <a:srgbClr val="FFFFFF"/>
                </a:solidFill>
                <a:latin typeface="MiSans" pitchFamily="34" charset="0"/>
                <a:ea typeface="MiSans" pitchFamily="34" charset="-122"/>
                <a:cs typeface="MiSans" pitchFamily="34" charset="-120"/>
              </a:rPr>
              <a:t>3</a:t>
            </a:r>
            <a:endParaRPr lang="en-US" sz="1600" dirty="0"/>
          </a:p>
        </p:txBody>
      </p:sp>
      <p:sp>
        <p:nvSpPr>
          <p:cNvPr id="34" name="Text 26"/>
          <p:cNvSpPr/>
          <p:nvPr/>
        </p:nvSpPr>
        <p:spPr>
          <a:xfrm>
            <a:off x="1806520" y="3362742"/>
            <a:ext cx="4544695" cy="521970"/>
          </a:xfrm>
          <a:prstGeom prst="rect">
            <a:avLst/>
          </a:prstGeom>
          <a:noFill/>
          <a:ln/>
        </p:spPr>
        <p:txBody>
          <a:bodyPr wrap="square" lIns="91440" tIns="45720" rIns="91440" bIns="45720" rtlCol="0" anchor="t"/>
          <a:lstStyle/>
          <a:p>
            <a:pPr>
              <a:lnSpc>
                <a:spcPct val="100000"/>
              </a:lnSpc>
            </a:pPr>
            <a:endParaRPr lang="en-US" sz="1050" b="1" dirty="0"/>
          </a:p>
        </p:txBody>
      </p:sp>
      <p:sp>
        <p:nvSpPr>
          <p:cNvPr id="35" name="Text 27"/>
          <p:cNvSpPr/>
          <p:nvPr/>
        </p:nvSpPr>
        <p:spPr>
          <a:xfrm>
            <a:off x="6222681" y="3450970"/>
            <a:ext cx="543560" cy="589915"/>
          </a:xfrm>
          <a:prstGeom prst="rect">
            <a:avLst/>
          </a:prstGeom>
          <a:noFill/>
          <a:ln/>
        </p:spPr>
        <p:txBody>
          <a:bodyPr wrap="square" lIns="91440" tIns="45720" rIns="91440" bIns="45720" rtlCol="0" anchor="t"/>
          <a:lstStyle/>
          <a:p>
            <a:pPr algn="ctr">
              <a:lnSpc>
                <a:spcPct val="100000"/>
              </a:lnSpc>
            </a:pPr>
            <a:r>
              <a:rPr lang="en-US" sz="3600" dirty="0">
                <a:solidFill>
                  <a:srgbClr val="FFFFFF"/>
                </a:solidFill>
                <a:latin typeface="MiSans" pitchFamily="34" charset="0"/>
                <a:ea typeface="MiSans" pitchFamily="34" charset="-122"/>
                <a:cs typeface="MiSans" pitchFamily="34" charset="-120"/>
              </a:rPr>
              <a:t>4</a:t>
            </a:r>
            <a:endParaRPr lang="en-US" sz="1600" dirty="0"/>
          </a:p>
        </p:txBody>
      </p:sp>
      <p:sp>
        <p:nvSpPr>
          <p:cNvPr id="36" name="Text 28"/>
          <p:cNvSpPr/>
          <p:nvPr/>
        </p:nvSpPr>
        <p:spPr>
          <a:xfrm>
            <a:off x="1976436" y="3439891"/>
            <a:ext cx="4545330" cy="521970"/>
          </a:xfrm>
          <a:prstGeom prst="rect">
            <a:avLst/>
          </a:prstGeom>
          <a:noFill/>
          <a:ln/>
        </p:spPr>
        <p:txBody>
          <a:bodyPr wrap="square" lIns="91440" tIns="45720" rIns="91440" bIns="45720" rtlCol="0" anchor="t"/>
          <a:lstStyle/>
          <a:p>
            <a:pPr>
              <a:lnSpc>
                <a:spcPct val="100000"/>
              </a:lnSpc>
            </a:pPr>
            <a:r>
              <a:rPr lang="en-US" sz="2400" b="1" dirty="0" smtClean="0">
                <a:solidFill>
                  <a:srgbClr val="0D0D0D"/>
                </a:solidFill>
                <a:latin typeface="MiSans" pitchFamily="34" charset="0"/>
                <a:ea typeface="MiSans" pitchFamily="34" charset="-122"/>
                <a:cs typeface="MiSans" pitchFamily="34" charset="-120"/>
              </a:rPr>
              <a:t>Sorting Real from Fake</a:t>
            </a:r>
            <a:endParaRPr lang="en-US" sz="1050" b="1" dirty="0"/>
          </a:p>
        </p:txBody>
      </p:sp>
      <p:sp>
        <p:nvSpPr>
          <p:cNvPr id="37" name="Text 29"/>
          <p:cNvSpPr/>
          <p:nvPr/>
        </p:nvSpPr>
        <p:spPr>
          <a:xfrm>
            <a:off x="1162965" y="4130095"/>
            <a:ext cx="543560" cy="589915"/>
          </a:xfrm>
          <a:prstGeom prst="rect">
            <a:avLst/>
          </a:prstGeom>
          <a:noFill/>
          <a:ln/>
        </p:spPr>
        <p:txBody>
          <a:bodyPr wrap="square" lIns="91440" tIns="45720" rIns="91440" bIns="45720" rtlCol="0" anchor="t"/>
          <a:lstStyle/>
          <a:p>
            <a:pPr algn="ctr">
              <a:lnSpc>
                <a:spcPct val="100000"/>
              </a:lnSpc>
            </a:pPr>
            <a:r>
              <a:rPr lang="en-US" sz="3600" dirty="0">
                <a:solidFill>
                  <a:srgbClr val="FFFFFF"/>
                </a:solidFill>
                <a:latin typeface="MiSans" pitchFamily="34" charset="0"/>
                <a:ea typeface="MiSans" pitchFamily="34" charset="-122"/>
                <a:cs typeface="MiSans" pitchFamily="34" charset="-120"/>
              </a:rPr>
              <a:t>5</a:t>
            </a:r>
            <a:endParaRPr lang="en-US" sz="1600" dirty="0"/>
          </a:p>
        </p:txBody>
      </p:sp>
      <p:sp>
        <p:nvSpPr>
          <p:cNvPr id="38" name="Text 30"/>
          <p:cNvSpPr/>
          <p:nvPr/>
        </p:nvSpPr>
        <p:spPr>
          <a:xfrm>
            <a:off x="6795102" y="3441849"/>
            <a:ext cx="4544695" cy="521970"/>
          </a:xfrm>
          <a:prstGeom prst="rect">
            <a:avLst/>
          </a:prstGeom>
          <a:noFill/>
          <a:ln/>
        </p:spPr>
        <p:txBody>
          <a:bodyPr wrap="square" lIns="91440" tIns="45720" rIns="91440" bIns="45720" rtlCol="0" anchor="t"/>
          <a:lstStyle/>
          <a:p>
            <a:pPr>
              <a:lnSpc>
                <a:spcPct val="100000"/>
              </a:lnSpc>
            </a:pPr>
            <a:r>
              <a:rPr lang="en-US" sz="2400" b="1" dirty="0" smtClean="0">
                <a:solidFill>
                  <a:srgbClr val="0D0D0D"/>
                </a:solidFill>
                <a:latin typeface="MiSans" pitchFamily="34" charset="0"/>
                <a:ea typeface="MiSans" pitchFamily="34" charset="-122"/>
                <a:cs typeface="MiSans" pitchFamily="34" charset="-120"/>
              </a:rPr>
              <a:t>Clinical Diagnosis</a:t>
            </a:r>
            <a:endParaRPr lang="en-US" sz="1600" dirty="0"/>
          </a:p>
        </p:txBody>
      </p:sp>
      <p:sp>
        <p:nvSpPr>
          <p:cNvPr id="39" name="Text 31"/>
          <p:cNvSpPr/>
          <p:nvPr/>
        </p:nvSpPr>
        <p:spPr>
          <a:xfrm>
            <a:off x="6231890" y="5229225"/>
            <a:ext cx="543560" cy="589915"/>
          </a:xfrm>
          <a:prstGeom prst="rect">
            <a:avLst/>
          </a:prstGeom>
          <a:noFill/>
          <a:ln/>
        </p:spPr>
        <p:txBody>
          <a:bodyPr wrap="square" lIns="91440" tIns="45720" rIns="91440" bIns="45720" rtlCol="0" anchor="t"/>
          <a:lstStyle/>
          <a:p>
            <a:pPr algn="ctr">
              <a:lnSpc>
                <a:spcPct val="100000"/>
              </a:lnSpc>
            </a:pPr>
            <a:endParaRPr lang="en-US" sz="1600" dirty="0"/>
          </a:p>
        </p:txBody>
      </p:sp>
      <p:sp>
        <p:nvSpPr>
          <p:cNvPr id="40" name="Shape 11"/>
          <p:cNvSpPr/>
          <p:nvPr/>
        </p:nvSpPr>
        <p:spPr>
          <a:xfrm>
            <a:off x="6207821" y="4227857"/>
            <a:ext cx="653415" cy="624840"/>
          </a:xfrm>
          <a:prstGeom prst="ellipse">
            <a:avLst/>
          </a:prstGeom>
          <a:solidFill>
            <a:srgbClr val="7D5FAA"/>
          </a:solidFill>
          <a:ln/>
        </p:spPr>
      </p:sp>
      <p:sp>
        <p:nvSpPr>
          <p:cNvPr id="42" name="Text 25"/>
          <p:cNvSpPr/>
          <p:nvPr/>
        </p:nvSpPr>
        <p:spPr>
          <a:xfrm>
            <a:off x="6285863" y="4194821"/>
            <a:ext cx="543560" cy="589915"/>
          </a:xfrm>
          <a:prstGeom prst="rect">
            <a:avLst/>
          </a:prstGeom>
          <a:noFill/>
          <a:ln/>
        </p:spPr>
        <p:txBody>
          <a:bodyPr wrap="square" lIns="91440" tIns="45720" rIns="91440" bIns="45720" rtlCol="0" anchor="t"/>
          <a:lstStyle/>
          <a:p>
            <a:pPr algn="ctr">
              <a:lnSpc>
                <a:spcPct val="100000"/>
              </a:lnSpc>
            </a:pPr>
            <a:r>
              <a:rPr lang="en-US" sz="3600" dirty="0" smtClean="0">
                <a:solidFill>
                  <a:srgbClr val="FFFFFF"/>
                </a:solidFill>
                <a:latin typeface="MiSans" pitchFamily="34" charset="0"/>
                <a:ea typeface="MiSans" pitchFamily="34" charset="-122"/>
                <a:cs typeface="MiSans" pitchFamily="34" charset="-120"/>
              </a:rPr>
              <a:t>6</a:t>
            </a:r>
            <a:endParaRPr lang="en-US" sz="1600" dirty="0"/>
          </a:p>
        </p:txBody>
      </p:sp>
      <p:sp>
        <p:nvSpPr>
          <p:cNvPr id="43" name="Text 30"/>
          <p:cNvSpPr/>
          <p:nvPr/>
        </p:nvSpPr>
        <p:spPr>
          <a:xfrm>
            <a:off x="1910774" y="4164067"/>
            <a:ext cx="4544695" cy="521970"/>
          </a:xfrm>
          <a:prstGeom prst="rect">
            <a:avLst/>
          </a:prstGeom>
          <a:noFill/>
          <a:ln/>
        </p:spPr>
        <p:txBody>
          <a:bodyPr wrap="square" lIns="91440" tIns="45720" rIns="91440" bIns="45720" rtlCol="0" anchor="t"/>
          <a:lstStyle/>
          <a:p>
            <a:pPr>
              <a:lnSpc>
                <a:spcPct val="100000"/>
              </a:lnSpc>
            </a:pPr>
            <a:r>
              <a:rPr lang="en-US" sz="2400" b="1" dirty="0">
                <a:solidFill>
                  <a:srgbClr val="0D0D0D"/>
                </a:solidFill>
                <a:latin typeface="MiSans" pitchFamily="34" charset="0"/>
                <a:ea typeface="MiSans" pitchFamily="34" charset="-122"/>
                <a:cs typeface="MiSans" pitchFamily="34" charset="-120"/>
              </a:rPr>
              <a:t>EEG Monitoring</a:t>
            </a:r>
            <a:endParaRPr lang="en-US" sz="1050" b="1" dirty="0"/>
          </a:p>
        </p:txBody>
      </p:sp>
      <p:sp>
        <p:nvSpPr>
          <p:cNvPr id="44" name="Shape 11"/>
          <p:cNvSpPr/>
          <p:nvPr/>
        </p:nvSpPr>
        <p:spPr>
          <a:xfrm>
            <a:off x="1091883" y="4939101"/>
            <a:ext cx="653415" cy="624840"/>
          </a:xfrm>
          <a:prstGeom prst="ellipse">
            <a:avLst/>
          </a:prstGeom>
          <a:solidFill>
            <a:srgbClr val="7D5FAA"/>
          </a:solidFill>
          <a:ln/>
        </p:spPr>
      </p:sp>
      <p:sp>
        <p:nvSpPr>
          <p:cNvPr id="45" name="Text 29"/>
          <p:cNvSpPr/>
          <p:nvPr/>
        </p:nvSpPr>
        <p:spPr>
          <a:xfrm>
            <a:off x="1155383" y="4962026"/>
            <a:ext cx="543560" cy="589915"/>
          </a:xfrm>
          <a:prstGeom prst="rect">
            <a:avLst/>
          </a:prstGeom>
          <a:noFill/>
          <a:ln/>
        </p:spPr>
        <p:txBody>
          <a:bodyPr wrap="square" lIns="91440" tIns="45720" rIns="91440" bIns="45720" rtlCol="0" anchor="t"/>
          <a:lstStyle/>
          <a:p>
            <a:pPr algn="ctr">
              <a:lnSpc>
                <a:spcPct val="100000"/>
              </a:lnSpc>
            </a:pPr>
            <a:r>
              <a:rPr lang="en-US" sz="3600" dirty="0" smtClean="0">
                <a:solidFill>
                  <a:srgbClr val="FFFFFF"/>
                </a:solidFill>
                <a:latin typeface="MiSans" pitchFamily="34" charset="0"/>
                <a:ea typeface="MiSans" pitchFamily="34" charset="-122"/>
                <a:cs typeface="MiSans" pitchFamily="34" charset="-120"/>
              </a:rPr>
              <a:t>7</a:t>
            </a:r>
            <a:endParaRPr lang="en-US" sz="1600" dirty="0"/>
          </a:p>
        </p:txBody>
      </p:sp>
      <p:sp>
        <p:nvSpPr>
          <p:cNvPr id="47" name="Text 29"/>
          <p:cNvSpPr/>
          <p:nvPr/>
        </p:nvSpPr>
        <p:spPr>
          <a:xfrm>
            <a:off x="6245170" y="5051182"/>
            <a:ext cx="543560" cy="589915"/>
          </a:xfrm>
          <a:prstGeom prst="rect">
            <a:avLst/>
          </a:prstGeom>
          <a:noFill/>
          <a:ln/>
        </p:spPr>
        <p:txBody>
          <a:bodyPr wrap="square" lIns="91440" tIns="45720" rIns="91440" bIns="45720" rtlCol="0" anchor="t"/>
          <a:lstStyle/>
          <a:p>
            <a:pPr algn="ctr">
              <a:lnSpc>
                <a:spcPct val="100000"/>
              </a:lnSpc>
            </a:pPr>
            <a:r>
              <a:rPr lang="en-US" sz="3600" dirty="0" smtClean="0">
                <a:solidFill>
                  <a:srgbClr val="FFFFFF"/>
                </a:solidFill>
                <a:latin typeface="MiSans" pitchFamily="34" charset="0"/>
                <a:ea typeface="MiSans" pitchFamily="34" charset="-122"/>
                <a:cs typeface="MiSans" pitchFamily="34" charset="-120"/>
              </a:rPr>
              <a:t>88</a:t>
            </a:r>
            <a:endParaRPr lang="en-US" sz="1600" dirty="0"/>
          </a:p>
        </p:txBody>
      </p:sp>
      <p:sp>
        <p:nvSpPr>
          <p:cNvPr id="48" name="Text 30"/>
          <p:cNvSpPr/>
          <p:nvPr/>
        </p:nvSpPr>
        <p:spPr>
          <a:xfrm>
            <a:off x="6956138" y="4231060"/>
            <a:ext cx="4544695" cy="521970"/>
          </a:xfrm>
          <a:prstGeom prst="rect">
            <a:avLst/>
          </a:prstGeom>
          <a:noFill/>
          <a:ln/>
        </p:spPr>
        <p:txBody>
          <a:bodyPr wrap="square" lIns="91440" tIns="45720" rIns="91440" bIns="45720" rtlCol="0" anchor="t"/>
          <a:lstStyle/>
          <a:p>
            <a:pPr>
              <a:lnSpc>
                <a:spcPct val="100000"/>
              </a:lnSpc>
            </a:pPr>
            <a:r>
              <a:rPr lang="en-US" sz="2400" b="1" dirty="0">
                <a:solidFill>
                  <a:srgbClr val="0D0D0D"/>
                </a:solidFill>
                <a:latin typeface="MiSans" pitchFamily="34" charset="0"/>
                <a:ea typeface="MiSans" pitchFamily="34" charset="-122"/>
                <a:cs typeface="MiSans" pitchFamily="34" charset="-120"/>
              </a:rPr>
              <a:t>Diagnostic Work-up</a:t>
            </a:r>
            <a:endParaRPr lang="en-US" sz="1050" b="1" dirty="0"/>
          </a:p>
        </p:txBody>
      </p:sp>
      <p:sp>
        <p:nvSpPr>
          <p:cNvPr id="49" name="Text 30"/>
          <p:cNvSpPr/>
          <p:nvPr/>
        </p:nvSpPr>
        <p:spPr>
          <a:xfrm>
            <a:off x="1792923" y="4939101"/>
            <a:ext cx="4544695" cy="521970"/>
          </a:xfrm>
          <a:prstGeom prst="rect">
            <a:avLst/>
          </a:prstGeom>
          <a:noFill/>
          <a:ln/>
        </p:spPr>
        <p:txBody>
          <a:bodyPr wrap="square" lIns="91440" tIns="45720" rIns="91440" bIns="45720" rtlCol="0" anchor="t"/>
          <a:lstStyle/>
          <a:p>
            <a:pPr>
              <a:lnSpc>
                <a:spcPct val="100000"/>
              </a:lnSpc>
            </a:pPr>
            <a:r>
              <a:rPr lang="en-US" sz="2400" b="1" dirty="0">
                <a:solidFill>
                  <a:srgbClr val="0D0D0D"/>
                </a:solidFill>
                <a:latin typeface="MiSans" pitchFamily="34" charset="0"/>
                <a:ea typeface="MiSans" pitchFamily="34" charset="-122"/>
                <a:cs typeface="MiSans" pitchFamily="34" charset="-120"/>
              </a:rPr>
              <a:t>Quality &amp; Summary</a:t>
            </a:r>
            <a:endParaRPr lang="en-US" sz="1050" b="1" dirty="0"/>
          </a:p>
        </p:txBody>
      </p:sp>
      <p:sp>
        <p:nvSpPr>
          <p:cNvPr id="50" name="Shape 11"/>
          <p:cNvSpPr/>
          <p:nvPr/>
        </p:nvSpPr>
        <p:spPr>
          <a:xfrm>
            <a:off x="6236454" y="5082836"/>
            <a:ext cx="653415" cy="624840"/>
          </a:xfrm>
          <a:prstGeom prst="ellipse">
            <a:avLst/>
          </a:prstGeom>
          <a:solidFill>
            <a:srgbClr val="7D5FAA"/>
          </a:solidFill>
          <a:ln/>
        </p:spPr>
      </p:sp>
      <p:sp>
        <p:nvSpPr>
          <p:cNvPr id="51" name="Text 29"/>
          <p:cNvSpPr/>
          <p:nvPr/>
        </p:nvSpPr>
        <p:spPr>
          <a:xfrm>
            <a:off x="6299954" y="5105761"/>
            <a:ext cx="543560" cy="589915"/>
          </a:xfrm>
          <a:prstGeom prst="rect">
            <a:avLst/>
          </a:prstGeom>
          <a:noFill/>
          <a:ln/>
        </p:spPr>
        <p:txBody>
          <a:bodyPr wrap="square" lIns="91440" tIns="45720" rIns="91440" bIns="45720" rtlCol="0" anchor="t"/>
          <a:lstStyle/>
          <a:p>
            <a:pPr algn="ctr">
              <a:lnSpc>
                <a:spcPct val="100000"/>
              </a:lnSpc>
            </a:pPr>
            <a:r>
              <a:rPr lang="en-US" sz="3600" dirty="0" smtClean="0">
                <a:solidFill>
                  <a:srgbClr val="FFFFFF"/>
                </a:solidFill>
                <a:latin typeface="MiSans" pitchFamily="34" charset="0"/>
                <a:ea typeface="MiSans" pitchFamily="34" charset="-122"/>
                <a:cs typeface="MiSans" pitchFamily="34" charset="-120"/>
              </a:rPr>
              <a:t>8</a:t>
            </a:r>
            <a:endParaRPr lang="en-US" sz="1600" dirty="0"/>
          </a:p>
        </p:txBody>
      </p:sp>
      <p:sp>
        <p:nvSpPr>
          <p:cNvPr id="53" name="Text 30"/>
          <p:cNvSpPr/>
          <p:nvPr/>
        </p:nvSpPr>
        <p:spPr>
          <a:xfrm>
            <a:off x="6956138" y="5172295"/>
            <a:ext cx="4544695" cy="521970"/>
          </a:xfrm>
          <a:prstGeom prst="rect">
            <a:avLst/>
          </a:prstGeom>
          <a:noFill/>
          <a:ln/>
        </p:spPr>
        <p:txBody>
          <a:bodyPr wrap="square" lIns="91440" tIns="45720" rIns="91440" bIns="45720" rtlCol="0" anchor="t"/>
          <a:lstStyle/>
          <a:p>
            <a:pPr>
              <a:lnSpc>
                <a:spcPct val="100000"/>
              </a:lnSpc>
            </a:pPr>
            <a:r>
              <a:rPr lang="en-US" sz="2400" b="1" dirty="0" smtClean="0">
                <a:solidFill>
                  <a:srgbClr val="0D0D0D"/>
                </a:solidFill>
                <a:latin typeface="MiSans" pitchFamily="34" charset="0"/>
                <a:ea typeface="MiSans" pitchFamily="34" charset="-122"/>
                <a:cs typeface="MiSans" pitchFamily="34" charset="-120"/>
              </a:rPr>
              <a:t>References</a:t>
            </a:r>
            <a:endParaRPr lang="en-US" sz="1050" b="1"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70" y="-1905"/>
            <a:ext cx="12212320" cy="6859905"/>
          </a:xfrm>
          <a:prstGeom prst="rect">
            <a:avLst/>
          </a:prstGeom>
          <a:solidFill>
            <a:srgbClr val="FADBDF">
              <a:alpha val="25098"/>
            </a:srgbClr>
          </a:solidFill>
          <a:ln/>
        </p:spPr>
      </p:sp>
      <p:sp>
        <p:nvSpPr>
          <p:cNvPr id="3" name="Text 1"/>
          <p:cNvSpPr/>
          <p:nvPr/>
        </p:nvSpPr>
        <p:spPr>
          <a:xfrm>
            <a:off x="-13970" y="-190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08-27-20:01:44-d2nf7a18bjvh7rlj05og.png"/>
          <p:cNvPicPr>
            <a:picLocks noChangeAspect="1"/>
          </p:cNvPicPr>
          <p:nvPr/>
        </p:nvPicPr>
        <p:blipFill>
          <a:blip r:embed="rId3"/>
          <a:stretch>
            <a:fillRect/>
          </a:stretch>
        </p:blipFill>
        <p:spPr>
          <a:xfrm>
            <a:off x="5558486" y="3589012"/>
            <a:ext cx="6680200" cy="3390900"/>
          </a:xfrm>
          <a:prstGeom prst="rect">
            <a:avLst/>
          </a:prstGeom>
        </p:spPr>
      </p:pic>
      <p:pic>
        <p:nvPicPr>
          <p:cNvPr id="5" name="Image 1" descr="https://kimi-img.moonshot.cn/pub/slides/slides_tmpl/image/25-08-27-20:01:44-d2nf7a18bjvh7rlj05p0.png"/>
          <p:cNvPicPr>
            <a:picLocks noChangeAspect="1"/>
          </p:cNvPicPr>
          <p:nvPr/>
        </p:nvPicPr>
        <p:blipFill>
          <a:blip r:embed="rId4"/>
          <a:stretch>
            <a:fillRect/>
          </a:stretch>
        </p:blipFill>
        <p:spPr>
          <a:xfrm>
            <a:off x="1575118" y="1291273"/>
            <a:ext cx="5473700" cy="2997200"/>
          </a:xfrm>
          <a:prstGeom prst="rect">
            <a:avLst/>
          </a:prstGeom>
        </p:spPr>
      </p:pic>
      <p:pic>
        <p:nvPicPr>
          <p:cNvPr id="6" name="Image 2" descr="https://kimi-img.moonshot.cn/pub/slides/slides_tmpl/image/25-08-27-20:00:44-d2nf6r18bjvh7rlj0430.png"/>
          <p:cNvPicPr>
            <a:picLocks noChangeAspect="1"/>
          </p:cNvPicPr>
          <p:nvPr/>
        </p:nvPicPr>
        <p:blipFill>
          <a:blip r:embed="rId5">
            <a:alphaModFix amt="40000"/>
          </a:blip>
          <a:stretch>
            <a:fillRect/>
          </a:stretch>
        </p:blipFill>
        <p:spPr>
          <a:xfrm>
            <a:off x="-11430" y="-2058035"/>
            <a:ext cx="7459345" cy="5433060"/>
          </a:xfrm>
          <a:prstGeom prst="rect">
            <a:avLst/>
          </a:prstGeom>
        </p:spPr>
      </p:pic>
      <p:sp>
        <p:nvSpPr>
          <p:cNvPr id="7" name="Text 2"/>
          <p:cNvSpPr/>
          <p:nvPr/>
        </p:nvSpPr>
        <p:spPr>
          <a:xfrm>
            <a:off x="607060" y="700405"/>
            <a:ext cx="10380980" cy="757555"/>
          </a:xfrm>
          <a:prstGeom prst="rect">
            <a:avLst/>
          </a:prstGeom>
          <a:noFill/>
          <a:ln/>
        </p:spPr>
        <p:txBody>
          <a:bodyPr wrap="square" lIns="0" tIns="0" rIns="0" bIns="0" rtlCol="0" anchor="t"/>
          <a:lstStyle/>
          <a:p>
            <a:pPr>
              <a:lnSpc>
                <a:spcPct val="130000"/>
              </a:lnSpc>
            </a:pPr>
            <a:r>
              <a:rPr lang="en-US" sz="3600" dirty="0">
                <a:solidFill>
                  <a:srgbClr val="7F27FF"/>
                </a:solidFill>
                <a:latin typeface="苹方-简" pitchFamily="34" charset="0"/>
                <a:ea typeface="苹方-简" pitchFamily="34" charset="-122"/>
                <a:cs typeface="苹方-简" pitchFamily="34" charset="-120"/>
              </a:rPr>
              <a:t>Key Take-Home Messages</a:t>
            </a:r>
            <a:endParaRPr lang="en-US" sz="1600" dirty="0"/>
          </a:p>
        </p:txBody>
      </p:sp>
      <p:pic>
        <p:nvPicPr>
          <p:cNvPr id="8" name="Image 3" descr="https://kimi-img.moonshot.cn/pub/slides/slides_tmpl/image/25-08-27-20:01:44-d2nf7a18bjvh7rlj05o0.png"/>
          <p:cNvPicPr>
            <a:picLocks noChangeAspect="1"/>
          </p:cNvPicPr>
          <p:nvPr/>
        </p:nvPicPr>
        <p:blipFill>
          <a:blip r:embed="rId6"/>
          <a:stretch>
            <a:fillRect/>
          </a:stretch>
        </p:blipFill>
        <p:spPr>
          <a:xfrm rot="3600000">
            <a:off x="1664970" y="3562350"/>
            <a:ext cx="318135" cy="737235"/>
          </a:xfrm>
          <a:prstGeom prst="rect">
            <a:avLst/>
          </a:prstGeom>
        </p:spPr>
      </p:pic>
      <p:pic>
        <p:nvPicPr>
          <p:cNvPr id="9" name="Image 4" descr="https://kimi-img.moonshot.cn/pub/slides/slides_tmpl/image/25-08-27-20:01:44-d2nf7a18bjvh7rlj05pg.png"/>
          <p:cNvPicPr>
            <a:picLocks noChangeAspect="1"/>
          </p:cNvPicPr>
          <p:nvPr/>
        </p:nvPicPr>
        <p:blipFill>
          <a:blip r:embed="rId7"/>
          <a:stretch>
            <a:fillRect/>
          </a:stretch>
        </p:blipFill>
        <p:spPr>
          <a:xfrm rot="21000000">
            <a:off x="6791960" y="1356995"/>
            <a:ext cx="480060" cy="1660525"/>
          </a:xfrm>
          <a:prstGeom prst="rect">
            <a:avLst/>
          </a:prstGeom>
        </p:spPr>
      </p:pic>
      <p:pic>
        <p:nvPicPr>
          <p:cNvPr id="10" name="Image 5" descr="https://kimi-img.moonshot.cn/pub/slides/slides_tmpl/image/25-08-27-20:01:45-d2nf7a98bjvh7rlj05rg.png"/>
          <p:cNvPicPr>
            <a:picLocks noChangeAspect="1"/>
          </p:cNvPicPr>
          <p:nvPr/>
        </p:nvPicPr>
        <p:blipFill>
          <a:blip r:embed="rId8"/>
          <a:stretch>
            <a:fillRect/>
          </a:stretch>
        </p:blipFill>
        <p:spPr>
          <a:xfrm flipH="1">
            <a:off x="614045" y="1710055"/>
            <a:ext cx="1515745" cy="2354580"/>
          </a:xfrm>
          <a:prstGeom prst="rect">
            <a:avLst/>
          </a:prstGeom>
        </p:spPr>
      </p:pic>
      <p:pic>
        <p:nvPicPr>
          <p:cNvPr id="11" name="Image 6" descr="https://kimi-img.moonshot.cn/pub/slides/slides_tmpl/image/25-08-27-20:01:44-d2nf7a18bjvh7rlj05r0.png"/>
          <p:cNvPicPr>
            <a:picLocks noChangeAspect="1"/>
          </p:cNvPicPr>
          <p:nvPr/>
        </p:nvPicPr>
        <p:blipFill>
          <a:blip r:embed="rId9"/>
          <a:stretch>
            <a:fillRect/>
          </a:stretch>
        </p:blipFill>
        <p:spPr>
          <a:xfrm>
            <a:off x="4932680" y="3758565"/>
            <a:ext cx="2482850" cy="2731770"/>
          </a:xfrm>
          <a:prstGeom prst="rect">
            <a:avLst/>
          </a:prstGeom>
        </p:spPr>
      </p:pic>
      <p:sp>
        <p:nvSpPr>
          <p:cNvPr id="12" name="Text 3"/>
          <p:cNvSpPr/>
          <p:nvPr/>
        </p:nvSpPr>
        <p:spPr>
          <a:xfrm>
            <a:off x="7517288" y="1494478"/>
            <a:ext cx="3613167" cy="482600"/>
          </a:xfrm>
          <a:prstGeom prst="rect">
            <a:avLst/>
          </a:prstGeom>
          <a:noFill/>
          <a:ln/>
        </p:spPr>
        <p:txBody>
          <a:bodyPr wrap="square" lIns="0" tIns="0" rIns="0" bIns="0" rtlCol="0" anchor="t"/>
          <a:lstStyle/>
          <a:p>
            <a:pPr>
              <a:lnSpc>
                <a:spcPct val="120000"/>
              </a:lnSpc>
            </a:pPr>
            <a:r>
              <a:rPr lang="en-US" sz="2000" dirty="0">
                <a:solidFill>
                  <a:schemeClr val="accent6">
                    <a:lumMod val="75000"/>
                  </a:schemeClr>
                </a:solidFill>
                <a:latin typeface="苹方-简" pitchFamily="34" charset="0"/>
                <a:ea typeface="苹方-简" pitchFamily="34" charset="-122"/>
                <a:cs typeface="苹方-简" pitchFamily="34" charset="-120"/>
              </a:rPr>
              <a:t>Treat the Cause</a:t>
            </a:r>
            <a:endParaRPr lang="en-US" sz="1400" dirty="0">
              <a:solidFill>
                <a:schemeClr val="accent6">
                  <a:lumMod val="75000"/>
                </a:schemeClr>
              </a:solidFill>
            </a:endParaRPr>
          </a:p>
        </p:txBody>
      </p:sp>
      <p:sp>
        <p:nvSpPr>
          <p:cNvPr id="13" name="Text 4"/>
          <p:cNvSpPr/>
          <p:nvPr/>
        </p:nvSpPr>
        <p:spPr>
          <a:xfrm>
            <a:off x="7503857" y="2056260"/>
            <a:ext cx="4144645" cy="971289"/>
          </a:xfrm>
          <a:prstGeom prst="rect">
            <a:avLst/>
          </a:prstGeom>
          <a:noFill/>
          <a:ln/>
        </p:spPr>
        <p:txBody>
          <a:bodyPr wrap="square" lIns="0" tIns="0" rIns="0" bIns="0" rtlCol="0" anchor="t"/>
          <a:lstStyle/>
          <a:p>
            <a:pPr algn="just">
              <a:lnSpc>
                <a:spcPct val="130000"/>
              </a:lnSpc>
            </a:pPr>
            <a:r>
              <a:rPr lang="en-US" sz="1400" dirty="0">
                <a:solidFill>
                  <a:srgbClr val="000000"/>
                </a:solidFill>
                <a:latin typeface="苹方-简" pitchFamily="34" charset="0"/>
                <a:ea typeface="苹方-简" pitchFamily="34" charset="-122"/>
                <a:cs typeface="苹方-简" pitchFamily="34" charset="-120"/>
              </a:rPr>
              <a:t>Identify and treat the underlying cause of seizures first, as this is crucial for improving outcomes and preventing long-term neurological damage.</a:t>
            </a:r>
            <a:endParaRPr lang="en-US" sz="1600" dirty="0"/>
          </a:p>
        </p:txBody>
      </p:sp>
      <p:sp>
        <p:nvSpPr>
          <p:cNvPr id="14" name="Text 5"/>
          <p:cNvSpPr/>
          <p:nvPr/>
        </p:nvSpPr>
        <p:spPr>
          <a:xfrm>
            <a:off x="653415" y="4385945"/>
            <a:ext cx="5010785" cy="482600"/>
          </a:xfrm>
          <a:prstGeom prst="rect">
            <a:avLst/>
          </a:prstGeom>
          <a:noFill/>
          <a:ln/>
        </p:spPr>
        <p:txBody>
          <a:bodyPr wrap="square" lIns="0" tIns="0" rIns="0" bIns="0" rtlCol="0" anchor="t"/>
          <a:lstStyle/>
          <a:p>
            <a:pPr>
              <a:lnSpc>
                <a:spcPct val="120000"/>
              </a:lnSpc>
            </a:pPr>
            <a:r>
              <a:rPr lang="en-US" sz="2000" dirty="0">
                <a:solidFill>
                  <a:schemeClr val="accent1">
                    <a:lumMod val="75000"/>
                  </a:schemeClr>
                </a:solidFill>
                <a:latin typeface="苹方-简" pitchFamily="34" charset="0"/>
                <a:ea typeface="苹方-简" pitchFamily="34" charset="-122"/>
                <a:cs typeface="苹方-简" pitchFamily="34" charset="-120"/>
              </a:rPr>
              <a:t>Interpret EEG Background</a:t>
            </a:r>
            <a:endParaRPr lang="en-US" sz="1400" dirty="0">
              <a:solidFill>
                <a:schemeClr val="accent1">
                  <a:lumMod val="75000"/>
                </a:schemeClr>
              </a:solidFill>
            </a:endParaRPr>
          </a:p>
        </p:txBody>
      </p:sp>
      <p:sp>
        <p:nvSpPr>
          <p:cNvPr id="15" name="Text 6"/>
          <p:cNvSpPr/>
          <p:nvPr/>
        </p:nvSpPr>
        <p:spPr>
          <a:xfrm>
            <a:off x="653415" y="4809490"/>
            <a:ext cx="4144645" cy="1995805"/>
          </a:xfrm>
          <a:prstGeom prst="rect">
            <a:avLst/>
          </a:prstGeom>
          <a:noFill/>
          <a:ln/>
        </p:spPr>
        <p:txBody>
          <a:bodyPr wrap="square" lIns="0" tIns="0" rIns="0" bIns="0" rtlCol="0" anchor="t"/>
          <a:lstStyle/>
          <a:p>
            <a:pPr algn="just">
              <a:lnSpc>
                <a:spcPct val="130000"/>
              </a:lnSpc>
            </a:pPr>
            <a:r>
              <a:rPr lang="en-US" sz="1400" dirty="0">
                <a:solidFill>
                  <a:srgbClr val="000000"/>
                </a:solidFill>
                <a:latin typeface="苹方-简" pitchFamily="34" charset="0"/>
                <a:ea typeface="苹方-简" pitchFamily="34" charset="-122"/>
                <a:cs typeface="苹方-简" pitchFamily="34" charset="-120"/>
              </a:rPr>
              <a:t>Interpret EEG background patterns as early predictors of outcome, helping to tailor interventions and improve long-term outcomes.</a:t>
            </a:r>
            <a:endParaRPr lang="en-US" sz="1600" dirty="0"/>
          </a:p>
        </p:txBody>
      </p:sp>
      <p:sp>
        <p:nvSpPr>
          <p:cNvPr id="16" name="Text 7"/>
          <p:cNvSpPr/>
          <p:nvPr/>
        </p:nvSpPr>
        <p:spPr>
          <a:xfrm>
            <a:off x="7593330" y="4207510"/>
            <a:ext cx="5010785" cy="482600"/>
          </a:xfrm>
          <a:prstGeom prst="rect">
            <a:avLst/>
          </a:prstGeom>
          <a:noFill/>
          <a:ln/>
        </p:spPr>
        <p:txBody>
          <a:bodyPr wrap="square" lIns="0" tIns="0" rIns="0" bIns="0" rtlCol="0" anchor="t"/>
          <a:lstStyle/>
          <a:p>
            <a:pPr>
              <a:lnSpc>
                <a:spcPct val="120000"/>
              </a:lnSpc>
            </a:pPr>
            <a:r>
              <a:rPr lang="en-US" sz="2000" dirty="0">
                <a:solidFill>
                  <a:srgbClr val="00B050"/>
                </a:solidFill>
                <a:latin typeface="苹方-简" pitchFamily="34" charset="0"/>
                <a:ea typeface="苹方-简" pitchFamily="34" charset="-122"/>
                <a:cs typeface="苹方-简" pitchFamily="34" charset="-120"/>
              </a:rPr>
              <a:t>Continuous Monitoring</a:t>
            </a:r>
            <a:endParaRPr lang="en-US" sz="1400" dirty="0">
              <a:solidFill>
                <a:srgbClr val="00B050"/>
              </a:solidFill>
            </a:endParaRPr>
          </a:p>
        </p:txBody>
      </p:sp>
      <p:sp>
        <p:nvSpPr>
          <p:cNvPr id="17" name="Text 8"/>
          <p:cNvSpPr/>
          <p:nvPr/>
        </p:nvSpPr>
        <p:spPr>
          <a:xfrm>
            <a:off x="7672387" y="4627245"/>
            <a:ext cx="4144645" cy="1995805"/>
          </a:xfrm>
          <a:prstGeom prst="rect">
            <a:avLst/>
          </a:prstGeom>
          <a:noFill/>
          <a:ln/>
        </p:spPr>
        <p:txBody>
          <a:bodyPr wrap="square" lIns="0" tIns="0" rIns="0" bIns="0" rtlCol="0" anchor="t"/>
          <a:lstStyle/>
          <a:p>
            <a:pPr algn="just">
              <a:lnSpc>
                <a:spcPct val="130000"/>
              </a:lnSpc>
            </a:pPr>
            <a:r>
              <a:rPr lang="en-US" sz="1400" dirty="0">
                <a:solidFill>
                  <a:srgbClr val="000000"/>
                </a:solidFill>
                <a:latin typeface="苹方-简" pitchFamily="34" charset="0"/>
                <a:ea typeface="苹方-简" pitchFamily="34" charset="-122"/>
                <a:cs typeface="苹方-简" pitchFamily="34" charset="-120"/>
              </a:rPr>
              <a:t>Continuous EEG monitoring is essential for accurate seizure detection and quantification, guiding effective treatment decisions.</a:t>
            </a:r>
            <a:endParaRPr lang="en-US" sz="1600" dirty="0"/>
          </a:p>
        </p:txBody>
      </p:sp>
      <p:sp>
        <p:nvSpPr>
          <p:cNvPr id="18" name="Text 9"/>
          <p:cNvSpPr/>
          <p:nvPr/>
        </p:nvSpPr>
        <p:spPr>
          <a:xfrm>
            <a:off x="2219302" y="1701784"/>
            <a:ext cx="5010785" cy="482600"/>
          </a:xfrm>
          <a:prstGeom prst="rect">
            <a:avLst/>
          </a:prstGeom>
          <a:noFill/>
          <a:ln/>
        </p:spPr>
        <p:txBody>
          <a:bodyPr wrap="square" lIns="0" tIns="0" rIns="0" bIns="0" rtlCol="0" anchor="t"/>
          <a:lstStyle/>
          <a:p>
            <a:pPr>
              <a:lnSpc>
                <a:spcPct val="100000"/>
              </a:lnSpc>
            </a:pPr>
            <a:r>
              <a:rPr lang="en-US" sz="2000" dirty="0">
                <a:solidFill>
                  <a:srgbClr val="B736B8"/>
                </a:solidFill>
                <a:latin typeface="MiSans" pitchFamily="34" charset="0"/>
                <a:ea typeface="MiSans" pitchFamily="34" charset="-122"/>
                <a:cs typeface="MiSans" pitchFamily="34" charset="-120"/>
              </a:rPr>
              <a:t>High Suspicion</a:t>
            </a:r>
            <a:endParaRPr lang="en-US" sz="1400" dirty="0"/>
          </a:p>
        </p:txBody>
      </p:sp>
      <p:sp>
        <p:nvSpPr>
          <p:cNvPr id="19" name="Text 10"/>
          <p:cNvSpPr/>
          <p:nvPr/>
        </p:nvSpPr>
        <p:spPr>
          <a:xfrm>
            <a:off x="2263140" y="2244709"/>
            <a:ext cx="4463481" cy="1363203"/>
          </a:xfrm>
          <a:prstGeom prst="rect">
            <a:avLst/>
          </a:prstGeom>
          <a:noFill/>
          <a:ln/>
        </p:spPr>
        <p:txBody>
          <a:bodyPr wrap="square" lIns="0" tIns="0" rIns="0" bIns="0" rtlCol="0" anchor="t"/>
          <a:lstStyle/>
          <a:p>
            <a:pPr>
              <a:lnSpc>
                <a:spcPct val="150000"/>
              </a:lnSpc>
            </a:pPr>
            <a:r>
              <a:rPr lang="en-US" sz="1400" dirty="0" smtClean="0">
                <a:solidFill>
                  <a:srgbClr val="262626"/>
                </a:solidFill>
                <a:latin typeface="MiSans" pitchFamily="34" charset="0"/>
                <a:ea typeface="MiSans" pitchFamily="34" charset="-122"/>
                <a:cs typeface="MiSans" pitchFamily="34" charset="-120"/>
              </a:rPr>
              <a:t>Maintain </a:t>
            </a:r>
            <a:r>
              <a:rPr lang="en-US" sz="1400" dirty="0">
                <a:solidFill>
                  <a:srgbClr val="262626"/>
                </a:solidFill>
                <a:latin typeface="MiSans" pitchFamily="34" charset="0"/>
                <a:ea typeface="MiSans" pitchFamily="34" charset="-122"/>
                <a:cs typeface="MiSans" pitchFamily="34" charset="-120"/>
              </a:rPr>
              <a:t>a high index of suspicion for seizures in any </a:t>
            </a:r>
            <a:r>
              <a:rPr lang="en-US" sz="1400" dirty="0" err="1">
                <a:solidFill>
                  <a:srgbClr val="262626"/>
                </a:solidFill>
                <a:latin typeface="MiSans" pitchFamily="34" charset="0"/>
                <a:ea typeface="MiSans" pitchFamily="34" charset="-122"/>
                <a:cs typeface="MiSans" pitchFamily="34" charset="-120"/>
              </a:rPr>
              <a:t>encephalopathic</a:t>
            </a:r>
            <a:r>
              <a:rPr lang="en-US" sz="1400" dirty="0">
                <a:solidFill>
                  <a:srgbClr val="262626"/>
                </a:solidFill>
                <a:latin typeface="MiSans" pitchFamily="34" charset="0"/>
                <a:ea typeface="MiSans" pitchFamily="34" charset="-122"/>
                <a:cs typeface="MiSans" pitchFamily="34" charset="-120"/>
              </a:rPr>
              <a:t> neonate and confirm with EEG.</a:t>
            </a:r>
            <a:endParaRPr lang="en-US" sz="1600" dirty="0"/>
          </a:p>
        </p:txBody>
      </p:sp>
    </p:spTree>
    <p:extLst>
      <p:ext uri="{BB962C8B-B14F-4D97-AF65-F5344CB8AC3E}">
        <p14:creationId xmlns:p14="http://schemas.microsoft.com/office/powerpoint/2010/main" val="16839813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8-27-20:00:44-d2nf6r18bjvh7rlj0430.png"/>
          <p:cNvPicPr>
            <a:picLocks noChangeAspect="1"/>
          </p:cNvPicPr>
          <p:nvPr/>
        </p:nvPicPr>
        <p:blipFill>
          <a:blip r:embed="rId3">
            <a:alphaModFix amt="40000"/>
          </a:blip>
          <a:stretch>
            <a:fillRect/>
          </a:stretch>
        </p:blipFill>
        <p:spPr>
          <a:xfrm>
            <a:off x="-20320" y="-2087245"/>
            <a:ext cx="7459345" cy="5433060"/>
          </a:xfrm>
          <a:prstGeom prst="rect">
            <a:avLst/>
          </a:prstGeom>
        </p:spPr>
      </p:pic>
      <p:pic>
        <p:nvPicPr>
          <p:cNvPr id="3" name="Image 1" descr="https://kimi-img.moonshot.cn/pub/slides/slides_tmpl/image/25-08-27-20:00:44-d2nf6r18bjvh7rlj0430.png"/>
          <p:cNvPicPr>
            <a:picLocks noChangeAspect="1"/>
          </p:cNvPicPr>
          <p:nvPr/>
        </p:nvPicPr>
        <p:blipFill>
          <a:blip r:embed="rId3">
            <a:alphaModFix amt="40000"/>
          </a:blip>
          <a:stretch>
            <a:fillRect/>
          </a:stretch>
        </p:blipFill>
        <p:spPr>
          <a:xfrm rot="10800000">
            <a:off x="4756785" y="3515995"/>
            <a:ext cx="7459345" cy="5433060"/>
          </a:xfrm>
          <a:prstGeom prst="rect">
            <a:avLst/>
          </a:prstGeom>
        </p:spPr>
      </p:pic>
      <p:sp>
        <p:nvSpPr>
          <p:cNvPr id="4" name="Shape 0"/>
          <p:cNvSpPr/>
          <p:nvPr/>
        </p:nvSpPr>
        <p:spPr>
          <a:xfrm>
            <a:off x="-20320" y="0"/>
            <a:ext cx="12212320" cy="6859905"/>
          </a:xfrm>
          <a:prstGeom prst="rect">
            <a:avLst/>
          </a:prstGeom>
          <a:solidFill>
            <a:srgbClr val="FADBDF">
              <a:alpha val="38039"/>
            </a:srgbClr>
          </a:solidFill>
          <a:ln/>
        </p:spPr>
      </p:sp>
      <p:sp>
        <p:nvSpPr>
          <p:cNvPr id="5" name="Text 1"/>
          <p:cNvSpPr/>
          <p:nvPr/>
        </p:nvSpPr>
        <p:spPr>
          <a:xfrm>
            <a:off x="-20320" y="0"/>
            <a:ext cx="12212320" cy="6859905"/>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2"/>
          <p:cNvSpPr/>
          <p:nvPr/>
        </p:nvSpPr>
        <p:spPr>
          <a:xfrm>
            <a:off x="620078" y="1396365"/>
            <a:ext cx="10951845" cy="893445"/>
          </a:xfrm>
          <a:prstGeom prst="rect">
            <a:avLst/>
          </a:prstGeom>
          <a:solidFill>
            <a:srgbClr val="000000">
              <a:alpha val="0"/>
            </a:srgbClr>
          </a:solidFill>
          <a:ln/>
        </p:spPr>
      </p:sp>
      <p:pic>
        <p:nvPicPr>
          <p:cNvPr id="10" name="Image 4" descr="https://kimi-img.moonshot.cn/pub/slides/slides_tmpl/image/25-08-27-20:01:46-d2nf7ah8bjvh7rlj05s0.png"/>
          <p:cNvPicPr>
            <a:picLocks noChangeAspect="1"/>
          </p:cNvPicPr>
          <p:nvPr/>
        </p:nvPicPr>
        <p:blipFill>
          <a:blip r:embed="rId4"/>
          <a:stretch>
            <a:fillRect/>
          </a:stretch>
        </p:blipFill>
        <p:spPr>
          <a:xfrm>
            <a:off x="4909958" y="-179944"/>
            <a:ext cx="6911658" cy="2307003"/>
          </a:xfrm>
          <a:prstGeom prst="rect">
            <a:avLst/>
          </a:prstGeom>
        </p:spPr>
      </p:pic>
      <p:sp>
        <p:nvSpPr>
          <p:cNvPr id="12" name="Text 5"/>
          <p:cNvSpPr/>
          <p:nvPr/>
        </p:nvSpPr>
        <p:spPr>
          <a:xfrm>
            <a:off x="6559602" y="5528310"/>
            <a:ext cx="2369133" cy="271780"/>
          </a:xfrm>
          <a:prstGeom prst="rect">
            <a:avLst/>
          </a:prstGeom>
          <a:noFill/>
          <a:ln/>
        </p:spPr>
        <p:txBody>
          <a:bodyPr wrap="square" lIns="45720" tIns="91440" rIns="91440" bIns="45720" rtlCol="0" anchor="ctr"/>
          <a:lstStyle/>
          <a:p>
            <a:pPr>
              <a:lnSpc>
                <a:spcPct val="100000"/>
              </a:lnSpc>
            </a:pPr>
            <a:endParaRPr lang="en-US" sz="1600" dirty="0"/>
          </a:p>
        </p:txBody>
      </p:sp>
      <p:sp>
        <p:nvSpPr>
          <p:cNvPr id="13" name="Text 6"/>
          <p:cNvSpPr/>
          <p:nvPr/>
        </p:nvSpPr>
        <p:spPr>
          <a:xfrm>
            <a:off x="6556758" y="5484495"/>
            <a:ext cx="2369133" cy="347980"/>
          </a:xfrm>
          <a:prstGeom prst="rect">
            <a:avLst/>
          </a:prstGeom>
          <a:noFill/>
          <a:ln/>
        </p:spPr>
        <p:txBody>
          <a:bodyPr wrap="square" lIns="91440" tIns="45720" rIns="91440" bIns="45720" rtlCol="0" anchor="t"/>
          <a:lstStyle/>
          <a:p>
            <a:pPr algn="ctr">
              <a:lnSpc>
                <a:spcPct val="100000"/>
              </a:lnSpc>
            </a:pPr>
            <a:r>
              <a:rPr lang="en-US" sz="1800" b="1" dirty="0">
                <a:solidFill>
                  <a:srgbClr val="FFFFFF"/>
                </a:solidFill>
                <a:latin typeface="MiSans" pitchFamily="34" charset="0"/>
                <a:ea typeface="MiSans" pitchFamily="34" charset="-122"/>
                <a:cs typeface="MiSans" pitchFamily="34" charset="-120"/>
              </a:rPr>
              <a:t>2025/01/01</a:t>
            </a:r>
            <a:endParaRPr lang="en-US" sz="1600" dirty="0"/>
          </a:p>
          <a:p>
            <a:pPr algn="ctr">
              <a:lnSpc>
                <a:spcPct val="100000"/>
              </a:lnSpc>
            </a:pPr>
            <a:r>
              <a:rPr lang="en-US" sz="1800" dirty="0">
                <a:solidFill>
                  <a:srgbClr val="000000"/>
                </a:solidFill>
                <a:latin typeface="Calibri" pitchFamily="34" charset="0"/>
                <a:ea typeface="Calibri" pitchFamily="34" charset="-122"/>
                <a:cs typeface="Calibri" pitchFamily="34" charset="-120"/>
              </a:rPr>
              <a:t> </a:t>
            </a:r>
            <a:endParaRPr lang="en-US" sz="1600" dirty="0"/>
          </a:p>
        </p:txBody>
      </p:sp>
      <p:sp>
        <p:nvSpPr>
          <p:cNvPr id="15" name="Text 8"/>
          <p:cNvSpPr/>
          <p:nvPr/>
        </p:nvSpPr>
        <p:spPr>
          <a:xfrm>
            <a:off x="3188877" y="5527675"/>
            <a:ext cx="2255544" cy="271780"/>
          </a:xfrm>
          <a:prstGeom prst="rect">
            <a:avLst/>
          </a:prstGeom>
          <a:noFill/>
          <a:ln/>
        </p:spPr>
        <p:txBody>
          <a:bodyPr wrap="square" lIns="45720" tIns="91440" rIns="91440" bIns="45720" rtlCol="0" anchor="ctr"/>
          <a:lstStyle/>
          <a:p>
            <a:pPr>
              <a:lnSpc>
                <a:spcPct val="100000"/>
              </a:lnSpc>
            </a:pPr>
            <a:endParaRPr lang="en-US" sz="16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265" y="1867235"/>
            <a:ext cx="4677847" cy="480581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5243" y="1867235"/>
            <a:ext cx="5790489" cy="4873012"/>
          </a:xfrm>
          <a:prstGeom prst="rect">
            <a:avLst/>
          </a:prstGeom>
        </p:spPr>
      </p:pic>
      <p:sp>
        <p:nvSpPr>
          <p:cNvPr id="6" name="TextBox 5"/>
          <p:cNvSpPr txBox="1"/>
          <p:nvPr/>
        </p:nvSpPr>
        <p:spPr>
          <a:xfrm>
            <a:off x="94593" y="420414"/>
            <a:ext cx="6462165" cy="1015663"/>
          </a:xfrm>
          <a:prstGeom prst="rect">
            <a:avLst/>
          </a:prstGeom>
          <a:noFill/>
        </p:spPr>
        <p:txBody>
          <a:bodyPr wrap="square" rtlCol="0">
            <a:spAutoFit/>
          </a:bodyPr>
          <a:lstStyle/>
          <a:p>
            <a:r>
              <a:rPr lang="en-US" sz="6000" b="1" dirty="0" smtClean="0"/>
              <a:t>References :</a:t>
            </a:r>
            <a:endParaRPr lang="en-US" sz="6000" b="1" dirty="0"/>
          </a:p>
        </p:txBody>
      </p:sp>
    </p:spTree>
    <p:extLst>
      <p:ext uri="{BB962C8B-B14F-4D97-AF65-F5344CB8AC3E}">
        <p14:creationId xmlns:p14="http://schemas.microsoft.com/office/powerpoint/2010/main" val="174348193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70" y="-1905"/>
            <a:ext cx="12212320" cy="6859905"/>
          </a:xfrm>
          <a:prstGeom prst="rect">
            <a:avLst/>
          </a:prstGeom>
          <a:solidFill>
            <a:srgbClr val="FADBDF">
              <a:alpha val="25098"/>
            </a:srgbClr>
          </a:solidFill>
          <a:ln/>
        </p:spPr>
      </p:sp>
      <p:sp>
        <p:nvSpPr>
          <p:cNvPr id="3" name="Text 1"/>
          <p:cNvSpPr/>
          <p:nvPr/>
        </p:nvSpPr>
        <p:spPr>
          <a:xfrm>
            <a:off x="-13970" y="-190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08-27-20:00:44-d2nf6r18bjvh7rlj0430.png"/>
          <p:cNvPicPr>
            <a:picLocks noChangeAspect="1"/>
          </p:cNvPicPr>
          <p:nvPr/>
        </p:nvPicPr>
        <p:blipFill>
          <a:blip r:embed="rId3">
            <a:alphaModFix amt="40000"/>
          </a:blip>
          <a:stretch>
            <a:fillRect/>
          </a:stretch>
        </p:blipFill>
        <p:spPr>
          <a:xfrm rot="10800000">
            <a:off x="4767580" y="3514725"/>
            <a:ext cx="7459345" cy="5433060"/>
          </a:xfrm>
          <a:prstGeom prst="rect">
            <a:avLst/>
          </a:prstGeom>
        </p:spPr>
      </p:pic>
      <p:pic>
        <p:nvPicPr>
          <p:cNvPr id="5" name="Image 1" descr="https://kimi-img.moonshot.cn/pub/slides/slides_tmpl/image/25-08-27-20:00:44-d2nf6r18bjvh7rlj0430.png"/>
          <p:cNvPicPr>
            <a:picLocks noChangeAspect="1"/>
          </p:cNvPicPr>
          <p:nvPr/>
        </p:nvPicPr>
        <p:blipFill>
          <a:blip r:embed="rId3">
            <a:alphaModFix amt="40000"/>
          </a:blip>
          <a:stretch>
            <a:fillRect/>
          </a:stretch>
        </p:blipFill>
        <p:spPr>
          <a:xfrm>
            <a:off x="-20320" y="-2092325"/>
            <a:ext cx="7459345" cy="5433060"/>
          </a:xfrm>
          <a:prstGeom prst="rect">
            <a:avLst/>
          </a:prstGeom>
        </p:spPr>
      </p:pic>
      <p:pic>
        <p:nvPicPr>
          <p:cNvPr id="9" name="Image 4" descr="https://kimi-img.moonshot.cn/pub/slides/slides_tmpl/image/25-08-27-20:01:03-d2nf6vp8bjvh7rlj04ug.png"/>
          <p:cNvPicPr>
            <a:picLocks noChangeAspect="1"/>
          </p:cNvPicPr>
          <p:nvPr/>
        </p:nvPicPr>
        <p:blipFill>
          <a:blip r:embed="rId4"/>
          <a:stretch>
            <a:fillRect/>
          </a:stretch>
        </p:blipFill>
        <p:spPr>
          <a:xfrm>
            <a:off x="5340401" y="120378"/>
            <a:ext cx="1830297" cy="1580668"/>
          </a:xfrm>
          <a:prstGeom prst="rect">
            <a:avLst/>
          </a:prstGeom>
        </p:spPr>
      </p:pic>
      <p:pic>
        <p:nvPicPr>
          <p:cNvPr id="10" name="Image 5" descr="https://kimi-img.moonshot.cn/pub/slides/slides_tmpl/image/25-08-27-20:01:03-d2nf6vp8bjvh7rlj04u0.png"/>
          <p:cNvPicPr>
            <a:picLocks noChangeAspect="1"/>
          </p:cNvPicPr>
          <p:nvPr/>
        </p:nvPicPr>
        <p:blipFill>
          <a:blip r:embed="rId5"/>
          <a:stretch>
            <a:fillRect/>
          </a:stretch>
        </p:blipFill>
        <p:spPr>
          <a:xfrm>
            <a:off x="9654616" y="143783"/>
            <a:ext cx="2308720" cy="1417671"/>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160" y="1701046"/>
            <a:ext cx="5817130" cy="4705523"/>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9273" y="1675480"/>
            <a:ext cx="4606684" cy="5182520"/>
          </a:xfrm>
          <a:prstGeom prst="rect">
            <a:avLst/>
          </a:prstGeom>
        </p:spPr>
      </p:pic>
      <p:sp>
        <p:nvSpPr>
          <p:cNvPr id="11" name="TextBox 10"/>
          <p:cNvSpPr txBox="1"/>
          <p:nvPr/>
        </p:nvSpPr>
        <p:spPr>
          <a:xfrm>
            <a:off x="294290" y="143783"/>
            <a:ext cx="6462165" cy="1015663"/>
          </a:xfrm>
          <a:prstGeom prst="rect">
            <a:avLst/>
          </a:prstGeom>
          <a:noFill/>
        </p:spPr>
        <p:txBody>
          <a:bodyPr wrap="square" rtlCol="0">
            <a:spAutoFit/>
          </a:bodyPr>
          <a:lstStyle/>
          <a:p>
            <a:r>
              <a:rPr lang="en-US" sz="6000" b="1" dirty="0" smtClean="0"/>
              <a:t>References :</a:t>
            </a:r>
            <a:endParaRPr lang="en-US" sz="6000" b="1" dirty="0"/>
          </a:p>
        </p:txBody>
      </p:sp>
    </p:spTree>
    <p:extLst>
      <p:ext uri="{BB962C8B-B14F-4D97-AF65-F5344CB8AC3E}">
        <p14:creationId xmlns:p14="http://schemas.microsoft.com/office/powerpoint/2010/main" val="320752486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kimi-img.moonshot.cn/pub/slides/slides_tmpl/image/25-08-27-20:00:44-d2nf6r18bjvh7rlj0430.png"/>
          <p:cNvPicPr>
            <a:picLocks noChangeAspect="1"/>
          </p:cNvPicPr>
          <p:nvPr/>
        </p:nvPicPr>
        <p:blipFill>
          <a:blip r:embed="rId3">
            <a:alphaModFix amt="40000"/>
          </a:blip>
          <a:stretch>
            <a:fillRect/>
          </a:stretch>
        </p:blipFill>
        <p:spPr>
          <a:xfrm>
            <a:off x="-20320" y="-2087245"/>
            <a:ext cx="7459345" cy="5433060"/>
          </a:xfrm>
          <a:prstGeom prst="rect">
            <a:avLst/>
          </a:prstGeom>
        </p:spPr>
      </p:pic>
      <p:pic>
        <p:nvPicPr>
          <p:cNvPr id="3" name="Image 1" descr="https://kimi-img.moonshot.cn/pub/slides/slides_tmpl/image/25-08-27-20:00:44-d2nf6r18bjvh7rlj0430.png"/>
          <p:cNvPicPr>
            <a:picLocks noChangeAspect="1"/>
          </p:cNvPicPr>
          <p:nvPr/>
        </p:nvPicPr>
        <p:blipFill>
          <a:blip r:embed="rId3">
            <a:alphaModFix amt="40000"/>
          </a:blip>
          <a:stretch>
            <a:fillRect/>
          </a:stretch>
        </p:blipFill>
        <p:spPr>
          <a:xfrm rot="10800000">
            <a:off x="4756785" y="3515995"/>
            <a:ext cx="7459345" cy="5433060"/>
          </a:xfrm>
          <a:prstGeom prst="rect">
            <a:avLst/>
          </a:prstGeom>
        </p:spPr>
      </p:pic>
      <p:sp>
        <p:nvSpPr>
          <p:cNvPr id="4" name="Shape 0"/>
          <p:cNvSpPr/>
          <p:nvPr/>
        </p:nvSpPr>
        <p:spPr>
          <a:xfrm>
            <a:off x="-20320" y="0"/>
            <a:ext cx="12212320" cy="6859905"/>
          </a:xfrm>
          <a:prstGeom prst="rect">
            <a:avLst/>
          </a:prstGeom>
          <a:solidFill>
            <a:srgbClr val="FADBDF">
              <a:alpha val="38039"/>
            </a:srgbClr>
          </a:solidFill>
          <a:ln/>
        </p:spPr>
      </p:sp>
      <p:sp>
        <p:nvSpPr>
          <p:cNvPr id="5" name="Text 1"/>
          <p:cNvSpPr/>
          <p:nvPr/>
        </p:nvSpPr>
        <p:spPr>
          <a:xfrm>
            <a:off x="-20320" y="0"/>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2" descr="https://kimi-img.moonshot.cn/pub/slides/slides_tmpl/image/25-08-27-20:00:49-d2nf6s98bjvh7rlj0490.png"/>
          <p:cNvPicPr>
            <a:picLocks noChangeAspect="1"/>
          </p:cNvPicPr>
          <p:nvPr/>
        </p:nvPicPr>
        <p:blipFill>
          <a:blip r:embed="rId4"/>
          <a:stretch>
            <a:fillRect/>
          </a:stretch>
        </p:blipFill>
        <p:spPr>
          <a:xfrm>
            <a:off x="1489075" y="2140585"/>
            <a:ext cx="1450340" cy="1505585"/>
          </a:xfrm>
          <a:prstGeom prst="rect">
            <a:avLst/>
          </a:prstGeom>
        </p:spPr>
      </p:pic>
      <p:pic>
        <p:nvPicPr>
          <p:cNvPr id="7" name="Image 3" descr="https://kimi-img.moonshot.cn/pub/slides/slides_tmpl/image/25-08-27-20:00:53-d2nf6t98bjvh7rlj04d0.png"/>
          <p:cNvPicPr>
            <a:picLocks noChangeAspect="1"/>
          </p:cNvPicPr>
          <p:nvPr/>
        </p:nvPicPr>
        <p:blipFill>
          <a:blip r:embed="rId5">
            <a:alphaModFix amt="80000"/>
          </a:blip>
          <a:stretch>
            <a:fillRect/>
          </a:stretch>
        </p:blipFill>
        <p:spPr>
          <a:xfrm>
            <a:off x="8261985" y="2140585"/>
            <a:ext cx="1662430" cy="1244600"/>
          </a:xfrm>
          <a:prstGeom prst="rect">
            <a:avLst/>
          </a:prstGeom>
        </p:spPr>
      </p:pic>
      <p:sp>
        <p:nvSpPr>
          <p:cNvPr id="8" name="Shape 2"/>
          <p:cNvSpPr/>
          <p:nvPr/>
        </p:nvSpPr>
        <p:spPr>
          <a:xfrm>
            <a:off x="620078" y="1396365"/>
            <a:ext cx="10951845" cy="893445"/>
          </a:xfrm>
          <a:prstGeom prst="rect">
            <a:avLst/>
          </a:prstGeom>
          <a:solidFill>
            <a:srgbClr val="000000">
              <a:alpha val="0"/>
            </a:srgbClr>
          </a:solidFill>
          <a:ln/>
        </p:spPr>
      </p:sp>
      <p:sp>
        <p:nvSpPr>
          <p:cNvPr id="9" name="Text 3"/>
          <p:cNvSpPr/>
          <p:nvPr/>
        </p:nvSpPr>
        <p:spPr>
          <a:xfrm>
            <a:off x="620078" y="1396365"/>
            <a:ext cx="10951845" cy="893445"/>
          </a:xfrm>
          <a:prstGeom prst="rect">
            <a:avLst/>
          </a:prstGeom>
          <a:noFill/>
          <a:ln/>
        </p:spPr>
        <p:txBody>
          <a:bodyPr wrap="square" lIns="45720" tIns="91440" rIns="91440" bIns="45720" rtlCol="0" anchor="ctr"/>
          <a:lstStyle/>
          <a:p>
            <a:pPr algn="ctr">
              <a:lnSpc>
                <a:spcPct val="130000"/>
              </a:lnSpc>
            </a:pPr>
            <a:r>
              <a:rPr lang="en-US" sz="8200" dirty="0">
                <a:solidFill>
                  <a:srgbClr val="000000"/>
                </a:solidFill>
                <a:latin typeface="MiSans" pitchFamily="34" charset="0"/>
                <a:ea typeface="MiSans" pitchFamily="34" charset="-122"/>
                <a:cs typeface="MiSans" pitchFamily="34" charset="-120"/>
              </a:rPr>
              <a:t>THANK YOU</a:t>
            </a:r>
            <a:endParaRPr lang="en-US" sz="1600" dirty="0"/>
          </a:p>
        </p:txBody>
      </p:sp>
      <p:pic>
        <p:nvPicPr>
          <p:cNvPr id="10" name="Image 4" descr="https://kimi-img.moonshot.cn/pub/slides/slides_tmpl/image/25-08-27-20:01:46-d2nf7ah8bjvh7rlj05s0.png"/>
          <p:cNvPicPr>
            <a:picLocks noChangeAspect="1"/>
          </p:cNvPicPr>
          <p:nvPr/>
        </p:nvPicPr>
        <p:blipFill>
          <a:blip r:embed="rId6"/>
          <a:stretch>
            <a:fillRect/>
          </a:stretch>
        </p:blipFill>
        <p:spPr>
          <a:xfrm>
            <a:off x="1168400" y="2289810"/>
            <a:ext cx="9856470" cy="3289935"/>
          </a:xfrm>
          <a:prstGeom prst="rect">
            <a:avLst/>
          </a:prstGeom>
        </p:spPr>
      </p:pic>
      <p:sp>
        <p:nvSpPr>
          <p:cNvPr id="12" name="Text 5"/>
          <p:cNvSpPr/>
          <p:nvPr/>
        </p:nvSpPr>
        <p:spPr>
          <a:xfrm>
            <a:off x="6559602" y="5528310"/>
            <a:ext cx="2369133" cy="271780"/>
          </a:xfrm>
          <a:prstGeom prst="rect">
            <a:avLst/>
          </a:prstGeom>
          <a:noFill/>
          <a:ln/>
        </p:spPr>
        <p:txBody>
          <a:bodyPr wrap="square" lIns="45720" tIns="91440" rIns="91440" bIns="45720" rtlCol="0" anchor="ctr"/>
          <a:lstStyle/>
          <a:p>
            <a:pPr>
              <a:lnSpc>
                <a:spcPct val="100000"/>
              </a:lnSpc>
            </a:pPr>
            <a:endParaRPr lang="en-US" sz="1600" dirty="0"/>
          </a:p>
        </p:txBody>
      </p:sp>
      <p:sp>
        <p:nvSpPr>
          <p:cNvPr id="13" name="Text 6"/>
          <p:cNvSpPr/>
          <p:nvPr/>
        </p:nvSpPr>
        <p:spPr>
          <a:xfrm>
            <a:off x="6556758" y="5484495"/>
            <a:ext cx="2369133" cy="347980"/>
          </a:xfrm>
          <a:prstGeom prst="rect">
            <a:avLst/>
          </a:prstGeom>
          <a:noFill/>
          <a:ln/>
        </p:spPr>
        <p:txBody>
          <a:bodyPr wrap="square" lIns="91440" tIns="45720" rIns="91440" bIns="45720" rtlCol="0" anchor="t"/>
          <a:lstStyle/>
          <a:p>
            <a:pPr algn="ctr">
              <a:lnSpc>
                <a:spcPct val="100000"/>
              </a:lnSpc>
            </a:pPr>
            <a:r>
              <a:rPr lang="en-US" sz="1800" b="1" dirty="0">
                <a:solidFill>
                  <a:srgbClr val="FFFFFF"/>
                </a:solidFill>
                <a:latin typeface="MiSans" pitchFamily="34" charset="0"/>
                <a:ea typeface="MiSans" pitchFamily="34" charset="-122"/>
                <a:cs typeface="MiSans" pitchFamily="34" charset="-120"/>
              </a:rPr>
              <a:t>2025/01/01</a:t>
            </a:r>
            <a:endParaRPr lang="en-US" sz="1600" dirty="0"/>
          </a:p>
          <a:p>
            <a:pPr algn="ctr">
              <a:lnSpc>
                <a:spcPct val="100000"/>
              </a:lnSpc>
            </a:pPr>
            <a:r>
              <a:rPr lang="en-US" sz="1800" dirty="0">
                <a:solidFill>
                  <a:srgbClr val="000000"/>
                </a:solidFill>
                <a:latin typeface="Calibri" pitchFamily="34" charset="0"/>
                <a:ea typeface="Calibri" pitchFamily="34" charset="-122"/>
                <a:cs typeface="Calibri" pitchFamily="34" charset="-120"/>
              </a:rPr>
              <a:t> </a:t>
            </a:r>
            <a:endParaRPr lang="en-US" sz="1600" dirty="0"/>
          </a:p>
        </p:txBody>
      </p:sp>
      <p:sp>
        <p:nvSpPr>
          <p:cNvPr id="15" name="Text 8"/>
          <p:cNvSpPr/>
          <p:nvPr/>
        </p:nvSpPr>
        <p:spPr>
          <a:xfrm>
            <a:off x="3188877" y="5527675"/>
            <a:ext cx="2255544" cy="271780"/>
          </a:xfrm>
          <a:prstGeom prst="rect">
            <a:avLst/>
          </a:prstGeom>
          <a:noFill/>
          <a:ln/>
        </p:spPr>
        <p:txBody>
          <a:bodyPr wrap="square" lIns="45720" tIns="91440" rIns="91440" bIns="45720" rtlCol="0" anchor="ctr"/>
          <a:lstStyle/>
          <a:p>
            <a:pPr>
              <a:lnSpc>
                <a:spcPct val="100000"/>
              </a:lnSpc>
            </a:pPr>
            <a:endParaRPr lang="en-US" sz="1600" dirty="0"/>
          </a:p>
        </p:txBody>
      </p:sp>
      <p:pic>
        <p:nvPicPr>
          <p:cNvPr id="17" name="Image 5" descr="https://kimi-img.moonshot.cn/pub/slides/slides_tmpl/image/25-08-27-20:00:49-d2nf6s98bjvh7rlj0480.png"/>
          <p:cNvPicPr>
            <a:picLocks noChangeAspect="1"/>
          </p:cNvPicPr>
          <p:nvPr/>
        </p:nvPicPr>
        <p:blipFill>
          <a:blip r:embed="rId7"/>
          <a:stretch>
            <a:fillRect/>
          </a:stretch>
        </p:blipFill>
        <p:spPr>
          <a:xfrm>
            <a:off x="9990455" y="1746250"/>
            <a:ext cx="360045" cy="372745"/>
          </a:xfrm>
          <a:prstGeom prst="rect">
            <a:avLst/>
          </a:prstGeom>
        </p:spPr>
      </p:pic>
      <p:pic>
        <p:nvPicPr>
          <p:cNvPr id="18" name="Image 6" descr="https://kimi-img.moonshot.cn/pub/slides/slides_tmpl/image/25-08-27-20:00:49-d2nf6s98bjvh7rlj048g.png"/>
          <p:cNvPicPr>
            <a:picLocks noChangeAspect="1"/>
          </p:cNvPicPr>
          <p:nvPr/>
        </p:nvPicPr>
        <p:blipFill>
          <a:blip r:embed="rId8"/>
          <a:stretch>
            <a:fillRect/>
          </a:stretch>
        </p:blipFill>
        <p:spPr>
          <a:xfrm>
            <a:off x="9458960" y="1243330"/>
            <a:ext cx="656590" cy="685165"/>
          </a:xfrm>
          <a:prstGeom prst="rect">
            <a:avLst/>
          </a:prstGeom>
        </p:spPr>
      </p:pic>
      <p:pic>
        <p:nvPicPr>
          <p:cNvPr id="19" name="Image 7" descr="https://kimi-img.moonshot.cn/pub/slides/slides_tmpl/image/25-08-27-20:01:44-d2nf7a18bjvh7rlj05qg.png"/>
          <p:cNvPicPr>
            <a:picLocks noChangeAspect="1"/>
          </p:cNvPicPr>
          <p:nvPr/>
        </p:nvPicPr>
        <p:blipFill>
          <a:blip r:embed="rId9"/>
          <a:stretch>
            <a:fillRect/>
          </a:stretch>
        </p:blipFill>
        <p:spPr>
          <a:xfrm rot="18720000">
            <a:off x="1736090" y="1155700"/>
            <a:ext cx="832485" cy="808990"/>
          </a:xfrm>
          <a:prstGeom prst="rect">
            <a:avLst/>
          </a:prstGeom>
        </p:spPr>
      </p:pic>
    </p:spTree>
    <p:extLst>
      <p:ext uri="{BB962C8B-B14F-4D97-AF65-F5344CB8AC3E}">
        <p14:creationId xmlns:p14="http://schemas.microsoft.com/office/powerpoint/2010/main" val="30282004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0" descr="https://kimi-img.moonshot.cn/pub/slides/slides_tmpl/image/25-08-27-20:00:52-d2nf6t18bjvh7rlj04b0.png"/>
          <p:cNvPicPr>
            <a:picLocks noChangeAspect="1"/>
          </p:cNvPicPr>
          <p:nvPr/>
        </p:nvPicPr>
        <p:blipFill>
          <a:blip r:embed="rId3"/>
          <a:stretch>
            <a:fillRect/>
          </a:stretch>
        </p:blipFill>
        <p:spPr>
          <a:xfrm>
            <a:off x="4343946" y="1311865"/>
            <a:ext cx="7348220" cy="3874107"/>
          </a:xfrm>
          <a:prstGeom prst="rect">
            <a:avLst/>
          </a:prstGeom>
        </p:spPr>
      </p:pic>
      <p:pic>
        <p:nvPicPr>
          <p:cNvPr id="7" name="Image 1" descr="https://kimi-img.moonshot.cn/pub/slides/slides_tmpl/image/25-08-27-20:00:44-d2nf6r18bjvh7rlj0430.png"/>
          <p:cNvPicPr>
            <a:picLocks noChangeAspect="1"/>
          </p:cNvPicPr>
          <p:nvPr/>
        </p:nvPicPr>
        <p:blipFill>
          <a:blip r:embed="rId4">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312863"/>
          </a:xfrm>
          <a:prstGeom prst="rect">
            <a:avLst/>
          </a:prstGeom>
          <a:noFill/>
          <a:ln/>
        </p:spPr>
        <p:txBody>
          <a:bodyPr wrap="square" lIns="91440" tIns="45720" rIns="91440" bIns="45720" rtlCol="0" anchor="t">
            <a:spAutoFit/>
          </a:bodyPr>
          <a:lstStyle/>
          <a:p>
            <a:pPr algn="ctr">
              <a:lnSpc>
                <a:spcPct val="100000"/>
              </a:lnSpc>
            </a:pPr>
            <a:r>
              <a:rPr lang="en-US" sz="8500" dirty="0">
                <a:solidFill>
                  <a:srgbClr val="EE822F"/>
                </a:solidFill>
                <a:latin typeface="MiSans" pitchFamily="34" charset="0"/>
                <a:ea typeface="MiSans" pitchFamily="34" charset="-122"/>
                <a:cs typeface="MiSans" pitchFamily="34" charset="-120"/>
              </a:rPr>
              <a:t>01</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nSpc>
                <a:spcPct val="100000"/>
              </a:lnSpc>
            </a:pPr>
            <a:r>
              <a:rPr lang="en-US" sz="4000" dirty="0">
                <a:solidFill>
                  <a:srgbClr val="0D0D0D"/>
                </a:solidFill>
                <a:latin typeface="MiSans" pitchFamily="34" charset="0"/>
                <a:ea typeface="MiSans" pitchFamily="34" charset="-122"/>
                <a:cs typeface="MiSans" pitchFamily="34" charset="-120"/>
              </a:rPr>
              <a:t>Epidemiology &amp; Etiology</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609600"/>
          </a:xfrm>
          <a:prstGeom prst="rect">
            <a:avLst/>
          </a:prstGeom>
          <a:noFill/>
          <a:ln/>
        </p:spPr>
        <p:txBody>
          <a:bodyPr wrap="square" lIns="91440" tIns="45720" rIns="91440" bIns="45720" rtlCol="0" anchor="t">
            <a:spAutoFit/>
          </a:bodyPr>
          <a:lstStyle/>
          <a:p>
            <a:pPr>
              <a:lnSpc>
                <a:spcPct val="100000"/>
              </a:lnSpc>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a:lnSpc>
                <a:spcPct val="100000"/>
              </a:lnSpc>
            </a:pPr>
            <a:endParaRPr lang="en-US" sz="1600" dirty="0"/>
          </a:p>
        </p:txBody>
      </p:sp>
      <p:pic>
        <p:nvPicPr>
          <p:cNvPr id="14" name="Image 2" descr="https://kimi-img.moonshot.cn/pub/slides/slides_tmpl/image/25-08-27-20:00:44-d2nf6r18bjvh7rlj0430.png"/>
          <p:cNvPicPr>
            <a:picLocks noChangeAspect="1"/>
          </p:cNvPicPr>
          <p:nvPr/>
        </p:nvPicPr>
        <p:blipFill>
          <a:blip r:embed="rId4">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icPr>
            <a:picLocks noChangeAspect="1"/>
          </p:cNvPicPr>
          <p:nvPr/>
        </p:nvPicPr>
        <p:blipFill>
          <a:blip r:embed="rId5"/>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icPr>
            <a:picLocks noChangeAspect="1"/>
          </p:cNvPicPr>
          <p:nvPr/>
        </p:nvPicPr>
        <p:blipFill>
          <a:blip r:embed="rId6"/>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icPr>
            <a:picLocks noChangeAspect="1"/>
          </p:cNvPicPr>
          <p:nvPr/>
        </p:nvPicPr>
        <p:blipFill>
          <a:blip r:embed="rId7"/>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pic>
        <p:nvPicPr>
          <p:cNvPr id="24" name="Image 6" descr="https://kimi-img.moonshot.cn/pub/slides/slides_tmpl/image/25-08-27-20:00:52-d2nf6t18bjvh7rlj04c0.png"/>
          <p:cNvPicPr>
            <a:picLocks noChangeAspect="1"/>
          </p:cNvPicPr>
          <p:nvPr/>
        </p:nvPicPr>
        <p:blipFill>
          <a:blip r:embed="rId8"/>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icPr>
            <a:picLocks noChangeAspect="1"/>
          </p:cNvPicPr>
          <p:nvPr/>
        </p:nvPicPr>
        <p:blipFill>
          <a:blip r:embed="rId9"/>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flip="none" rotWithShape="1">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l="50000" t="50000" r="50000" b="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a:lnSpc>
                <a:spcPct val="100000"/>
              </a:lnSpc>
            </a:pPr>
            <a:endParaRPr lang="en-US" sz="16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8-27-20:00:44-d2nf6r18bjvh7rlj0430.png"/>
          <p:cNvPicPr>
            <a:picLocks noChangeAspect="1"/>
          </p:cNvPicPr>
          <p:nvPr/>
        </p:nvPicPr>
        <p:blipFill>
          <a:blip r:embed="rId3">
            <a:alphaModFix amt="40000"/>
          </a:blip>
          <a:stretch>
            <a:fillRect/>
          </a:stretch>
        </p:blipFill>
        <p:spPr>
          <a:xfrm>
            <a:off x="-20320" y="-2092325"/>
            <a:ext cx="7459345" cy="5433060"/>
          </a:xfrm>
          <a:prstGeom prst="rect">
            <a:avLst/>
          </a:prstGeom>
        </p:spPr>
      </p:pic>
      <p:sp>
        <p:nvSpPr>
          <p:cNvPr id="3" name="Shape 0"/>
          <p:cNvSpPr/>
          <p:nvPr/>
        </p:nvSpPr>
        <p:spPr>
          <a:xfrm>
            <a:off x="0" y="-4445"/>
            <a:ext cx="12212320" cy="6859905"/>
          </a:xfrm>
          <a:prstGeom prst="rect">
            <a:avLst/>
          </a:prstGeom>
          <a:solidFill>
            <a:srgbClr val="FADBDF">
              <a:alpha val="25098"/>
            </a:srgbClr>
          </a:solidFill>
          <a:ln/>
        </p:spPr>
      </p:sp>
      <p:sp>
        <p:nvSpPr>
          <p:cNvPr id="4" name="Text 1"/>
          <p:cNvSpPr/>
          <p:nvPr/>
        </p:nvSpPr>
        <p:spPr>
          <a:xfrm>
            <a:off x="0" y="-444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5" name="Image 1" descr="https://kimi-img.moonshot.cn/pub/slides/slides_tmpl/image/25-08-27-20:01:35-d2nf77p8bjvh7rlj057g.png"/>
          <p:cNvPicPr>
            <a:picLocks noChangeAspect="1"/>
          </p:cNvPicPr>
          <p:nvPr/>
        </p:nvPicPr>
        <p:blipFill>
          <a:blip r:embed="rId4"/>
          <a:stretch>
            <a:fillRect/>
          </a:stretch>
        </p:blipFill>
        <p:spPr>
          <a:xfrm>
            <a:off x="-5080" y="0"/>
            <a:ext cx="11787505" cy="6846570"/>
          </a:xfrm>
          <a:prstGeom prst="rect">
            <a:avLst/>
          </a:prstGeom>
        </p:spPr>
      </p:pic>
      <p:sp>
        <p:nvSpPr>
          <p:cNvPr id="6" name="Text 2"/>
          <p:cNvSpPr/>
          <p:nvPr/>
        </p:nvSpPr>
        <p:spPr>
          <a:xfrm>
            <a:off x="687070" y="757555"/>
            <a:ext cx="4747895" cy="1722755"/>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Incidence and Risk Factors</a:t>
            </a:r>
            <a:endParaRPr lang="en-US" sz="1600" dirty="0"/>
          </a:p>
        </p:txBody>
      </p:sp>
      <p:pic>
        <p:nvPicPr>
          <p:cNvPr id="7" name="Image 2" descr="https://kimi-img.moonshot.cn/pub/slides/slides_tmpl/image/25-08-27-20:00:49-d2nf6s98bjvh7rlj0490.png"/>
          <p:cNvPicPr>
            <a:picLocks noChangeAspect="1"/>
          </p:cNvPicPr>
          <p:nvPr/>
        </p:nvPicPr>
        <p:blipFill>
          <a:blip r:embed="rId5"/>
          <a:stretch>
            <a:fillRect/>
          </a:stretch>
        </p:blipFill>
        <p:spPr>
          <a:xfrm>
            <a:off x="10325735" y="2683510"/>
            <a:ext cx="1658620" cy="1722120"/>
          </a:xfrm>
          <a:prstGeom prst="rect">
            <a:avLst/>
          </a:prstGeom>
        </p:spPr>
      </p:pic>
      <p:pic>
        <p:nvPicPr>
          <p:cNvPr id="8" name="Image 3" descr="https://kimi-img.moonshot.cn/pub/slides/slides_tmpl/image/25-08-27-20:00:46-d2nf6rh8bjvh7rlj044g.png"/>
          <p:cNvPicPr>
            <a:picLocks noChangeAspect="1"/>
          </p:cNvPicPr>
          <p:nvPr/>
        </p:nvPicPr>
        <p:blipFill>
          <a:blip r:embed="rId6"/>
          <a:stretch>
            <a:fillRect/>
          </a:stretch>
        </p:blipFill>
        <p:spPr>
          <a:xfrm rot="20460000" flipH="1">
            <a:off x="3235325" y="1394460"/>
            <a:ext cx="2185670" cy="1845945"/>
          </a:xfrm>
          <a:prstGeom prst="rect">
            <a:avLst/>
          </a:prstGeom>
        </p:spPr>
      </p:pic>
      <p:pic>
        <p:nvPicPr>
          <p:cNvPr id="9" name="Image 4" descr="https://kimi-img.moonshot.cn/pub/slides/slides_tmpl/image/25-08-27-20:01:36-d2nf7818bjvh7rlj058g.png"/>
          <p:cNvPicPr>
            <a:picLocks noChangeAspect="1"/>
          </p:cNvPicPr>
          <p:nvPr/>
        </p:nvPicPr>
        <p:blipFill>
          <a:blip r:embed="rId7"/>
          <a:stretch>
            <a:fillRect/>
          </a:stretch>
        </p:blipFill>
        <p:spPr>
          <a:xfrm>
            <a:off x="4687570" y="4133215"/>
            <a:ext cx="2489835" cy="2451735"/>
          </a:xfrm>
          <a:prstGeom prst="rect">
            <a:avLst/>
          </a:prstGeom>
        </p:spPr>
      </p:pic>
      <p:sp>
        <p:nvSpPr>
          <p:cNvPr id="10" name="Text 3"/>
          <p:cNvSpPr/>
          <p:nvPr/>
        </p:nvSpPr>
        <p:spPr>
          <a:xfrm>
            <a:off x="751840" y="3349625"/>
            <a:ext cx="4909820" cy="511810"/>
          </a:xfrm>
          <a:prstGeom prst="rect">
            <a:avLst/>
          </a:prstGeom>
          <a:noFill/>
          <a:ln/>
        </p:spPr>
        <p:txBody>
          <a:bodyPr wrap="square" lIns="0" tIns="0" rIns="0" bIns="0" rtlCol="0" anchor="t"/>
          <a:lstStyle/>
          <a:p>
            <a:pPr>
              <a:lnSpc>
                <a:spcPct val="100000"/>
              </a:lnSpc>
            </a:pPr>
            <a:r>
              <a:rPr lang="en-US" sz="2400" dirty="0">
                <a:solidFill>
                  <a:srgbClr val="7030A0"/>
                </a:solidFill>
                <a:latin typeface="MiSans" pitchFamily="34" charset="0"/>
                <a:ea typeface="MiSans" pitchFamily="34" charset="-122"/>
                <a:cs typeface="MiSans" pitchFamily="34" charset="-120"/>
              </a:rPr>
              <a:t>Incidence</a:t>
            </a:r>
            <a:endParaRPr lang="en-US" sz="1600" dirty="0"/>
          </a:p>
        </p:txBody>
      </p:sp>
      <p:sp>
        <p:nvSpPr>
          <p:cNvPr id="11" name="Text 4"/>
          <p:cNvSpPr/>
          <p:nvPr/>
        </p:nvSpPr>
        <p:spPr>
          <a:xfrm>
            <a:off x="751840" y="3745230"/>
            <a:ext cx="4041775" cy="19202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Neonatal seizures occur in 1–5 per 1,000 live births, with 60–80% being subclinical. This high rate of subclinical seizures underscores the need for vigilant monitoring.</a:t>
            </a:r>
            <a:endParaRPr lang="en-US" sz="1600" dirty="0"/>
          </a:p>
        </p:txBody>
      </p:sp>
      <p:sp>
        <p:nvSpPr>
          <p:cNvPr id="12" name="Text 5"/>
          <p:cNvSpPr/>
          <p:nvPr/>
        </p:nvSpPr>
        <p:spPr>
          <a:xfrm>
            <a:off x="6075680" y="1240155"/>
            <a:ext cx="5151755" cy="511810"/>
          </a:xfrm>
          <a:prstGeom prst="rect">
            <a:avLst/>
          </a:prstGeom>
          <a:noFill/>
          <a:ln/>
        </p:spPr>
        <p:txBody>
          <a:bodyPr wrap="square" lIns="0" tIns="0" rIns="0" bIns="0" rtlCol="0" anchor="t"/>
          <a:lstStyle/>
          <a:p>
            <a:pPr>
              <a:lnSpc>
                <a:spcPct val="100000"/>
              </a:lnSpc>
            </a:pPr>
            <a:r>
              <a:rPr lang="en-US" sz="2400" dirty="0">
                <a:solidFill>
                  <a:srgbClr val="E54C5E"/>
                </a:solidFill>
                <a:latin typeface="MiSans" pitchFamily="34" charset="0"/>
                <a:ea typeface="MiSans" pitchFamily="34" charset="-122"/>
                <a:cs typeface="MiSans" pitchFamily="34" charset="-120"/>
              </a:rPr>
              <a:t>Maternal Risk Factors</a:t>
            </a:r>
            <a:endParaRPr lang="en-US" sz="1600" dirty="0"/>
          </a:p>
        </p:txBody>
      </p:sp>
      <p:sp>
        <p:nvSpPr>
          <p:cNvPr id="13" name="Text 6"/>
          <p:cNvSpPr/>
          <p:nvPr/>
        </p:nvSpPr>
        <p:spPr>
          <a:xfrm>
            <a:off x="6081395" y="1668145"/>
            <a:ext cx="4244340" cy="19202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Maternal risk factors include advanced age, lack of prenatal care, diabetes, and nulliparity. These factors contribute to a higher likelihood of neonatal seizures.</a:t>
            </a:r>
            <a:endParaRPr lang="en-US" sz="1600" dirty="0"/>
          </a:p>
        </p:txBody>
      </p:sp>
      <p:sp>
        <p:nvSpPr>
          <p:cNvPr id="14" name="Text 7"/>
          <p:cNvSpPr/>
          <p:nvPr/>
        </p:nvSpPr>
        <p:spPr>
          <a:xfrm>
            <a:off x="6714490" y="3998595"/>
            <a:ext cx="5104130" cy="407035"/>
          </a:xfrm>
          <a:prstGeom prst="rect">
            <a:avLst/>
          </a:prstGeom>
          <a:noFill/>
          <a:ln/>
        </p:spPr>
        <p:txBody>
          <a:bodyPr wrap="square" lIns="0" tIns="0" rIns="0" bIns="0" rtlCol="0" anchor="t"/>
          <a:lstStyle/>
          <a:p>
            <a:pPr>
              <a:lnSpc>
                <a:spcPct val="100000"/>
              </a:lnSpc>
            </a:pPr>
            <a:r>
              <a:rPr lang="en-US" sz="2400" dirty="0">
                <a:solidFill>
                  <a:srgbClr val="4874CB"/>
                </a:solidFill>
                <a:latin typeface="MiSans" pitchFamily="34" charset="0"/>
                <a:ea typeface="MiSans" pitchFamily="34" charset="-122"/>
                <a:cs typeface="MiSans" pitchFamily="34" charset="-120"/>
              </a:rPr>
              <a:t>Intrapartum and Infant Risk Factors</a:t>
            </a:r>
            <a:endParaRPr lang="en-US" sz="1600" dirty="0"/>
          </a:p>
        </p:txBody>
      </p:sp>
      <p:sp>
        <p:nvSpPr>
          <p:cNvPr id="15" name="Text 8"/>
          <p:cNvSpPr/>
          <p:nvPr/>
        </p:nvSpPr>
        <p:spPr>
          <a:xfrm>
            <a:off x="7185025" y="4426585"/>
            <a:ext cx="4041775" cy="216217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Intrapartum risks include fetal distress, placental abruption, and chorioamnionitis. Infant risks are prematurity, low birth weight, male sex, and post-term birth.</a:t>
            </a:r>
            <a:endParaRPr lang="en-US" sz="16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8-27-20:00:44-d2nf6r18bjvh7rlj0430.png"/>
          <p:cNvPicPr>
            <a:picLocks noChangeAspect="1"/>
          </p:cNvPicPr>
          <p:nvPr/>
        </p:nvPicPr>
        <p:blipFill>
          <a:blip r:embed="rId3">
            <a:alphaModFix amt="40000"/>
          </a:blip>
          <a:stretch>
            <a:fillRect/>
          </a:stretch>
        </p:blipFill>
        <p:spPr>
          <a:xfrm>
            <a:off x="-20320" y="-2092325"/>
            <a:ext cx="7459345" cy="5433060"/>
          </a:xfrm>
          <a:prstGeom prst="rect">
            <a:avLst/>
          </a:prstGeom>
        </p:spPr>
      </p:pic>
      <p:sp>
        <p:nvSpPr>
          <p:cNvPr id="3" name="Shape 0"/>
          <p:cNvSpPr/>
          <p:nvPr/>
        </p:nvSpPr>
        <p:spPr>
          <a:xfrm>
            <a:off x="0" y="-4445"/>
            <a:ext cx="12212320" cy="6859905"/>
          </a:xfrm>
          <a:prstGeom prst="rect">
            <a:avLst/>
          </a:prstGeom>
          <a:solidFill>
            <a:srgbClr val="FADBDF">
              <a:alpha val="25098"/>
            </a:srgbClr>
          </a:solidFill>
          <a:ln/>
        </p:spPr>
      </p:sp>
      <p:sp>
        <p:nvSpPr>
          <p:cNvPr id="4" name="Text 1"/>
          <p:cNvSpPr/>
          <p:nvPr/>
        </p:nvSpPr>
        <p:spPr>
          <a:xfrm>
            <a:off x="0" y="-444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5" name="Image 1" descr="https://kimi-img.moonshot.cn/pub/slides/slides_tmpl/image/25-08-27-20:01:35-d2nf77p8bjvh7rlj057g.png"/>
          <p:cNvPicPr>
            <a:picLocks noChangeAspect="1"/>
          </p:cNvPicPr>
          <p:nvPr/>
        </p:nvPicPr>
        <p:blipFill>
          <a:blip r:embed="rId4"/>
          <a:stretch>
            <a:fillRect/>
          </a:stretch>
        </p:blipFill>
        <p:spPr>
          <a:xfrm>
            <a:off x="181927" y="152717"/>
            <a:ext cx="11787505" cy="6846570"/>
          </a:xfrm>
          <a:prstGeom prst="rect">
            <a:avLst/>
          </a:prstGeom>
        </p:spPr>
      </p:pic>
      <p:sp>
        <p:nvSpPr>
          <p:cNvPr id="6" name="Text 2"/>
          <p:cNvSpPr/>
          <p:nvPr/>
        </p:nvSpPr>
        <p:spPr>
          <a:xfrm>
            <a:off x="1759125" y="227574"/>
            <a:ext cx="6638640" cy="1722755"/>
          </a:xfrm>
          <a:prstGeom prst="rect">
            <a:avLst/>
          </a:prstGeom>
          <a:noFill/>
          <a:ln/>
        </p:spPr>
        <p:txBody>
          <a:bodyPr wrap="square" lIns="0" tIns="0" rIns="0" bIns="0" rtlCol="0" anchor="t"/>
          <a:lstStyle/>
          <a:p>
            <a:pPr>
              <a:lnSpc>
                <a:spcPct val="100000"/>
              </a:lnSpc>
            </a:pPr>
            <a:r>
              <a:rPr lang="en-US" sz="3600" dirty="0">
                <a:solidFill>
                  <a:srgbClr val="7F27FF"/>
                </a:solidFill>
                <a:latin typeface="MiSans" pitchFamily="34" charset="0"/>
                <a:ea typeface="MiSans" pitchFamily="34" charset="-122"/>
                <a:cs typeface="MiSans" pitchFamily="34" charset="-120"/>
              </a:rPr>
              <a:t>Why Neonatal Seizures Matter</a:t>
            </a:r>
            <a:endParaRPr lang="en-US" sz="1600" dirty="0"/>
          </a:p>
        </p:txBody>
      </p:sp>
      <p:sp>
        <p:nvSpPr>
          <p:cNvPr id="10" name="Text 3"/>
          <p:cNvSpPr/>
          <p:nvPr/>
        </p:nvSpPr>
        <p:spPr>
          <a:xfrm>
            <a:off x="599090" y="3349625"/>
            <a:ext cx="5062570" cy="511810"/>
          </a:xfrm>
          <a:prstGeom prst="rect">
            <a:avLst/>
          </a:prstGeom>
          <a:noFill/>
          <a:ln/>
        </p:spPr>
        <p:txBody>
          <a:bodyPr wrap="square" lIns="0" tIns="0" rIns="0" bIns="0" rtlCol="0" anchor="t"/>
          <a:lstStyle/>
          <a:p>
            <a:pPr>
              <a:lnSpc>
                <a:spcPct val="120000"/>
              </a:lnSpc>
            </a:pPr>
            <a:r>
              <a:rPr lang="en-US" sz="2400" dirty="0">
                <a:solidFill>
                  <a:schemeClr val="accent5">
                    <a:lumMod val="50000"/>
                  </a:schemeClr>
                </a:solidFill>
                <a:latin typeface="MiSans" pitchFamily="34" charset="0"/>
                <a:ea typeface="MiSans" pitchFamily="34" charset="-122"/>
                <a:cs typeface="MiSans" pitchFamily="34" charset="-120"/>
              </a:rPr>
              <a:t>Impact on Development</a:t>
            </a:r>
            <a:endParaRPr lang="en-US" sz="1600" dirty="0">
              <a:solidFill>
                <a:schemeClr val="accent5">
                  <a:lumMod val="50000"/>
                </a:schemeClr>
              </a:solidFill>
            </a:endParaRPr>
          </a:p>
        </p:txBody>
      </p:sp>
      <p:sp>
        <p:nvSpPr>
          <p:cNvPr id="11" name="Text 4"/>
          <p:cNvSpPr/>
          <p:nvPr/>
        </p:nvSpPr>
        <p:spPr>
          <a:xfrm>
            <a:off x="751840" y="3745230"/>
            <a:ext cx="4041775" cy="1920240"/>
          </a:xfrm>
          <a:prstGeom prst="rect">
            <a:avLst/>
          </a:prstGeom>
          <a:noFill/>
          <a:ln/>
        </p:spPr>
        <p:txBody>
          <a:bodyPr wrap="square" lIns="0" tIns="0" rIns="0" bIns="0" rtlCol="0" anchor="t"/>
          <a:lstStyle/>
          <a:p>
            <a:pPr>
              <a:lnSpc>
                <a:spcPct val="150000"/>
              </a:lnSpc>
            </a:pPr>
            <a:r>
              <a:rPr lang="en-US" sz="1600" dirty="0">
                <a:latin typeface="MiSans" pitchFamily="34" charset="0"/>
                <a:ea typeface="MiSans" pitchFamily="34" charset="-122"/>
                <a:cs typeface="MiSans" pitchFamily="34" charset="-120"/>
              </a:rPr>
              <a:t>Each hour of untreated seizure activity increases the risk of later epilepsy and neuro-disability. Rapid diagnosis and treatment are essential to mitigate long-term effects</a:t>
            </a:r>
            <a:r>
              <a:rPr lang="en-US" sz="1600" dirty="0">
                <a:solidFill>
                  <a:srgbClr val="FFFFFF"/>
                </a:solidFill>
                <a:latin typeface="MiSans" pitchFamily="34" charset="0"/>
                <a:ea typeface="MiSans" pitchFamily="34" charset="-122"/>
                <a:cs typeface="MiSans" pitchFamily="34" charset="-120"/>
              </a:rPr>
              <a:t>.</a:t>
            </a:r>
            <a:endParaRPr lang="en-US" dirty="0"/>
          </a:p>
          <a:p>
            <a:pPr>
              <a:lnSpc>
                <a:spcPct val="150000"/>
              </a:lnSpc>
            </a:pPr>
            <a:endParaRPr lang="en-US" sz="1600" dirty="0"/>
          </a:p>
        </p:txBody>
      </p:sp>
      <p:sp>
        <p:nvSpPr>
          <p:cNvPr id="12" name="Text 5"/>
          <p:cNvSpPr/>
          <p:nvPr/>
        </p:nvSpPr>
        <p:spPr>
          <a:xfrm>
            <a:off x="6075680" y="1240155"/>
            <a:ext cx="5151755" cy="511810"/>
          </a:xfrm>
          <a:prstGeom prst="rect">
            <a:avLst/>
          </a:prstGeom>
          <a:noFill/>
          <a:ln/>
        </p:spPr>
        <p:txBody>
          <a:bodyPr wrap="square" lIns="0" tIns="0" rIns="0" bIns="0" rtlCol="0" anchor="t"/>
          <a:lstStyle/>
          <a:p>
            <a:pPr>
              <a:lnSpc>
                <a:spcPct val="120000"/>
              </a:lnSpc>
            </a:pPr>
            <a:r>
              <a:rPr lang="en-US" sz="2400" dirty="0">
                <a:solidFill>
                  <a:schemeClr val="accent6">
                    <a:lumMod val="75000"/>
                  </a:schemeClr>
                </a:solidFill>
                <a:latin typeface="MiSans" pitchFamily="34" charset="0"/>
                <a:ea typeface="MiSans" pitchFamily="34" charset="-122"/>
                <a:cs typeface="MiSans" pitchFamily="34" charset="-120"/>
              </a:rPr>
              <a:t>Targeted Treatment</a:t>
            </a:r>
            <a:endParaRPr lang="en-US" sz="1600" dirty="0">
              <a:solidFill>
                <a:schemeClr val="accent6">
                  <a:lumMod val="75000"/>
                </a:schemeClr>
              </a:solidFill>
            </a:endParaRPr>
          </a:p>
        </p:txBody>
      </p:sp>
      <p:sp>
        <p:nvSpPr>
          <p:cNvPr id="13" name="Text 6"/>
          <p:cNvSpPr/>
          <p:nvPr/>
        </p:nvSpPr>
        <p:spPr>
          <a:xfrm>
            <a:off x="6081395" y="1668145"/>
            <a:ext cx="4244340" cy="1920240"/>
          </a:xfrm>
          <a:prstGeom prst="rect">
            <a:avLst/>
          </a:prstGeom>
          <a:noFill/>
          <a:ln/>
        </p:spPr>
        <p:txBody>
          <a:bodyPr wrap="square" lIns="0" tIns="0" rIns="0" bIns="0" rtlCol="0" anchor="t"/>
          <a:lstStyle/>
          <a:p>
            <a:pPr>
              <a:lnSpc>
                <a:spcPct val="120000"/>
              </a:lnSpc>
            </a:pPr>
            <a:r>
              <a:rPr lang="en-US" sz="1400" dirty="0">
                <a:latin typeface="MiSans" pitchFamily="34" charset="0"/>
                <a:ea typeface="MiSans" pitchFamily="34" charset="-122"/>
                <a:cs typeface="MiSans" pitchFamily="34" charset="-120"/>
              </a:rPr>
              <a:t>Identifying the cause of seizures allows for targeted treatment, such as therapeutic hypothermia for hypoxic-ischemic encephalopathy, improving survival and reducing morbidity.</a:t>
            </a:r>
            <a:endParaRPr lang="en-US" sz="1600" dirty="0"/>
          </a:p>
        </p:txBody>
      </p:sp>
      <p:sp>
        <p:nvSpPr>
          <p:cNvPr id="14" name="Text 7"/>
          <p:cNvSpPr/>
          <p:nvPr/>
        </p:nvSpPr>
        <p:spPr>
          <a:xfrm>
            <a:off x="6877050" y="4242019"/>
            <a:ext cx="5104130" cy="407035"/>
          </a:xfrm>
          <a:prstGeom prst="rect">
            <a:avLst/>
          </a:prstGeom>
          <a:noFill/>
          <a:ln/>
        </p:spPr>
        <p:txBody>
          <a:bodyPr wrap="square" lIns="0" tIns="0" rIns="0" bIns="0" rtlCol="0" anchor="t"/>
          <a:lstStyle/>
          <a:p>
            <a:pPr>
              <a:lnSpc>
                <a:spcPct val="120000"/>
              </a:lnSpc>
            </a:pPr>
            <a:r>
              <a:rPr lang="en-US" sz="2400" dirty="0">
                <a:solidFill>
                  <a:srgbClr val="0070C0"/>
                </a:solidFill>
                <a:latin typeface="MiSans" pitchFamily="34" charset="0"/>
                <a:ea typeface="MiSans" pitchFamily="34" charset="-122"/>
                <a:cs typeface="MiSans" pitchFamily="34" charset="-120"/>
              </a:rPr>
              <a:t>Long-Term Outcomes</a:t>
            </a:r>
            <a:endParaRPr lang="en-US" sz="1600" dirty="0">
              <a:solidFill>
                <a:srgbClr val="0070C0"/>
              </a:solidFill>
            </a:endParaRPr>
          </a:p>
        </p:txBody>
      </p:sp>
      <p:sp>
        <p:nvSpPr>
          <p:cNvPr id="15" name="Text 8"/>
          <p:cNvSpPr/>
          <p:nvPr/>
        </p:nvSpPr>
        <p:spPr>
          <a:xfrm>
            <a:off x="7341553" y="4837112"/>
            <a:ext cx="4041775" cy="2162175"/>
          </a:xfrm>
          <a:prstGeom prst="rect">
            <a:avLst/>
          </a:prstGeom>
          <a:noFill/>
          <a:ln/>
        </p:spPr>
        <p:txBody>
          <a:bodyPr wrap="square" lIns="0" tIns="0" rIns="0" bIns="0" rtlCol="0" anchor="t"/>
          <a:lstStyle/>
          <a:p>
            <a:pPr>
              <a:lnSpc>
                <a:spcPct val="120000"/>
              </a:lnSpc>
            </a:pPr>
            <a:r>
              <a:rPr lang="en-US" sz="1400" dirty="0">
                <a:latin typeface="MiSans" pitchFamily="34" charset="0"/>
                <a:ea typeface="MiSans" pitchFamily="34" charset="-122"/>
                <a:cs typeface="MiSans" pitchFamily="34" charset="-120"/>
              </a:rPr>
              <a:t>Effective management of neonatal seizures can significantly improve long-term neurological outcomes, reducing the incidence of epilepsy and developmental delays in survivors.</a:t>
            </a:r>
            <a:endParaRPr lang="en-US" sz="1600" dirty="0"/>
          </a:p>
        </p:txBody>
      </p:sp>
    </p:spTree>
    <p:extLst>
      <p:ext uri="{BB962C8B-B14F-4D97-AF65-F5344CB8AC3E}">
        <p14:creationId xmlns:p14="http://schemas.microsoft.com/office/powerpoint/2010/main" val="23240297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8-27-20:01:18-d2nf73h8bjvh7rlj0540.jpg"/>
          <p:cNvPicPr>
            <a:picLocks noChangeAspect="1"/>
          </p:cNvPicPr>
          <p:nvPr/>
        </p:nvPicPr>
        <p:blipFill>
          <a:blip r:embed="rId3"/>
          <a:stretch>
            <a:fillRect/>
          </a:stretch>
        </p:blipFill>
        <p:spPr>
          <a:xfrm>
            <a:off x="0" y="0"/>
            <a:ext cx="12192000" cy="6858000"/>
          </a:xfrm>
          <a:prstGeom prst="rect">
            <a:avLst/>
          </a:prstGeom>
        </p:spPr>
      </p:pic>
      <p:pic>
        <p:nvPicPr>
          <p:cNvPr id="3" name="Image 1" descr="https://kimi-img.moonshot.cn/pub/slides/slides_tmpl/image/25-08-27-20:00:50-d2nf6sh8bjvh7rlj049g.png"/>
          <p:cNvPicPr>
            <a:picLocks noChangeAspect="1"/>
          </p:cNvPicPr>
          <p:nvPr/>
        </p:nvPicPr>
        <p:blipFill>
          <a:blip r:embed="rId4">
            <a:alphaModFix amt="60000"/>
          </a:blip>
          <a:stretch>
            <a:fillRect/>
          </a:stretch>
        </p:blipFill>
        <p:spPr>
          <a:xfrm>
            <a:off x="0" y="-2013585"/>
            <a:ext cx="4451985" cy="3642360"/>
          </a:xfrm>
          <a:prstGeom prst="rect">
            <a:avLst/>
          </a:prstGeom>
        </p:spPr>
      </p:pic>
      <p:sp>
        <p:nvSpPr>
          <p:cNvPr id="4" name="Text 0"/>
          <p:cNvSpPr/>
          <p:nvPr/>
        </p:nvSpPr>
        <p:spPr>
          <a:xfrm>
            <a:off x="905510" y="825500"/>
            <a:ext cx="10380980" cy="757555"/>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Principal Causes Overview</a:t>
            </a:r>
            <a:endParaRPr lang="en-US" sz="1600" dirty="0"/>
          </a:p>
        </p:txBody>
      </p:sp>
      <p:pic>
        <p:nvPicPr>
          <p:cNvPr id="5" name="Image 2" descr="https://kimi-img.moonshot.cn/pub/slides/slides_tmpl/image/25-08-27-20:00:50-d2nf6sh8bjvh7rlj049g.png"/>
          <p:cNvPicPr>
            <a:picLocks noChangeAspect="1"/>
          </p:cNvPicPr>
          <p:nvPr/>
        </p:nvPicPr>
        <p:blipFill>
          <a:blip r:embed="rId4">
            <a:alphaModFix amt="60000"/>
          </a:blip>
          <a:stretch>
            <a:fillRect/>
          </a:stretch>
        </p:blipFill>
        <p:spPr>
          <a:xfrm flipV="1">
            <a:off x="-24130" y="5244465"/>
            <a:ext cx="4451985" cy="3642360"/>
          </a:xfrm>
          <a:prstGeom prst="rect">
            <a:avLst/>
          </a:prstGeom>
        </p:spPr>
      </p:pic>
      <p:sp>
        <p:nvSpPr>
          <p:cNvPr id="6" name="Text 1"/>
          <p:cNvSpPr/>
          <p:nvPr/>
        </p:nvSpPr>
        <p:spPr>
          <a:xfrm>
            <a:off x="905510" y="2181860"/>
            <a:ext cx="5793105" cy="410210"/>
          </a:xfrm>
          <a:prstGeom prst="rect">
            <a:avLst/>
          </a:prstGeom>
          <a:noFill/>
          <a:ln/>
        </p:spPr>
        <p:txBody>
          <a:bodyPr wrap="square" lIns="0" tIns="0" rIns="0" bIns="0" rtlCol="0" anchor="t"/>
          <a:lstStyle/>
          <a:p>
            <a:pPr>
              <a:lnSpc>
                <a:spcPct val="100000"/>
              </a:lnSpc>
            </a:pPr>
            <a:r>
              <a:rPr lang="en-US" sz="2400" dirty="0">
                <a:solidFill>
                  <a:srgbClr val="92ABDF"/>
                </a:solidFill>
                <a:latin typeface="MiSans" pitchFamily="34" charset="0"/>
                <a:ea typeface="MiSans" pitchFamily="34" charset="-122"/>
                <a:cs typeface="MiSans" pitchFamily="34" charset="-120"/>
              </a:rPr>
              <a:t>Acute Symptomatic Seizures</a:t>
            </a:r>
            <a:endParaRPr lang="en-US" sz="1600" dirty="0"/>
          </a:p>
        </p:txBody>
      </p:sp>
      <p:sp>
        <p:nvSpPr>
          <p:cNvPr id="7" name="Text 2"/>
          <p:cNvSpPr/>
          <p:nvPr/>
        </p:nvSpPr>
        <p:spPr>
          <a:xfrm>
            <a:off x="905510" y="2610485"/>
            <a:ext cx="4128770" cy="2161540"/>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Approximately 80% of neonatal seizures are acute symptomatic, often due to underlying brain injuries like hypoxic-ischemic encephalopathy (HIE), stroke, infection, or metabolic derangements.</a:t>
            </a:r>
            <a:endParaRPr lang="en-US" sz="1600" dirty="0"/>
          </a:p>
        </p:txBody>
      </p:sp>
      <p:sp>
        <p:nvSpPr>
          <p:cNvPr id="8" name="Text 3"/>
          <p:cNvSpPr/>
          <p:nvPr/>
        </p:nvSpPr>
        <p:spPr>
          <a:xfrm>
            <a:off x="5493385" y="4343400"/>
            <a:ext cx="5793105" cy="410210"/>
          </a:xfrm>
          <a:prstGeom prst="rect">
            <a:avLst/>
          </a:prstGeom>
          <a:noFill/>
          <a:ln/>
        </p:spPr>
        <p:txBody>
          <a:bodyPr wrap="square" lIns="0" tIns="0" rIns="0" bIns="0" rtlCol="0" anchor="t"/>
          <a:lstStyle/>
          <a:p>
            <a:pPr algn="r">
              <a:lnSpc>
                <a:spcPct val="100000"/>
              </a:lnSpc>
            </a:pPr>
            <a:r>
              <a:rPr lang="en-US" sz="2400" dirty="0">
                <a:solidFill>
                  <a:srgbClr val="92ABDF"/>
                </a:solidFill>
                <a:latin typeface="MiSans" pitchFamily="34" charset="0"/>
                <a:ea typeface="MiSans" pitchFamily="34" charset="-122"/>
                <a:cs typeface="MiSans" pitchFamily="34" charset="-120"/>
              </a:rPr>
              <a:t>Neonatal-Onset Epilepsy</a:t>
            </a:r>
            <a:endParaRPr lang="en-US" sz="1600" dirty="0"/>
          </a:p>
        </p:txBody>
      </p:sp>
      <p:sp>
        <p:nvSpPr>
          <p:cNvPr id="9" name="Text 4"/>
          <p:cNvSpPr/>
          <p:nvPr/>
        </p:nvSpPr>
        <p:spPr>
          <a:xfrm>
            <a:off x="5300345" y="4772025"/>
            <a:ext cx="5986145" cy="1142365"/>
          </a:xfrm>
          <a:prstGeom prst="rect">
            <a:avLst/>
          </a:prstGeom>
          <a:noFill/>
          <a:ln/>
        </p:spPr>
        <p:txBody>
          <a:bodyPr wrap="square" lIns="0" tIns="0" rIns="0" bIns="0" rtlCol="0" anchor="t"/>
          <a:lstStyle/>
          <a:p>
            <a:pPr algn="r">
              <a:lnSpc>
                <a:spcPct val="150000"/>
              </a:lnSpc>
            </a:pPr>
            <a:r>
              <a:rPr lang="en-US" sz="1400" dirty="0">
                <a:solidFill>
                  <a:srgbClr val="262626"/>
                </a:solidFill>
                <a:latin typeface="MiSans" pitchFamily="34" charset="0"/>
                <a:ea typeface="MiSans" pitchFamily="34" charset="-122"/>
                <a:cs typeface="MiSans" pitchFamily="34" charset="-120"/>
              </a:rPr>
              <a:t>About 13% of neonatal seizures are due to chronic conditions like brain malformations or genetic syndromes, classified as neonatal-onset epilepsy.</a:t>
            </a:r>
            <a:endParaRPr lang="en-US" sz="16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0" descr="https://kimi-img.moonshot.cn/pub/slides/slides_tmpl/image/25-08-27-20:00:52-d2nf6t18bjvh7rlj04b0.png"/>
          <p:cNvPicPr>
            <a:picLocks noChangeAspect="1"/>
          </p:cNvPicPr>
          <p:nvPr/>
        </p:nvPicPr>
        <p:blipFill>
          <a:blip r:embed="rId3"/>
          <a:stretch>
            <a:fillRect/>
          </a:stretch>
        </p:blipFill>
        <p:spPr>
          <a:xfrm>
            <a:off x="4227830" y="1311865"/>
            <a:ext cx="7348220" cy="3874107"/>
          </a:xfrm>
          <a:prstGeom prst="rect">
            <a:avLst/>
          </a:prstGeom>
        </p:spPr>
      </p:pic>
      <p:pic>
        <p:nvPicPr>
          <p:cNvPr id="7" name="Image 1" descr="https://kimi-img.moonshot.cn/pub/slides/slides_tmpl/image/25-08-27-20:00:44-d2nf6r18bjvh7rlj0430.png"/>
          <p:cNvPicPr>
            <a:picLocks noChangeAspect="1"/>
          </p:cNvPicPr>
          <p:nvPr/>
        </p:nvPicPr>
        <p:blipFill>
          <a:blip r:embed="rId4">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398905"/>
          </a:xfrm>
          <a:prstGeom prst="rect">
            <a:avLst/>
          </a:prstGeom>
          <a:noFill/>
          <a:ln/>
        </p:spPr>
        <p:txBody>
          <a:bodyPr wrap="square" lIns="91440" tIns="45720" rIns="91440" bIns="45720" rtlCol="0" anchor="t">
            <a:spAutoFit/>
          </a:bodyPr>
          <a:lstStyle/>
          <a:p>
            <a:pPr algn="ctr">
              <a:lnSpc>
                <a:spcPct val="100000"/>
              </a:lnSpc>
            </a:pPr>
            <a:r>
              <a:rPr lang="en-US" sz="8500" dirty="0" smtClean="0">
                <a:solidFill>
                  <a:srgbClr val="EE822F"/>
                </a:solidFill>
                <a:latin typeface="MiSans" pitchFamily="34" charset="0"/>
                <a:ea typeface="MiSans" pitchFamily="34" charset="-122"/>
                <a:cs typeface="MiSans" pitchFamily="34" charset="-120"/>
              </a:rPr>
              <a:t>02</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nSpc>
                <a:spcPct val="100000"/>
              </a:lnSpc>
            </a:pPr>
            <a:r>
              <a:rPr lang="en-US" sz="4000" dirty="0">
                <a:solidFill>
                  <a:srgbClr val="0D0D0D"/>
                </a:solidFill>
                <a:latin typeface="MiSans" pitchFamily="34" charset="0"/>
                <a:ea typeface="MiSans" pitchFamily="34" charset="-122"/>
                <a:cs typeface="MiSans" pitchFamily="34" charset="-120"/>
              </a:rPr>
              <a:t>Spotting the Event</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706755"/>
          </a:xfrm>
          <a:prstGeom prst="rect">
            <a:avLst/>
          </a:prstGeom>
          <a:noFill/>
          <a:ln/>
        </p:spPr>
        <p:txBody>
          <a:bodyPr wrap="square" lIns="91440" tIns="45720" rIns="91440" bIns="45720" rtlCol="0" anchor="t">
            <a:spAutoFit/>
          </a:bodyPr>
          <a:lstStyle/>
          <a:p>
            <a:pPr>
              <a:lnSpc>
                <a:spcPct val="100000"/>
              </a:lnSpc>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a:lnSpc>
                <a:spcPct val="100000"/>
              </a:lnSpc>
            </a:pPr>
            <a:endParaRPr lang="en-US" sz="1600" dirty="0"/>
          </a:p>
        </p:txBody>
      </p:sp>
      <p:pic>
        <p:nvPicPr>
          <p:cNvPr id="14" name="Image 2" descr="https://kimi-img.moonshot.cn/pub/slides/slides_tmpl/image/25-08-27-20:00:44-d2nf6r18bjvh7rlj0430.png"/>
          <p:cNvPicPr>
            <a:picLocks noChangeAspect="1"/>
          </p:cNvPicPr>
          <p:nvPr/>
        </p:nvPicPr>
        <p:blipFill>
          <a:blip r:embed="rId4">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icPr>
            <a:picLocks noChangeAspect="1"/>
          </p:cNvPicPr>
          <p:nvPr/>
        </p:nvPicPr>
        <p:blipFill>
          <a:blip r:embed="rId5"/>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icPr>
            <a:picLocks noChangeAspect="1"/>
          </p:cNvPicPr>
          <p:nvPr/>
        </p:nvPicPr>
        <p:blipFill>
          <a:blip r:embed="rId6"/>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icPr>
            <a:picLocks noChangeAspect="1"/>
          </p:cNvPicPr>
          <p:nvPr/>
        </p:nvPicPr>
        <p:blipFill>
          <a:blip r:embed="rId7"/>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a:lnSpc>
                <a:spcPct val="100000"/>
              </a:lnSpc>
            </a:pPr>
            <a:endParaRPr lang="en-US" sz="1600" dirty="0"/>
          </a:p>
        </p:txBody>
      </p:sp>
      <p:pic>
        <p:nvPicPr>
          <p:cNvPr id="24" name="Image 6" descr="https://kimi-img.moonshot.cn/pub/slides/slides_tmpl/image/25-08-27-20:00:52-d2nf6t18bjvh7rlj04c0.png"/>
          <p:cNvPicPr>
            <a:picLocks noChangeAspect="1"/>
          </p:cNvPicPr>
          <p:nvPr/>
        </p:nvPicPr>
        <p:blipFill>
          <a:blip r:embed="rId8"/>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icPr>
            <a:picLocks noChangeAspect="1"/>
          </p:cNvPicPr>
          <p:nvPr/>
        </p:nvPicPr>
        <p:blipFill>
          <a:blip r:embed="rId9"/>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flip="none" rotWithShape="1">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l="50000" t="50000" r="50000" b="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a:lnSpc>
                <a:spcPct val="100000"/>
              </a:lnSpc>
            </a:pPr>
            <a:endParaRPr lang="en-US" sz="1600" dirty="0"/>
          </a:p>
        </p:txBody>
      </p:sp>
    </p:spTree>
    <p:extLst>
      <p:ext uri="{BB962C8B-B14F-4D97-AF65-F5344CB8AC3E}">
        <p14:creationId xmlns:p14="http://schemas.microsoft.com/office/powerpoint/2010/main" val="33558400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70" y="-1905"/>
            <a:ext cx="12212320" cy="6859905"/>
          </a:xfrm>
          <a:prstGeom prst="rect">
            <a:avLst/>
          </a:prstGeom>
          <a:solidFill>
            <a:srgbClr val="FADBDF">
              <a:alpha val="25098"/>
            </a:srgbClr>
          </a:solidFill>
          <a:ln/>
        </p:spPr>
      </p:sp>
      <p:sp>
        <p:nvSpPr>
          <p:cNvPr id="3" name="Text 1"/>
          <p:cNvSpPr/>
          <p:nvPr/>
        </p:nvSpPr>
        <p:spPr>
          <a:xfrm>
            <a:off x="-13970" y="-1905"/>
            <a:ext cx="12212320"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08-27-20:01:44-d2nf7a18bjvh7rlj05og.png"/>
          <p:cNvPicPr>
            <a:picLocks noChangeAspect="1"/>
          </p:cNvPicPr>
          <p:nvPr/>
        </p:nvPicPr>
        <p:blipFill>
          <a:blip r:embed="rId3"/>
          <a:stretch>
            <a:fillRect/>
          </a:stretch>
        </p:blipFill>
        <p:spPr>
          <a:xfrm>
            <a:off x="6561772" y="3735705"/>
            <a:ext cx="6680200" cy="3390900"/>
          </a:xfrm>
          <a:prstGeom prst="rect">
            <a:avLst/>
          </a:prstGeom>
        </p:spPr>
      </p:pic>
      <p:pic>
        <p:nvPicPr>
          <p:cNvPr id="5" name="Image 1" descr="https://kimi-img.moonshot.cn/pub/slides/slides_tmpl/image/25-08-27-20:01:44-d2nf7a18bjvh7rlj05p0.png"/>
          <p:cNvPicPr>
            <a:picLocks noChangeAspect="1"/>
          </p:cNvPicPr>
          <p:nvPr/>
        </p:nvPicPr>
        <p:blipFill>
          <a:blip r:embed="rId4"/>
          <a:stretch>
            <a:fillRect/>
          </a:stretch>
        </p:blipFill>
        <p:spPr>
          <a:xfrm>
            <a:off x="1575118" y="1291273"/>
            <a:ext cx="5473700" cy="2997200"/>
          </a:xfrm>
          <a:prstGeom prst="rect">
            <a:avLst/>
          </a:prstGeom>
        </p:spPr>
      </p:pic>
      <p:pic>
        <p:nvPicPr>
          <p:cNvPr id="6" name="Image 2" descr="https://kimi-img.moonshot.cn/pub/slides/slides_tmpl/image/25-08-27-20:00:44-d2nf6r18bjvh7rlj0430.png"/>
          <p:cNvPicPr>
            <a:picLocks noChangeAspect="1"/>
          </p:cNvPicPr>
          <p:nvPr/>
        </p:nvPicPr>
        <p:blipFill>
          <a:blip r:embed="rId5">
            <a:alphaModFix amt="40000"/>
          </a:blip>
          <a:stretch>
            <a:fillRect/>
          </a:stretch>
        </p:blipFill>
        <p:spPr>
          <a:xfrm>
            <a:off x="-11430" y="-2058035"/>
            <a:ext cx="7459345" cy="5433060"/>
          </a:xfrm>
          <a:prstGeom prst="rect">
            <a:avLst/>
          </a:prstGeom>
        </p:spPr>
      </p:pic>
      <p:sp>
        <p:nvSpPr>
          <p:cNvPr id="7" name="Text 2"/>
          <p:cNvSpPr/>
          <p:nvPr/>
        </p:nvSpPr>
        <p:spPr>
          <a:xfrm>
            <a:off x="607060" y="700405"/>
            <a:ext cx="10380980" cy="757555"/>
          </a:xfrm>
          <a:prstGeom prst="rect">
            <a:avLst/>
          </a:prstGeom>
          <a:noFill/>
          <a:ln/>
        </p:spPr>
        <p:txBody>
          <a:bodyPr wrap="square" lIns="0" tIns="0" rIns="0" bIns="0" rtlCol="0" anchor="t"/>
          <a:lstStyle/>
          <a:p>
            <a:pPr>
              <a:lnSpc>
                <a:spcPct val="100000"/>
              </a:lnSpc>
            </a:pPr>
            <a:r>
              <a:rPr lang="en-US" sz="3600" dirty="0">
                <a:solidFill>
                  <a:srgbClr val="0D0D0D"/>
                </a:solidFill>
                <a:latin typeface="MiSans" pitchFamily="34" charset="0"/>
                <a:ea typeface="MiSans" pitchFamily="34" charset="-122"/>
                <a:cs typeface="MiSans" pitchFamily="34" charset="-120"/>
              </a:rPr>
              <a:t>Clinical Hallmarks in Newborn</a:t>
            </a:r>
            <a:endParaRPr lang="en-US" sz="1600" dirty="0"/>
          </a:p>
        </p:txBody>
      </p:sp>
      <p:pic>
        <p:nvPicPr>
          <p:cNvPr id="8" name="Image 3" descr="https://kimi-img.moonshot.cn/pub/slides/slides_tmpl/image/25-08-27-20:01:44-d2nf7a18bjvh7rlj05o0.png"/>
          <p:cNvPicPr>
            <a:picLocks noChangeAspect="1"/>
          </p:cNvPicPr>
          <p:nvPr/>
        </p:nvPicPr>
        <p:blipFill>
          <a:blip r:embed="rId6"/>
          <a:stretch>
            <a:fillRect/>
          </a:stretch>
        </p:blipFill>
        <p:spPr>
          <a:xfrm rot="3600000">
            <a:off x="1664970" y="3562350"/>
            <a:ext cx="318135" cy="737235"/>
          </a:xfrm>
          <a:prstGeom prst="rect">
            <a:avLst/>
          </a:prstGeom>
        </p:spPr>
      </p:pic>
      <p:pic>
        <p:nvPicPr>
          <p:cNvPr id="9" name="Image 4" descr="https://kimi-img.moonshot.cn/pub/slides/slides_tmpl/image/25-08-27-20:01:44-d2nf7a18bjvh7rlj05pg.png"/>
          <p:cNvPicPr>
            <a:picLocks noChangeAspect="1"/>
          </p:cNvPicPr>
          <p:nvPr/>
        </p:nvPicPr>
        <p:blipFill>
          <a:blip r:embed="rId7"/>
          <a:stretch>
            <a:fillRect/>
          </a:stretch>
        </p:blipFill>
        <p:spPr>
          <a:xfrm rot="21000000">
            <a:off x="6791960" y="1356995"/>
            <a:ext cx="480060" cy="1660525"/>
          </a:xfrm>
          <a:prstGeom prst="rect">
            <a:avLst/>
          </a:prstGeom>
        </p:spPr>
      </p:pic>
      <p:pic>
        <p:nvPicPr>
          <p:cNvPr id="10" name="Image 5" descr="https://kimi-img.moonshot.cn/pub/slides/slides_tmpl/image/25-08-27-20:01:45-d2nf7a98bjvh7rlj05rg.png"/>
          <p:cNvPicPr>
            <a:picLocks noChangeAspect="1"/>
          </p:cNvPicPr>
          <p:nvPr/>
        </p:nvPicPr>
        <p:blipFill>
          <a:blip r:embed="rId8"/>
          <a:stretch>
            <a:fillRect/>
          </a:stretch>
        </p:blipFill>
        <p:spPr>
          <a:xfrm flipH="1">
            <a:off x="614045" y="1710055"/>
            <a:ext cx="1515745" cy="2354580"/>
          </a:xfrm>
          <a:prstGeom prst="rect">
            <a:avLst/>
          </a:prstGeom>
        </p:spPr>
      </p:pic>
      <p:pic>
        <p:nvPicPr>
          <p:cNvPr id="11" name="Image 6" descr="https://kimi-img.moonshot.cn/pub/slides/slides_tmpl/image/25-08-27-20:01:44-d2nf7a18bjvh7rlj05r0.png"/>
          <p:cNvPicPr>
            <a:picLocks noChangeAspect="1"/>
          </p:cNvPicPr>
          <p:nvPr/>
        </p:nvPicPr>
        <p:blipFill>
          <a:blip r:embed="rId9"/>
          <a:stretch>
            <a:fillRect/>
          </a:stretch>
        </p:blipFill>
        <p:spPr>
          <a:xfrm>
            <a:off x="4932680" y="3758565"/>
            <a:ext cx="2482850" cy="2731770"/>
          </a:xfrm>
          <a:prstGeom prst="rect">
            <a:avLst/>
          </a:prstGeom>
        </p:spPr>
      </p:pic>
      <p:sp>
        <p:nvSpPr>
          <p:cNvPr id="12" name="Text 3"/>
          <p:cNvSpPr/>
          <p:nvPr/>
        </p:nvSpPr>
        <p:spPr>
          <a:xfrm>
            <a:off x="2399665" y="1789430"/>
            <a:ext cx="5010785" cy="482600"/>
          </a:xfrm>
          <a:prstGeom prst="rect">
            <a:avLst/>
          </a:prstGeom>
          <a:noFill/>
          <a:ln/>
        </p:spPr>
        <p:txBody>
          <a:bodyPr wrap="square" lIns="0" tIns="0" rIns="0" bIns="0" rtlCol="0" anchor="t"/>
          <a:lstStyle/>
          <a:p>
            <a:pPr>
              <a:lnSpc>
                <a:spcPct val="100000"/>
              </a:lnSpc>
            </a:pPr>
            <a:r>
              <a:rPr lang="en-US" sz="2200" dirty="0">
                <a:solidFill>
                  <a:srgbClr val="EE822F"/>
                </a:solidFill>
                <a:latin typeface="MiSans" pitchFamily="34" charset="0"/>
                <a:ea typeface="MiSans" pitchFamily="34" charset="-122"/>
                <a:cs typeface="MiSans" pitchFamily="34" charset="-120"/>
              </a:rPr>
              <a:t>Focal Clonic Seizures</a:t>
            </a:r>
            <a:endParaRPr lang="en-US" sz="1600" dirty="0"/>
          </a:p>
        </p:txBody>
      </p:sp>
      <p:sp>
        <p:nvSpPr>
          <p:cNvPr id="13" name="Text 4"/>
          <p:cNvSpPr/>
          <p:nvPr/>
        </p:nvSpPr>
        <p:spPr>
          <a:xfrm>
            <a:off x="2399665" y="2212975"/>
            <a:ext cx="4144645" cy="199580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Focal clonic seizures in neonates are characterized by rhythmic, repetitive jerking of specific muscle groups, often confined to one limb, the face, or the trunk. These seizures are closely correlated with EEG patterns and cannot be suppressed by restraint.</a:t>
            </a:r>
            <a:endParaRPr lang="en-US" sz="1600" dirty="0"/>
          </a:p>
        </p:txBody>
      </p:sp>
      <p:sp>
        <p:nvSpPr>
          <p:cNvPr id="14" name="Text 5"/>
          <p:cNvSpPr/>
          <p:nvPr/>
        </p:nvSpPr>
        <p:spPr>
          <a:xfrm>
            <a:off x="653415" y="4385945"/>
            <a:ext cx="5010785" cy="482600"/>
          </a:xfrm>
          <a:prstGeom prst="rect">
            <a:avLst/>
          </a:prstGeom>
          <a:noFill/>
          <a:ln/>
        </p:spPr>
        <p:txBody>
          <a:bodyPr wrap="square" lIns="0" tIns="0" rIns="0" bIns="0" rtlCol="0" anchor="t"/>
          <a:lstStyle/>
          <a:p>
            <a:pPr>
              <a:lnSpc>
                <a:spcPct val="100000"/>
              </a:lnSpc>
            </a:pPr>
            <a:r>
              <a:rPr lang="en-US" sz="2200" dirty="0">
                <a:solidFill>
                  <a:srgbClr val="92ABDF"/>
                </a:solidFill>
                <a:latin typeface="MiSans" pitchFamily="34" charset="0"/>
                <a:ea typeface="MiSans" pitchFamily="34" charset="-122"/>
                <a:cs typeface="MiSans" pitchFamily="34" charset="-120"/>
              </a:rPr>
              <a:t>Focal Tonic Seizures</a:t>
            </a:r>
            <a:endParaRPr lang="en-US" sz="1600" dirty="0"/>
          </a:p>
        </p:txBody>
      </p:sp>
      <p:sp>
        <p:nvSpPr>
          <p:cNvPr id="15" name="Text 6"/>
          <p:cNvSpPr/>
          <p:nvPr/>
        </p:nvSpPr>
        <p:spPr>
          <a:xfrm>
            <a:off x="653415" y="4809490"/>
            <a:ext cx="4144645" cy="199580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Focal tonic seizures involve sustained, asymmetrical posturing of the trunk or extremities, or tonic deviation of the eyes. These seizures are typically associated with focal EEG abnormalities and may indicate underlying brain pathology.</a:t>
            </a:r>
            <a:endParaRPr lang="en-US" sz="1600" dirty="0"/>
          </a:p>
        </p:txBody>
      </p:sp>
      <p:sp>
        <p:nvSpPr>
          <p:cNvPr id="16" name="Text 7"/>
          <p:cNvSpPr/>
          <p:nvPr/>
        </p:nvSpPr>
        <p:spPr>
          <a:xfrm>
            <a:off x="7593330" y="1339850"/>
            <a:ext cx="5010785" cy="482600"/>
          </a:xfrm>
          <a:prstGeom prst="rect">
            <a:avLst/>
          </a:prstGeom>
          <a:noFill/>
          <a:ln/>
        </p:spPr>
        <p:txBody>
          <a:bodyPr wrap="square" lIns="0" tIns="0" rIns="0" bIns="0" rtlCol="0" anchor="t"/>
          <a:lstStyle/>
          <a:p>
            <a:pPr>
              <a:lnSpc>
                <a:spcPct val="100000"/>
              </a:lnSpc>
            </a:pPr>
            <a:r>
              <a:rPr lang="en-US" sz="2200" dirty="0">
                <a:solidFill>
                  <a:srgbClr val="92ABDF"/>
                </a:solidFill>
                <a:latin typeface="MiSans" pitchFamily="34" charset="0"/>
                <a:ea typeface="MiSans" pitchFamily="34" charset="-122"/>
                <a:cs typeface="MiSans" pitchFamily="34" charset="-120"/>
              </a:rPr>
              <a:t>Myoclonic Seizures</a:t>
            </a:r>
            <a:endParaRPr lang="en-US" sz="1600" dirty="0"/>
          </a:p>
        </p:txBody>
      </p:sp>
      <p:sp>
        <p:nvSpPr>
          <p:cNvPr id="17" name="Text 8"/>
          <p:cNvSpPr/>
          <p:nvPr/>
        </p:nvSpPr>
        <p:spPr>
          <a:xfrm>
            <a:off x="7593330" y="1763395"/>
            <a:ext cx="4144645" cy="199580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Myoclonic seizures in neonates present as rapid, brief muscle contractions that can be focal, generalized, or fragmentary. These seizures may or may not have an EEG correlate, depending on the origin of the discharge.</a:t>
            </a:r>
            <a:endParaRPr lang="en-US" sz="1600" dirty="0"/>
          </a:p>
        </p:txBody>
      </p:sp>
      <p:sp>
        <p:nvSpPr>
          <p:cNvPr id="18" name="Text 9"/>
          <p:cNvSpPr/>
          <p:nvPr/>
        </p:nvSpPr>
        <p:spPr>
          <a:xfrm>
            <a:off x="7549515" y="4293870"/>
            <a:ext cx="5010785" cy="482600"/>
          </a:xfrm>
          <a:prstGeom prst="rect">
            <a:avLst/>
          </a:prstGeom>
          <a:noFill/>
          <a:ln/>
        </p:spPr>
        <p:txBody>
          <a:bodyPr wrap="square" lIns="0" tIns="0" rIns="0" bIns="0" rtlCol="0" anchor="t"/>
          <a:lstStyle/>
          <a:p>
            <a:pPr>
              <a:lnSpc>
                <a:spcPct val="100000"/>
              </a:lnSpc>
            </a:pPr>
            <a:r>
              <a:rPr lang="en-US" sz="2200" dirty="0">
                <a:solidFill>
                  <a:srgbClr val="7030A0"/>
                </a:solidFill>
                <a:latin typeface="MiSans" pitchFamily="34" charset="0"/>
                <a:ea typeface="MiSans" pitchFamily="34" charset="-122"/>
                <a:cs typeface="MiSans" pitchFamily="34" charset="-120"/>
              </a:rPr>
              <a:t>Epileptic Spasms</a:t>
            </a:r>
            <a:endParaRPr lang="en-US" sz="1600" dirty="0"/>
          </a:p>
        </p:txBody>
      </p:sp>
      <p:sp>
        <p:nvSpPr>
          <p:cNvPr id="19" name="Text 10"/>
          <p:cNvSpPr/>
          <p:nvPr/>
        </p:nvSpPr>
        <p:spPr>
          <a:xfrm>
            <a:off x="7549515" y="4717415"/>
            <a:ext cx="4144645" cy="1995805"/>
          </a:xfrm>
          <a:prstGeom prst="rect">
            <a:avLst/>
          </a:prstGeom>
          <a:noFill/>
          <a:ln/>
        </p:spPr>
        <p:txBody>
          <a:bodyPr wrap="square" lIns="0" tIns="0" rIns="0" bIns="0" rtlCol="0" anchor="t"/>
          <a:lstStyle/>
          <a:p>
            <a:pPr>
              <a:lnSpc>
                <a:spcPct val="150000"/>
              </a:lnSpc>
            </a:pPr>
            <a:r>
              <a:rPr lang="en-US" sz="1400" dirty="0">
                <a:solidFill>
                  <a:srgbClr val="262626"/>
                </a:solidFill>
                <a:latin typeface="MiSans" pitchFamily="34" charset="0"/>
                <a:ea typeface="MiSans" pitchFamily="34" charset="-122"/>
                <a:cs typeface="MiSans" pitchFamily="34" charset="-120"/>
              </a:rPr>
              <a:t>Epileptic spasms are rare in neonates but involve sudden, brief contractions of the trunk and limbs. These spasms often occur in clusters and are associated with significant EEG changes, indicating a more severe underlying condition.</a:t>
            </a:r>
            <a:endParaRPr lang="en-US" sz="1600" dirty="0"/>
          </a:p>
        </p:txBody>
      </p:sp>
    </p:spTree>
    <p:extLst>
      <p:ext uri="{BB962C8B-B14F-4D97-AF65-F5344CB8AC3E}">
        <p14:creationId xmlns:p14="http://schemas.microsoft.com/office/powerpoint/2010/main" val="1306124661"/>
      </p:ext>
    </p:extLst>
  </p:cSld>
  <p:clrMapOvr>
    <a:masterClrMapping/>
  </p:clrMapOvr>
  <p:transition>
    <p:fade/>
  </p:transition>
</p:sld>
</file>

<file path=ppt/theme/theme1.xml><?xml version="1.0" encoding="utf-8"?>
<a:theme xmlns:a="http://schemas.openxmlformats.org/drawingml/2006/main" name="Custom Theme">
  <a:themeElements>
    <a:clrScheme name="Custom">
      <a:dk1>
        <a:srgbClr val="000000"/>
      </a:dk1>
      <a:lt1>
        <a:srgbClr val="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1774</Words>
  <Application>Microsoft Office PowerPoint</Application>
  <PresentationFormat>Widescreen</PresentationFormat>
  <Paragraphs>214</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Arial</vt:lpstr>
      <vt:lpstr>MiSans</vt:lpstr>
      <vt:lpstr>苹方-简</vt:lpstr>
      <vt:lpstr>Custom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Seizures: Recognition &amp; Management</dc:title>
  <dc:subject>Neonatal Seizures: Recognition &amp; Management</dc:subject>
  <dc:creator>Kimi</dc:creator>
  <cp:lastModifiedBy>مرضیه دشت پیما</cp:lastModifiedBy>
  <cp:revision>22</cp:revision>
  <cp:lastPrinted>2025-11-05T10:12:03Z</cp:lastPrinted>
  <dcterms:created xsi:type="dcterms:W3CDTF">2025-11-05T09:58:22Z</dcterms:created>
  <dcterms:modified xsi:type="dcterms:W3CDTF">2025-11-17T23:07:48Z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{"Label":"Neonatal Seizures: Recognition &amp; Management","ContentProducer":"001191110108MACG2KBH8F10000","ProduceID":"d45i1f3duqb3fuc48g80","ReservedCode1":"","ContentPropagator":"001191110108MACG2KBH8F20000","PropagateID":"d45i1f3duqb3fuc48g80","ReservedCo</vt:lpwstr>
  </property>
</Properties>
</file>