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304" r:id="rId4"/>
    <p:sldId id="257" r:id="rId5"/>
    <p:sldId id="305" r:id="rId6"/>
    <p:sldId id="307" r:id="rId7"/>
    <p:sldId id="306" r:id="rId8"/>
    <p:sldId id="281" r:id="rId9"/>
    <p:sldId id="260" r:id="rId10"/>
    <p:sldId id="259" r:id="rId11"/>
    <p:sldId id="261" r:id="rId12"/>
    <p:sldId id="263" r:id="rId13"/>
    <p:sldId id="282" r:id="rId14"/>
    <p:sldId id="309" r:id="rId15"/>
    <p:sldId id="308" r:id="rId16"/>
    <p:sldId id="264" r:id="rId17"/>
    <p:sldId id="284" r:id="rId18"/>
    <p:sldId id="265" r:id="rId19"/>
    <p:sldId id="266" r:id="rId20"/>
    <p:sldId id="269" r:id="rId21"/>
    <p:sldId id="289" r:id="rId22"/>
    <p:sldId id="312" r:id="rId23"/>
    <p:sldId id="313" r:id="rId24"/>
    <p:sldId id="294" r:id="rId25"/>
    <p:sldId id="285" r:id="rId26"/>
    <p:sldId id="286" r:id="rId27"/>
    <p:sldId id="302" r:id="rId28"/>
    <p:sldId id="275" r:id="rId29"/>
    <p:sldId id="276" r:id="rId30"/>
    <p:sldId id="295" r:id="rId31"/>
    <p:sldId id="310" r:id="rId32"/>
    <p:sldId id="278" r:id="rId33"/>
    <p:sldId id="300" r:id="rId34"/>
    <p:sldId id="301" r:id="rId35"/>
    <p:sldId id="298" r:id="rId36"/>
    <p:sldId id="299" r:id="rId37"/>
    <p:sldId id="31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4F3C5CD-8910-460A-8AB7-A65EE5C5B563}">
          <p14:sldIdLst>
            <p14:sldId id="256"/>
            <p14:sldId id="279"/>
            <p14:sldId id="304"/>
            <p14:sldId id="257"/>
            <p14:sldId id="305"/>
            <p14:sldId id="307"/>
            <p14:sldId id="306"/>
            <p14:sldId id="281"/>
            <p14:sldId id="260"/>
            <p14:sldId id="259"/>
            <p14:sldId id="261"/>
            <p14:sldId id="263"/>
            <p14:sldId id="282"/>
            <p14:sldId id="309"/>
            <p14:sldId id="308"/>
            <p14:sldId id="264"/>
          </p14:sldIdLst>
        </p14:section>
        <p14:section name="Untitled Section" id="{C9614696-CF93-4C71-97DF-08A775B5341F}">
          <p14:sldIdLst>
            <p14:sldId id="284"/>
            <p14:sldId id="265"/>
            <p14:sldId id="266"/>
            <p14:sldId id="269"/>
            <p14:sldId id="289"/>
            <p14:sldId id="312"/>
            <p14:sldId id="313"/>
            <p14:sldId id="294"/>
            <p14:sldId id="285"/>
            <p14:sldId id="286"/>
            <p14:sldId id="302"/>
            <p14:sldId id="275"/>
            <p14:sldId id="276"/>
            <p14:sldId id="295"/>
            <p14:sldId id="310"/>
            <p14:sldId id="278"/>
            <p14:sldId id="300"/>
            <p14:sldId id="301"/>
            <p14:sldId id="298"/>
            <p14:sldId id="299"/>
            <p14:sldId id="31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0FA4-D605-4B1B-A19C-31673E3C2D41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D37DF-DE55-47A4-A114-1289B1B5A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976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0FA4-D605-4B1B-A19C-31673E3C2D41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D37DF-DE55-47A4-A114-1289B1B5A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586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0FA4-D605-4B1B-A19C-31673E3C2D41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D37DF-DE55-47A4-A114-1289B1B5A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548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0FA4-D605-4B1B-A19C-31673E3C2D41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D37DF-DE55-47A4-A114-1289B1B5A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708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0FA4-D605-4B1B-A19C-31673E3C2D41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D37DF-DE55-47A4-A114-1289B1B5A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505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0FA4-D605-4B1B-A19C-31673E3C2D41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D37DF-DE55-47A4-A114-1289B1B5A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620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0FA4-D605-4B1B-A19C-31673E3C2D41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D37DF-DE55-47A4-A114-1289B1B5A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779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0FA4-D605-4B1B-A19C-31673E3C2D41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D37DF-DE55-47A4-A114-1289B1B5A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224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0FA4-D605-4B1B-A19C-31673E3C2D41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D37DF-DE55-47A4-A114-1289B1B5A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175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0FA4-D605-4B1B-A19C-31673E3C2D41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D37DF-DE55-47A4-A114-1289B1B5A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627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0FA4-D605-4B1B-A19C-31673E3C2D41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D37DF-DE55-47A4-A114-1289B1B5A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544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50FA4-D605-4B1B-A19C-31673E3C2D41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D37DF-DE55-47A4-A114-1289B1B5A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685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59062" y="1122363"/>
            <a:ext cx="4108937" cy="2387600"/>
          </a:xfrm>
        </p:spPr>
        <p:txBody>
          <a:bodyPr>
            <a:normAutofit/>
          </a:bodyPr>
          <a:lstStyle/>
          <a:p>
            <a:r>
              <a:rPr lang="en-US" sz="9600" b="1" i="1" dirty="0" smtClean="0">
                <a:solidFill>
                  <a:srgbClr val="FF0000"/>
                </a:solidFill>
              </a:rPr>
              <a:t>PROM</a:t>
            </a:r>
            <a:endParaRPr lang="en-US" sz="9600" b="1" i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2363"/>
            <a:ext cx="6559063" cy="515229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08530" y="3509963"/>
            <a:ext cx="3555023" cy="1655762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DR MOHAMMAD TORKAMAN </a:t>
            </a:r>
          </a:p>
          <a:p>
            <a:r>
              <a:rPr lang="en-US" b="1" dirty="0"/>
              <a:t>NEONATOLOGIST </a:t>
            </a:r>
          </a:p>
          <a:p>
            <a:r>
              <a:rPr lang="en-US" b="1" dirty="0"/>
              <a:t>ASSOCIATE   PROFESSOR</a:t>
            </a:r>
          </a:p>
          <a:p>
            <a:pPr lvl="0" algn="l">
              <a:spcBef>
                <a:spcPts val="0"/>
              </a:spcBef>
            </a:pP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48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Maternal</a:t>
            </a:r>
            <a:r>
              <a:rPr lang="en-US" b="1" dirty="0">
                <a:solidFill>
                  <a:srgbClr val="FF0000"/>
                </a:solidFill>
              </a:rPr>
              <a:t>, fetal, or neonatal infection</a:t>
            </a:r>
            <a:br>
              <a:rPr lang="en-US" b="1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While </a:t>
            </a:r>
            <a:r>
              <a:rPr lang="en-US" b="1" dirty="0"/>
              <a:t>infection may be a cause of PROM, infection can also be a consequence </a:t>
            </a:r>
            <a:r>
              <a:rPr lang="en-US" b="1" dirty="0" smtClean="0"/>
              <a:t>of PROM</a:t>
            </a:r>
            <a:r>
              <a:rPr lang="en-US" b="1" dirty="0"/>
              <a:t>. </a:t>
            </a:r>
            <a:endParaRPr lang="en-US" b="1" dirty="0" smtClean="0"/>
          </a:p>
          <a:p>
            <a:r>
              <a:rPr lang="en-US" b="1" dirty="0" smtClean="0"/>
              <a:t>Ascending </a:t>
            </a:r>
            <a:r>
              <a:rPr lang="en-US" b="1" dirty="0"/>
              <a:t>infections from the vagina to the uterus can be caused by </a:t>
            </a:r>
            <a:r>
              <a:rPr lang="en-US" b="1" dirty="0" smtClean="0"/>
              <a:t>normal vaginal </a:t>
            </a:r>
            <a:r>
              <a:rPr lang="en-US" b="1" dirty="0"/>
              <a:t>flora or by pathogenic organisms</a:t>
            </a:r>
            <a:r>
              <a:rPr lang="en-US" b="1" dirty="0" smtClean="0"/>
              <a:t>.</a:t>
            </a:r>
          </a:p>
          <a:p>
            <a:r>
              <a:rPr lang="en-US" b="1" dirty="0" smtClean="0"/>
              <a:t>This also increases </a:t>
            </a:r>
            <a:r>
              <a:rPr lang="en-US" b="1" dirty="0"/>
              <a:t>the fetal risk for in utero infection, preterm birth, and neonatal sepsis. </a:t>
            </a:r>
            <a:endParaRPr lang="en-US" b="1" dirty="0" smtClean="0"/>
          </a:p>
          <a:p>
            <a:r>
              <a:rPr lang="en-US" b="1" dirty="0" smtClean="0"/>
              <a:t>Maternal </a:t>
            </a:r>
            <a:r>
              <a:rPr lang="en-US" b="1" dirty="0"/>
              <a:t>and fetal infection is more common with earlier gestational age at membrane </a:t>
            </a:r>
            <a:r>
              <a:rPr lang="en-US" b="1" dirty="0" smtClean="0"/>
              <a:t>rupture and </a:t>
            </a:r>
            <a:r>
              <a:rPr lang="en-US" b="1" dirty="0"/>
              <a:t>longer duration of pregnancy (latency period) after ROM has </a:t>
            </a:r>
            <a:r>
              <a:rPr lang="en-US" b="1" dirty="0" smtClean="0"/>
              <a:t>occurred</a:t>
            </a:r>
          </a:p>
          <a:p>
            <a:endParaRPr lang="en-US" sz="2400" b="1" dirty="0"/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3838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 Umbilical cord complications</a:t>
            </a:r>
            <a:br>
              <a:rPr lang="en-US" b="1" dirty="0" smtClean="0">
                <a:solidFill>
                  <a:srgbClr val="FF0000"/>
                </a:solidFill>
              </a:rPr>
            </a:b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1. Umbilical cord compression</a:t>
            </a:r>
            <a:r>
              <a:rPr lang="en-US" dirty="0" smtClean="0"/>
              <a:t>: Leakage of amniotic fluid from the uterus can result in oligohydramnios. When </a:t>
            </a:r>
            <a:r>
              <a:rPr lang="en-US" dirty="0" smtClean="0">
                <a:solidFill>
                  <a:srgbClr val="FF0000"/>
                </a:solidFill>
              </a:rPr>
              <a:t>oligohydramnios</a:t>
            </a:r>
            <a:r>
              <a:rPr lang="en-US" dirty="0" smtClean="0"/>
              <a:t> is present, the umbilical cord can become compressed between the fetus and uterine wall, which may</a:t>
            </a:r>
          </a:p>
          <a:p>
            <a:pPr marL="0" indent="0">
              <a:buNone/>
            </a:pPr>
            <a:r>
              <a:rPr lang="en-US" dirty="0" smtClean="0"/>
              <a:t>  result in  fetal hypoxia or fetal death </a:t>
            </a:r>
          </a:p>
          <a:p>
            <a:pPr marL="0" indent="0">
              <a:buNone/>
            </a:pPr>
            <a:r>
              <a:rPr lang="en-US" dirty="0" smtClean="0"/>
              <a:t>  in utero, whether or not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labor is present</a:t>
            </a:r>
          </a:p>
          <a:p>
            <a:pPr marL="0" indent="0">
              <a:buNone/>
            </a:pPr>
            <a:r>
              <a:rPr lang="en-US" dirty="0" smtClean="0"/>
              <a:t>2.Umblical cord prolapse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714" y="3261946"/>
            <a:ext cx="4399085" cy="29150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4740" y="4014066"/>
            <a:ext cx="2042519" cy="204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Oligohydramnios complications</a:t>
            </a:r>
            <a:br>
              <a:rPr lang="en-US" b="1" dirty="0" smtClean="0">
                <a:solidFill>
                  <a:srgbClr val="FF0000"/>
                </a:solidFill>
              </a:rPr>
            </a:b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60000"/>
              </a:lnSpc>
            </a:pPr>
            <a:r>
              <a:rPr lang="en-US" b="1" dirty="0" smtClean="0"/>
              <a:t>Prolonged oligohydramnios, particularly if preterm PROM occurs during the second trimester, can result in </a:t>
            </a:r>
            <a:r>
              <a:rPr lang="en-US" b="1" dirty="0" smtClean="0">
                <a:solidFill>
                  <a:srgbClr val="FF0000"/>
                </a:solidFill>
              </a:rPr>
              <a:t>pulmonary hypoplasia</a:t>
            </a:r>
            <a:r>
              <a:rPr lang="en-US" b="1" dirty="0" smtClean="0"/>
              <a:t>.</a:t>
            </a:r>
            <a:endParaRPr lang="en-US" b="1" dirty="0"/>
          </a:p>
          <a:p>
            <a:pPr>
              <a:lnSpc>
                <a:spcPct val="160000"/>
              </a:lnSpc>
            </a:pPr>
            <a:r>
              <a:rPr lang="en-US" b="1" dirty="0" smtClean="0"/>
              <a:t> Pulmonary hypoplasia may result in chronic lung disease or neonatal death because of respiratory insufficiency.</a:t>
            </a:r>
          </a:p>
          <a:p>
            <a:pPr>
              <a:lnSpc>
                <a:spcPct val="160000"/>
              </a:lnSpc>
            </a:pPr>
            <a:r>
              <a:rPr lang="en-US" b="1" dirty="0" smtClean="0"/>
              <a:t> Deformation of the fetus, with </a:t>
            </a:r>
            <a:r>
              <a:rPr lang="en-US" b="1" dirty="0" smtClean="0">
                <a:solidFill>
                  <a:srgbClr val="FF0000"/>
                </a:solidFill>
              </a:rPr>
              <a:t>abnormal </a:t>
            </a:r>
            <a:r>
              <a:rPr lang="en-US" b="1" dirty="0" err="1" smtClean="0">
                <a:solidFill>
                  <a:srgbClr val="FF0000"/>
                </a:solidFill>
              </a:rPr>
              <a:t>facies</a:t>
            </a:r>
            <a:r>
              <a:rPr lang="en-US" b="1" dirty="0" smtClean="0">
                <a:solidFill>
                  <a:srgbClr val="FF0000"/>
                </a:solidFill>
              </a:rPr>
              <a:t> and limb </a:t>
            </a:r>
            <a:r>
              <a:rPr lang="en-US" b="1" dirty="0" smtClean="0"/>
              <a:t>positioning deformations, may also occur because of restriction of fetal growth and movement.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6917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228600" lvl="0" indent="-228600">
              <a:spcBef>
                <a:spcPts val="1000"/>
              </a:spcBef>
            </a:pPr>
            <a:r>
              <a:rPr lang="en-US" sz="40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 Placental abruption</a:t>
            </a:r>
            <a:br>
              <a:rPr lang="en-US" sz="40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</a:br>
            <a:endParaRPr lang="en-US" sz="6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754" y="2044144"/>
            <a:ext cx="5238383" cy="2728675"/>
          </a:xfrm>
        </p:spPr>
      </p:pic>
    </p:spTree>
    <p:extLst>
      <p:ext uri="{BB962C8B-B14F-4D97-AF65-F5344CB8AC3E}">
        <p14:creationId xmlns:p14="http://schemas.microsoft.com/office/powerpoint/2010/main" val="320755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Neurodevelopmental disorders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The disruption of fetal membrane integrity introduces potential </a:t>
            </a:r>
            <a:r>
              <a:rPr lang="en-US" dirty="0" smtClean="0"/>
              <a:t>infection and </a:t>
            </a:r>
            <a:r>
              <a:rPr lang="en-US" dirty="0"/>
              <a:t>inflammation into the intrauterine environment, triggering immune responses </a:t>
            </a:r>
            <a:r>
              <a:rPr lang="en-US" dirty="0" smtClean="0"/>
              <a:t>that may </a:t>
            </a:r>
            <a:r>
              <a:rPr lang="en-US" dirty="0"/>
              <a:t>affect fetal development. </a:t>
            </a:r>
            <a:endParaRPr lang="en-US" dirty="0" smtClean="0"/>
          </a:p>
          <a:p>
            <a:r>
              <a:rPr lang="en-US" dirty="0" smtClean="0"/>
              <a:t>Placental </a:t>
            </a:r>
            <a:r>
              <a:rPr lang="en-US" dirty="0"/>
              <a:t>inflammation plays a pivotal role in </a:t>
            </a:r>
            <a:r>
              <a:rPr lang="en-US" dirty="0" smtClean="0"/>
              <a:t>mediating these </a:t>
            </a:r>
            <a:r>
              <a:rPr lang="en-US" dirty="0"/>
              <a:t>effects, exposing the fetus to </a:t>
            </a:r>
            <a:r>
              <a:rPr lang="en-US" u="sng" dirty="0"/>
              <a:t>cytokines, oxidative stress</a:t>
            </a:r>
            <a:r>
              <a:rPr lang="en-US" dirty="0"/>
              <a:t>, and </a:t>
            </a:r>
            <a:r>
              <a:rPr lang="en-US" u="sng" dirty="0"/>
              <a:t>potential </a:t>
            </a:r>
            <a:r>
              <a:rPr lang="en-US" u="sng" dirty="0" smtClean="0"/>
              <a:t>microbial </a:t>
            </a:r>
            <a:r>
              <a:rPr lang="en-US" dirty="0" smtClean="0"/>
              <a:t>insults </a:t>
            </a:r>
            <a:r>
              <a:rPr lang="en-US" dirty="0"/>
              <a:t>that contribute to </a:t>
            </a:r>
            <a:r>
              <a:rPr lang="en-US" u="sng" dirty="0">
                <a:solidFill>
                  <a:srgbClr val="FF0000"/>
                </a:solidFill>
              </a:rPr>
              <a:t>adverse neurodevelopmental outcomes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  <a:r>
              <a:rPr lang="en-US" dirty="0"/>
              <a:t>This review examines </a:t>
            </a:r>
            <a:r>
              <a:rPr lang="en-US" dirty="0" smtClean="0"/>
              <a:t>the current </a:t>
            </a:r>
            <a:r>
              <a:rPr lang="en-US" dirty="0"/>
              <a:t>evidence of the mechanistic pathways linking </a:t>
            </a:r>
            <a:r>
              <a:rPr lang="en-US" dirty="0" err="1"/>
              <a:t>pPROM</a:t>
            </a:r>
            <a:r>
              <a:rPr lang="en-US" dirty="0"/>
              <a:t>-induced placental </a:t>
            </a:r>
            <a:r>
              <a:rPr lang="en-US" dirty="0" smtClean="0"/>
              <a:t>inflammation </a:t>
            </a:r>
            <a:r>
              <a:rPr lang="en-US" dirty="0"/>
              <a:t>to NDDs, emphasizing the roles of pathogen-associated molecular patterns (PAMPs</a:t>
            </a:r>
            <a:r>
              <a:rPr lang="en-US" dirty="0" smtClean="0"/>
              <a:t>)  and </a:t>
            </a:r>
            <a:r>
              <a:rPr lang="en-US" dirty="0"/>
              <a:t>damage-associated molecular patterns (DAMPs) in the inflammatory responses.</a:t>
            </a:r>
          </a:p>
        </p:txBody>
      </p:sp>
    </p:spTree>
    <p:extLst>
      <p:ext uri="{BB962C8B-B14F-4D97-AF65-F5344CB8AC3E}">
        <p14:creationId xmlns:p14="http://schemas.microsoft.com/office/powerpoint/2010/main" val="1032973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863072" cy="24387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39659" y="2438740"/>
            <a:ext cx="7139020" cy="43513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3169" y="490720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autism spectrum disorder</a:t>
            </a:r>
          </a:p>
          <a:p>
            <a:r>
              <a:rPr lang="en-US" dirty="0"/>
              <a:t>(ASD),</a:t>
            </a:r>
          </a:p>
        </p:txBody>
      </p:sp>
    </p:spTree>
    <p:extLst>
      <p:ext uri="{BB962C8B-B14F-4D97-AF65-F5344CB8AC3E}">
        <p14:creationId xmlns:p14="http://schemas.microsoft.com/office/powerpoint/2010/main" val="354186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 Fetal death</a:t>
            </a:r>
            <a:br>
              <a:rPr lang="en-US" sz="4800" b="1" dirty="0">
                <a:solidFill>
                  <a:srgbClr val="FF0000"/>
                </a:solidFill>
              </a:rPr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/>
              <a:t>The risk of fetal death is increased in all cases of PROM.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This risk increases with decreasing gestational age and is highest for fetuses of less than 26 weeks’ gestation.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19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 Management </a:t>
            </a:r>
            <a:r>
              <a:rPr lang="en-US" sz="4000" b="1" dirty="0">
                <a:solidFill>
                  <a:srgbClr val="FF0000"/>
                </a:solidFill>
              </a:rPr>
              <a:t>of pregnant women with PROM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When there is evidence of intra-amniotic infection, the woman and fetus may develop </a:t>
            </a:r>
            <a:r>
              <a:rPr lang="en-US" dirty="0" smtClean="0"/>
              <a:t>serious complications.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 </a:t>
            </a:r>
            <a:r>
              <a:rPr lang="en-US" dirty="0"/>
              <a:t>The fetus must be delivered, regardless of gestational age. 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Antibiotic therapy should </a:t>
            </a:r>
            <a:r>
              <a:rPr lang="en-US" dirty="0"/>
              <a:t>be started </a:t>
            </a:r>
            <a:r>
              <a:rPr lang="en-US" dirty="0" smtClean="0"/>
              <a:t>promptly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79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Term gestation, 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no intra-amniotic infection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 Term fetus (37 0/7 weeks of gestation or more)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 Evaluate the risk for early-onset neonatal GBS sepsis.</a:t>
            </a:r>
          </a:p>
          <a:p>
            <a:r>
              <a:rPr lang="en-US" dirty="0" smtClean="0"/>
              <a:t>— Maternal rectovaginal or urine culture result positive for GBS or a history of having a prior child with early-onset GBS sepsis: Initiate prophylaxis.</a:t>
            </a:r>
          </a:p>
          <a:p>
            <a:r>
              <a:rPr lang="en-US" dirty="0" smtClean="0"/>
              <a:t>— Maternal rectovaginal or urine culture result negative for GBS or nucleic acid amplification (NAAT) result negative for GBS: Prophylaxis not indicated.</a:t>
            </a:r>
          </a:p>
          <a:p>
            <a:r>
              <a:rPr lang="en-US" dirty="0" smtClean="0"/>
              <a:t>— Maternal GBS status unknown: Prophylaxis indicated in the presence of maternal intrapartum fever (38.0°C [.100.4°F]), prolonged ROM (18 hours), NAAT result positive for GBS, or history of GBS colonization in a prior pregnancy.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19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Preterm gestation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Preterm gestation, 23 0/7 to 36 6/7 weeks of gestation, no evidence of intra-amniotic infection</a:t>
            </a:r>
          </a:p>
          <a:p>
            <a:r>
              <a:rPr lang="en-US" dirty="0" smtClean="0"/>
              <a:t>Maternal </a:t>
            </a:r>
            <a:r>
              <a:rPr lang="en-US" dirty="0"/>
              <a:t>rectovaginal or urine culture result positive for GBS or a history of having a prior child with early-onset GBS sepsis: Initiate prophylaxis.</a:t>
            </a:r>
          </a:p>
          <a:p>
            <a:r>
              <a:rPr lang="en-US" dirty="0"/>
              <a:t>— Maternal rectovaginal or urine culture result negative for GBS or NAAT result negative for GBS: Prophylaxis not indicated.</a:t>
            </a:r>
          </a:p>
          <a:p>
            <a:r>
              <a:rPr lang="en-US" dirty="0"/>
              <a:t>— Maternal GBS status unknown: Prophylaxis indicated due to preterm gestational age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5202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1769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/>
              <a:t>The amniotic (fetal) membranes may rupture before, coincident with, or after the onset </a:t>
            </a:r>
            <a:r>
              <a:rPr lang="en-US" sz="2000" b="1" dirty="0" smtClean="0"/>
              <a:t>of labor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/>
              <a:t> </a:t>
            </a:r>
            <a:r>
              <a:rPr lang="en-US" sz="2000" b="1" dirty="0"/>
              <a:t>Rupture of the fetal membranes before the onset of labor is termed </a:t>
            </a:r>
            <a:r>
              <a:rPr lang="en-US" sz="2000" b="1" dirty="0" err="1" smtClean="0">
                <a:solidFill>
                  <a:srgbClr val="FF0000"/>
                </a:solidFill>
              </a:rPr>
              <a:t>prelabor</a:t>
            </a:r>
            <a:r>
              <a:rPr lang="en-US" sz="2000" b="1" dirty="0" smtClean="0">
                <a:solidFill>
                  <a:srgbClr val="FF0000"/>
                </a:solidFill>
              </a:rPr>
              <a:t> ROM</a:t>
            </a:r>
            <a:endParaRPr lang="en-US" sz="20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>
                <a:solidFill>
                  <a:srgbClr val="FF0000"/>
                </a:solidFill>
              </a:rPr>
              <a:t>Preterm ROM </a:t>
            </a:r>
            <a:r>
              <a:rPr lang="en-US" sz="2000" b="1" dirty="0"/>
              <a:t>refers to ROM before 37 weeks’ </a:t>
            </a:r>
            <a:r>
              <a:rPr lang="en-US" sz="2000" b="1" dirty="0" smtClean="0"/>
              <a:t>gestation</a:t>
            </a:r>
            <a:endParaRPr lang="en-US" sz="2000" b="1" dirty="0"/>
          </a:p>
          <a:p>
            <a:pPr>
              <a:lnSpc>
                <a:spcPct val="150000"/>
              </a:lnSpc>
            </a:pPr>
            <a:r>
              <a:rPr lang="en-US" sz="2000" b="1" dirty="0"/>
              <a:t>The acronym PPROM usually refers to </a:t>
            </a:r>
            <a:r>
              <a:rPr lang="en-US" sz="2000" b="1" dirty="0">
                <a:solidFill>
                  <a:srgbClr val="FF0000"/>
                </a:solidFill>
              </a:rPr>
              <a:t>preterm </a:t>
            </a:r>
            <a:r>
              <a:rPr lang="en-US" sz="2000" b="1" dirty="0" err="1" smtClean="0">
                <a:solidFill>
                  <a:srgbClr val="FF0000"/>
                </a:solidFill>
              </a:rPr>
              <a:t>Prelabor</a:t>
            </a:r>
            <a:r>
              <a:rPr lang="en-US" sz="2000" b="1" dirty="0" smtClean="0">
                <a:solidFill>
                  <a:srgbClr val="FF0000"/>
                </a:solidFill>
              </a:rPr>
              <a:t> ROM</a:t>
            </a:r>
            <a:endParaRPr lang="en-US" sz="2000" b="1" dirty="0" smtClean="0"/>
          </a:p>
          <a:p>
            <a:pPr>
              <a:lnSpc>
                <a:spcPct val="150000"/>
              </a:lnSpc>
            </a:pPr>
            <a:r>
              <a:rPr lang="en-US" sz="2000" b="1" dirty="0" smtClean="0"/>
              <a:t>The </a:t>
            </a:r>
            <a:r>
              <a:rPr lang="en-US" sz="2000" b="1" dirty="0"/>
              <a:t>term </a:t>
            </a:r>
            <a:r>
              <a:rPr lang="en-US" sz="2000" b="1" dirty="0">
                <a:solidFill>
                  <a:srgbClr val="FF0000"/>
                </a:solidFill>
              </a:rPr>
              <a:t>prolonged ROM </a:t>
            </a:r>
            <a:r>
              <a:rPr lang="en-US" sz="2000" b="1" dirty="0"/>
              <a:t>refers </a:t>
            </a:r>
            <a:r>
              <a:rPr lang="en-US" sz="2000" b="1" dirty="0" smtClean="0"/>
              <a:t>to the </a:t>
            </a:r>
            <a:r>
              <a:rPr lang="en-US" sz="2000" b="1" dirty="0"/>
              <a:t>duration of ruptured membranes, typically defined as being longer than 18 </a:t>
            </a:r>
            <a:r>
              <a:rPr lang="en-US" sz="2000" b="1" dirty="0" smtClean="0"/>
              <a:t>hours</a:t>
            </a:r>
            <a:endParaRPr lang="en-US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601" y="2812904"/>
            <a:ext cx="3487214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71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Even in the absence of labor or clinical evidence of infection, antibiotics given prophylactically have demonstrated several benefits when used for patients with PROM before 35 weeks of gestation, including</a:t>
            </a:r>
          </a:p>
          <a:p>
            <a:r>
              <a:rPr lang="en-US" dirty="0" smtClean="0"/>
              <a:t>• Significantly prolonging pregnancy</a:t>
            </a:r>
          </a:p>
          <a:p>
            <a:r>
              <a:rPr lang="en-US" dirty="0" smtClean="0"/>
              <a:t>• Reducing the incidence of</a:t>
            </a:r>
          </a:p>
          <a:p>
            <a:r>
              <a:rPr lang="en-US" dirty="0" smtClean="0"/>
              <a:t>— Maternal infection (intra-amniotic infection and postpartum </a:t>
            </a:r>
            <a:r>
              <a:rPr lang="en-US" dirty="0" err="1" smtClean="0"/>
              <a:t>endometritis</a:t>
            </a:r>
            <a:r>
              <a:rPr lang="en-US" dirty="0" smtClean="0"/>
              <a:t>)</a:t>
            </a:r>
          </a:p>
          <a:p>
            <a:r>
              <a:rPr lang="en-US" dirty="0" smtClean="0"/>
              <a:t>— Neonatal sepsis</a:t>
            </a:r>
          </a:p>
          <a:p>
            <a:r>
              <a:rPr lang="en-US" dirty="0" smtClean="0"/>
              <a:t>— Neonatal IVH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51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446" y="-17585"/>
            <a:ext cx="10286165" cy="174360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trongest predictor of GBS EOD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is maternal GBS colonization</a:t>
            </a:r>
          </a:p>
          <a:p>
            <a:r>
              <a:rPr lang="en-US" dirty="0" smtClean="0"/>
              <a:t>Gestational age at birth, </a:t>
            </a:r>
          </a:p>
          <a:p>
            <a:r>
              <a:rPr lang="en-US" dirty="0" err="1"/>
              <a:t>I</a:t>
            </a:r>
            <a:r>
              <a:rPr lang="en-US" dirty="0" err="1" smtClean="0"/>
              <a:t>ntraamniotic</a:t>
            </a:r>
            <a:r>
              <a:rPr lang="en-US" dirty="0" smtClean="0"/>
              <a:t> infection </a:t>
            </a:r>
          </a:p>
          <a:p>
            <a:r>
              <a:rPr lang="en-US" dirty="0"/>
              <a:t>D</a:t>
            </a:r>
            <a:r>
              <a:rPr lang="en-US" dirty="0" smtClean="0"/>
              <a:t>uration of ROM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3939" y="1690688"/>
            <a:ext cx="5819672" cy="491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50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56448"/>
            <a:ext cx="5181600" cy="4351338"/>
          </a:xfrm>
        </p:spPr>
        <p:txBody>
          <a:bodyPr/>
          <a:lstStyle/>
          <a:p>
            <a:r>
              <a:rPr lang="en-US" dirty="0"/>
              <a:t>The administration of GBS IAP and the administration of intrapartum antibiotics in response to obstetric concern for </a:t>
            </a:r>
            <a:r>
              <a:rPr lang="en-US" dirty="0" err="1"/>
              <a:t>intraamniotic</a:t>
            </a:r>
            <a:r>
              <a:rPr lang="en-US" dirty="0"/>
              <a:t> infection both decrease this risk. 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590437"/>
          </a:xfrm>
        </p:spPr>
        <p:txBody>
          <a:bodyPr/>
          <a:lstStyle/>
          <a:p>
            <a:pPr marL="0" lvl="0" indent="0">
              <a:buNone/>
            </a:pPr>
            <a:endParaRPr lang="en-US" dirty="0">
              <a:solidFill>
                <a:prstClr val="black"/>
              </a:solidFill>
            </a:endParaRPr>
          </a:p>
          <a:p>
            <a:pPr lvl="0"/>
            <a:r>
              <a:rPr lang="en-US" dirty="0">
                <a:solidFill>
                  <a:prstClr val="black"/>
                </a:solidFill>
              </a:rPr>
              <a:t>The newborn infant’s condition at birth and evolving condition over the first 12 to 24 hours after birth are strong predictors of early-onset infection attributable to any pathogen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2144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 Newborn clinical illness consisting of abnormal vital signs (</a:t>
            </a:r>
            <a:r>
              <a:rPr lang="en-US" dirty="0" err="1"/>
              <a:t>eg</a:t>
            </a:r>
            <a:r>
              <a:rPr lang="en-US" dirty="0"/>
              <a:t>,  tachycardia, tachypnea, and/or temperature instability),  supplemental oxygen requirement and/or need for CPAP, MV, or blood pressure support can be used to predict early-onset infection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The routine measurement of complete blood cell counts or inflammatory markers such as C-reactive protein alone in newborn infants to determine risk of GBS EOD is not justified given the poor test performance of these in predicting what is currently a low-incidence disease.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8879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/>
              <a:t>T</a:t>
            </a:r>
            <a:r>
              <a:rPr lang="en-US" sz="2800" b="1" dirty="0" smtClean="0"/>
              <a:t>here </a:t>
            </a:r>
            <a:r>
              <a:rPr lang="en-US" sz="2800" b="1" dirty="0"/>
              <a:t>Are 3 Current Approaches </a:t>
            </a:r>
            <a:r>
              <a:rPr lang="en-US" sz="2800" b="1" dirty="0" smtClean="0"/>
              <a:t>to Risk </a:t>
            </a:r>
            <a:r>
              <a:rPr lang="en-US" sz="2800" b="1" dirty="0"/>
              <a:t>Assessment Among Infants Born</a:t>
            </a:r>
            <a:br>
              <a:rPr lang="en-US" sz="2800" b="1" dirty="0"/>
            </a:br>
            <a:r>
              <a:rPr lang="en-US" sz="2800" b="1" dirty="0"/>
              <a:t>at </a:t>
            </a:r>
            <a:r>
              <a:rPr lang="en-US" sz="2800" b="1" dirty="0" smtClean="0"/>
              <a:t>&gt;35 </a:t>
            </a:r>
            <a:r>
              <a:rPr lang="en-US" sz="2800" b="1" dirty="0"/>
              <a:t>Weeks’ Gestation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Categorical risk </a:t>
            </a:r>
            <a:r>
              <a:rPr lang="en-US" dirty="0" smtClean="0"/>
              <a:t>assessment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Multivariate risk assessment (</a:t>
            </a:r>
            <a:r>
              <a:rPr lang="en-US" dirty="0" err="1" smtClean="0"/>
              <a:t>theNeonatal</a:t>
            </a:r>
            <a:r>
              <a:rPr lang="en-US" dirty="0" smtClean="0"/>
              <a:t> </a:t>
            </a:r>
            <a:r>
              <a:rPr lang="en-US" dirty="0"/>
              <a:t>Early-Onset </a:t>
            </a:r>
            <a:r>
              <a:rPr lang="en-US" dirty="0" smtClean="0"/>
              <a:t>Sepsis Calculator)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 Risk assessment based on </a:t>
            </a:r>
            <a:r>
              <a:rPr lang="en-US" dirty="0" smtClean="0"/>
              <a:t>newborn clinical </a:t>
            </a:r>
            <a:r>
              <a:rPr lang="en-US" dirty="0"/>
              <a:t>condition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2017" y="4349239"/>
            <a:ext cx="2955521" cy="3048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9733"/>
          <a:stretch/>
        </p:blipFill>
        <p:spPr>
          <a:xfrm>
            <a:off x="2839765" y="3314700"/>
            <a:ext cx="2276275" cy="4649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25929"/>
          <a:stretch/>
        </p:blipFill>
        <p:spPr>
          <a:xfrm>
            <a:off x="5116040" y="1934307"/>
            <a:ext cx="3105583" cy="31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66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22973"/>
            <a:ext cx="10515600" cy="583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17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 Categorical risk assessment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2932" y="545647"/>
            <a:ext cx="3888204" cy="56001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5462" y="1597831"/>
            <a:ext cx="71745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The administration of penicillin G, ampicillin, or cefazolin</a:t>
            </a:r>
          </a:p>
          <a:p>
            <a:r>
              <a:rPr lang="en-US" dirty="0"/>
              <a:t>&gt;</a:t>
            </a:r>
            <a:r>
              <a:rPr lang="en-US" dirty="0" smtClean="0"/>
              <a:t>4 hours before delivery is considered adequate GBS IAP; other</a:t>
            </a:r>
          </a:p>
          <a:p>
            <a:r>
              <a:rPr lang="en-US" dirty="0" smtClean="0"/>
              <a:t>antibiotics or other durations of treatment &lt;,4 hours are considered</a:t>
            </a:r>
          </a:p>
          <a:p>
            <a:r>
              <a:rPr lang="en-US" dirty="0" smtClean="0"/>
              <a:t>inadequate when using this approach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15462" y="3659806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However, the risk is highly variable among the newborn infants recommended to receive empirical treatment in this approach, ranging from slightly lower than the baseline population</a:t>
            </a:r>
          </a:p>
          <a:p>
            <a:r>
              <a:rPr lang="en-US" dirty="0" smtClean="0"/>
              <a:t>risk to significantly higher,  depending on the </a:t>
            </a:r>
            <a:r>
              <a:rPr lang="en-US" b="1" dirty="0" smtClean="0">
                <a:solidFill>
                  <a:srgbClr val="FF0000"/>
                </a:solidFill>
              </a:rPr>
              <a:t>gestational age,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duration of ROM, and timing and content of administered intrapartum antibiotic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09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9885" y="365125"/>
            <a:ext cx="3962953" cy="31532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9885" y="3439867"/>
            <a:ext cx="4020111" cy="177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11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https</a:t>
            </a:r>
            <a:r>
              <a:rPr lang="en-US" sz="2800" b="1" dirty="0">
                <a:solidFill>
                  <a:srgbClr val="FF0000"/>
                </a:solidFill>
              </a:rPr>
              <a:t>://</a:t>
            </a:r>
            <a:br>
              <a:rPr lang="en-US" sz="2800" b="1" dirty="0">
                <a:solidFill>
                  <a:srgbClr val="FF0000"/>
                </a:solidFill>
              </a:rPr>
            </a:br>
            <a:r>
              <a:rPr lang="en-US" sz="2800" b="1" dirty="0" err="1">
                <a:solidFill>
                  <a:srgbClr val="FF0000"/>
                </a:solidFill>
              </a:rPr>
              <a:t>neonatalsepsiscalculator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  <a:br>
              <a:rPr lang="en-US" sz="2800" b="1" dirty="0">
                <a:solidFill>
                  <a:srgbClr val="FF0000"/>
                </a:solidFill>
              </a:rPr>
            </a:br>
            <a:r>
              <a:rPr lang="en-US" sz="2800" b="1" dirty="0">
                <a:solidFill>
                  <a:srgbClr val="FF0000"/>
                </a:solidFill>
              </a:rPr>
              <a:t>kaiserpermanente.org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73715" y="869645"/>
            <a:ext cx="4984375" cy="52535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8200" y="1610895"/>
            <a:ext cx="6096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Multivariate risk</a:t>
            </a:r>
          </a:p>
          <a:p>
            <a:r>
              <a:rPr lang="en-US" dirty="0"/>
              <a:t>assessment integrates the individual</a:t>
            </a:r>
          </a:p>
          <a:p>
            <a:r>
              <a:rPr lang="en-US" dirty="0"/>
              <a:t>infant’s combination of risk factors</a:t>
            </a:r>
          </a:p>
          <a:p>
            <a:r>
              <a:rPr lang="en-US" dirty="0"/>
              <a:t>and the newborn infant’s clinical</a:t>
            </a:r>
          </a:p>
          <a:p>
            <a:r>
              <a:rPr lang="en-US" dirty="0"/>
              <a:t>condition to estimate an individual</a:t>
            </a:r>
          </a:p>
          <a:p>
            <a:r>
              <a:rPr lang="en-US" dirty="0"/>
              <a:t>infant’s risk of EOS, including GBS</a:t>
            </a:r>
          </a:p>
          <a:p>
            <a:r>
              <a:rPr lang="en-US" dirty="0"/>
              <a:t>EOD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  <a:r>
              <a:rPr lang="en-US" dirty="0"/>
              <a:t>Predictive models based on</a:t>
            </a:r>
          </a:p>
          <a:p>
            <a:r>
              <a:rPr lang="en-US" dirty="0"/>
              <a:t>gestational age at birth, highest</a:t>
            </a:r>
          </a:p>
          <a:p>
            <a:r>
              <a:rPr lang="en-US" dirty="0"/>
              <a:t>maternal intrapartum temperature,</a:t>
            </a:r>
          </a:p>
          <a:p>
            <a:r>
              <a:rPr lang="en-US" dirty="0"/>
              <a:t>maternal GBS colonization status,</a:t>
            </a:r>
          </a:p>
          <a:p>
            <a:r>
              <a:rPr lang="en-US" dirty="0"/>
              <a:t>duration of ROM, and type and</a:t>
            </a:r>
          </a:p>
          <a:p>
            <a:r>
              <a:rPr lang="en-US" dirty="0"/>
              <a:t>duration of intrapartum antibiotic</a:t>
            </a:r>
          </a:p>
          <a:p>
            <a:r>
              <a:rPr lang="en-US" dirty="0"/>
              <a:t>therapies have been developed and</a:t>
            </a:r>
          </a:p>
          <a:p>
            <a:r>
              <a:rPr lang="en-US" dirty="0"/>
              <a:t>validated</a:t>
            </a:r>
          </a:p>
        </p:txBody>
      </p:sp>
    </p:spTree>
    <p:extLst>
      <p:ext uri="{BB962C8B-B14F-4D97-AF65-F5344CB8AC3E}">
        <p14:creationId xmlns:p14="http://schemas.microsoft.com/office/powerpoint/2010/main" val="77740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Risk assessment based on newborn clinical condition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02506" y="1535478"/>
            <a:ext cx="4751294" cy="43513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8200" y="195682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Under this approach</a:t>
            </a:r>
            <a:r>
              <a:rPr lang="en-US" dirty="0" smtClean="0"/>
              <a:t>, infants </a:t>
            </a:r>
            <a:r>
              <a:rPr lang="en-US" dirty="0"/>
              <a:t>who appear ill at birth and</a:t>
            </a:r>
          </a:p>
          <a:p>
            <a:r>
              <a:rPr lang="en-US" dirty="0"/>
              <a:t>those who develop signs of </a:t>
            </a:r>
            <a:r>
              <a:rPr lang="en-US" dirty="0" smtClean="0"/>
              <a:t>illness over </a:t>
            </a:r>
            <a:r>
              <a:rPr lang="en-US" dirty="0"/>
              <a:t>the first 48 hours after </a:t>
            </a:r>
            <a:r>
              <a:rPr lang="en-US" dirty="0" smtClean="0"/>
              <a:t>birth are </a:t>
            </a:r>
            <a:r>
              <a:rPr lang="en-US" dirty="0"/>
              <a:t>treated empirically </a:t>
            </a:r>
            <a:r>
              <a:rPr lang="en-US" dirty="0" smtClean="0"/>
              <a:t>with antibiotics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0019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P</a:t>
            </a:r>
            <a:r>
              <a:rPr lang="en-US" b="1" dirty="0" smtClean="0">
                <a:solidFill>
                  <a:srgbClr val="FF0000"/>
                </a:solidFill>
              </a:rPr>
              <a:t>rogrammed </a:t>
            </a:r>
            <a:r>
              <a:rPr lang="en-US" b="1" dirty="0">
                <a:solidFill>
                  <a:srgbClr val="FF0000"/>
                </a:solidFill>
              </a:rPr>
              <a:t>weakening </a:t>
            </a:r>
            <a:r>
              <a:rPr lang="en-US" b="1" dirty="0" smtClean="0">
                <a:solidFill>
                  <a:srgbClr val="FF0000"/>
                </a:solidFill>
              </a:rPr>
              <a:t>process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Work </a:t>
            </a:r>
            <a:r>
              <a:rPr lang="en-US" dirty="0"/>
              <a:t>in the rat model has demonstrated that </a:t>
            </a:r>
            <a:r>
              <a:rPr lang="en-US" dirty="0">
                <a:solidFill>
                  <a:srgbClr val="FF0000"/>
                </a:solidFill>
              </a:rPr>
              <a:t>collagen remodeling</a:t>
            </a:r>
            <a:r>
              <a:rPr lang="en-US" dirty="0"/>
              <a:t>, with </a:t>
            </a:r>
            <a:r>
              <a:rPr lang="en-US" dirty="0">
                <a:solidFill>
                  <a:srgbClr val="FF0000"/>
                </a:solidFill>
              </a:rPr>
              <a:t>activation of matrix </a:t>
            </a:r>
            <a:r>
              <a:rPr lang="en-US" dirty="0" err="1">
                <a:solidFill>
                  <a:srgbClr val="FF0000"/>
                </a:solidFill>
              </a:rPr>
              <a:t>metalloproteinases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(MMPs), and </a:t>
            </a:r>
            <a:r>
              <a:rPr lang="en-US" dirty="0">
                <a:solidFill>
                  <a:srgbClr val="FF0000"/>
                </a:solidFill>
              </a:rPr>
              <a:t>apoptosis</a:t>
            </a:r>
            <a:r>
              <a:rPr lang="en-US" dirty="0"/>
              <a:t> increase markedly in the amnion at end-gestation, suggesting that </a:t>
            </a:r>
            <a:r>
              <a:rPr lang="en-US" dirty="0" smtClean="0"/>
              <a:t>these </a:t>
            </a:r>
            <a:r>
              <a:rPr lang="en-US" dirty="0"/>
              <a:t>processes are involved in fetal membrane </a:t>
            </a:r>
            <a:r>
              <a:rPr lang="en-US" dirty="0" smtClean="0"/>
              <a:t>weakening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 </a:t>
            </a:r>
            <a:r>
              <a:rPr lang="en-US" dirty="0" smtClean="0">
                <a:solidFill>
                  <a:srgbClr val="FF0000"/>
                </a:solidFill>
              </a:rPr>
              <a:t>TNF α </a:t>
            </a:r>
            <a:r>
              <a:rPr lang="en-US" dirty="0"/>
              <a:t>or</a:t>
            </a:r>
            <a:r>
              <a:rPr lang="en-US" dirty="0">
                <a:solidFill>
                  <a:srgbClr val="FF0000"/>
                </a:solidFill>
              </a:rPr>
              <a:t> interleukin 1β</a:t>
            </a:r>
            <a:r>
              <a:rPr lang="en-US" dirty="0"/>
              <a:t> induces the same biochemical markers of membrane weakening and apoptosis seen at the end of gestation.</a:t>
            </a:r>
          </a:p>
        </p:txBody>
      </p:sp>
    </p:spTree>
    <p:extLst>
      <p:ext uri="{BB962C8B-B14F-4D97-AF65-F5344CB8AC3E}">
        <p14:creationId xmlns:p14="http://schemas.microsoft.com/office/powerpoint/2010/main" val="159227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Clinical Monitoring of Well-Appearing Infants Born to Mothers With </a:t>
            </a:r>
            <a:r>
              <a:rPr lang="en-US" b="1" dirty="0" err="1"/>
              <a:t>Chorioamnionitis</a:t>
            </a:r>
            <a:r>
              <a:rPr lang="en-US" b="1" dirty="0"/>
              <a:t> 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center </a:t>
            </a:r>
            <a:r>
              <a:rPr lang="en-US" dirty="0"/>
              <a:t>ultimately </a:t>
            </a:r>
            <a:r>
              <a:rPr lang="en-US" dirty="0" smtClean="0"/>
              <a:t>administered empirical </a:t>
            </a:r>
            <a:r>
              <a:rPr lang="en-US" dirty="0"/>
              <a:t>antibiotics to 5% to 12%</a:t>
            </a:r>
          </a:p>
          <a:p>
            <a:pPr marL="0" indent="0">
              <a:buNone/>
            </a:pPr>
            <a:r>
              <a:rPr lang="en-US" dirty="0" smtClean="0"/>
              <a:t>   of </a:t>
            </a:r>
            <a:r>
              <a:rPr lang="en-US" dirty="0"/>
              <a:t>such </a:t>
            </a:r>
            <a:r>
              <a:rPr lang="en-US" dirty="0" smtClean="0"/>
              <a:t>infants.</a:t>
            </a:r>
          </a:p>
          <a:p>
            <a:r>
              <a:rPr lang="en-US" dirty="0" smtClean="0"/>
              <a:t> </a:t>
            </a:r>
            <a:r>
              <a:rPr lang="en-US" dirty="0"/>
              <a:t>Centers </a:t>
            </a:r>
            <a:r>
              <a:rPr lang="en-US" dirty="0" smtClean="0"/>
              <a:t>that adopt </a:t>
            </a:r>
            <a:r>
              <a:rPr lang="en-US" dirty="0"/>
              <a:t>this approach will need </a:t>
            </a:r>
            <a:r>
              <a:rPr lang="en-US" dirty="0" smtClean="0"/>
              <a:t>to establish </a:t>
            </a:r>
            <a:r>
              <a:rPr lang="en-US" dirty="0"/>
              <a:t>processes to ensure serial</a:t>
            </a:r>
            <a:r>
              <a:rPr lang="en-US" dirty="0" smtClean="0"/>
              <a:t>, structured</a:t>
            </a:r>
            <a:r>
              <a:rPr lang="en-US" dirty="0"/>
              <a:t>, documented </a:t>
            </a:r>
            <a:r>
              <a:rPr lang="en-US" dirty="0" smtClean="0"/>
              <a:t>physical assessments </a:t>
            </a:r>
            <a:r>
              <a:rPr lang="en-US" dirty="0"/>
              <a:t>and develop </a:t>
            </a:r>
            <a:r>
              <a:rPr lang="en-US" dirty="0" smtClean="0"/>
              <a:t>clear criteria </a:t>
            </a:r>
            <a:r>
              <a:rPr lang="en-US" dirty="0"/>
              <a:t>for additional </a:t>
            </a:r>
            <a:r>
              <a:rPr lang="en-US" dirty="0" smtClean="0"/>
              <a:t>evaluation and empirical antibiotic administration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75592" y="440323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Conclusions: </a:t>
            </a:r>
            <a:r>
              <a:rPr lang="en-US" dirty="0"/>
              <a:t>A management approach using clinical presentation to determine the need for antibiotics in </a:t>
            </a:r>
            <a:r>
              <a:rPr lang="en-US" dirty="0" err="1"/>
              <a:t>chorioamnionitis</a:t>
            </a:r>
            <a:r>
              <a:rPr lang="en-US" dirty="0"/>
              <a:t>-exposed infants was successful in reducing antibiotic exposure and was not associated with any clinically relevant delays in care or adverse outcomes</a:t>
            </a:r>
          </a:p>
        </p:txBody>
      </p:sp>
      <p:sp>
        <p:nvSpPr>
          <p:cNvPr id="5" name="Rectangle 4"/>
          <p:cNvSpPr/>
          <p:nvPr/>
        </p:nvSpPr>
        <p:spPr>
          <a:xfrm>
            <a:off x="7348904" y="5234231"/>
            <a:ext cx="32985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2018 Apr;141(4):e20172056. </a:t>
            </a:r>
          </a:p>
          <a:p>
            <a:r>
              <a:rPr lang="pt-BR" dirty="0"/>
              <a:t>doi: 10.1542/peds.2017-2056.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43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&lt;35 weeks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7727066" cy="4351338"/>
          </a:xfrm>
        </p:spPr>
        <p:txBody>
          <a:bodyPr>
            <a:normAutofit/>
          </a:bodyPr>
          <a:lstStyle/>
          <a:p>
            <a:pPr lvl="0"/>
            <a:r>
              <a:rPr lang="en-US" dirty="0">
                <a:solidFill>
                  <a:prstClr val="black"/>
                </a:solidFill>
              </a:rPr>
              <a:t>For infants born at less than 35 weeks’ gestational age, blood cultures should be performed and empirical antibiotics started in the setting of </a:t>
            </a:r>
            <a:r>
              <a:rPr lang="en-US" u="sng" dirty="0">
                <a:solidFill>
                  <a:srgbClr val="FF0000"/>
                </a:solidFill>
              </a:rPr>
              <a:t>preterm labor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u="sng" dirty="0" err="1">
                <a:solidFill>
                  <a:srgbClr val="FF0000"/>
                </a:solidFill>
              </a:rPr>
              <a:t>prelabor</a:t>
            </a:r>
            <a:r>
              <a:rPr lang="en-US" u="sng" dirty="0">
                <a:solidFill>
                  <a:srgbClr val="FF0000"/>
                </a:solidFill>
              </a:rPr>
              <a:t> rupture of membranes</a:t>
            </a:r>
            <a:r>
              <a:rPr lang="en-US" dirty="0">
                <a:solidFill>
                  <a:prstClr val="black"/>
                </a:solidFill>
              </a:rPr>
              <a:t>, or any concern for </a:t>
            </a:r>
            <a:r>
              <a:rPr lang="en-US" u="sng" dirty="0" err="1">
                <a:solidFill>
                  <a:srgbClr val="FF0000"/>
                </a:solidFill>
              </a:rPr>
              <a:t>intraamniotic</a:t>
            </a:r>
            <a:r>
              <a:rPr lang="en-US" u="sng" dirty="0">
                <a:solidFill>
                  <a:srgbClr val="FF0000"/>
                </a:solidFill>
              </a:rPr>
              <a:t> infection</a:t>
            </a:r>
            <a:r>
              <a:rPr lang="en-US" dirty="0">
                <a:solidFill>
                  <a:prstClr val="black"/>
                </a:solidFill>
              </a:rPr>
              <a:t> (such as </a:t>
            </a:r>
            <a:r>
              <a:rPr lang="en-US" dirty="0" err="1">
                <a:solidFill>
                  <a:prstClr val="black"/>
                </a:solidFill>
              </a:rPr>
              <a:t>chorioamnionitis</a:t>
            </a:r>
            <a:r>
              <a:rPr lang="en-US" dirty="0">
                <a:solidFill>
                  <a:prstClr val="black"/>
                </a:solidFill>
              </a:rPr>
              <a:t>); if there was an indication for GBS IAP but antibiotics were not administered to the mother; or if the infant has any respiratory or cardiovascular instability.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48608"/>
          <a:stretch/>
        </p:blipFill>
        <p:spPr>
          <a:xfrm>
            <a:off x="8646289" y="1261641"/>
            <a:ext cx="2707511" cy="427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21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32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1" y="365126"/>
            <a:ext cx="10837984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6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High risk preterm infant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Infants delivered for maternal </a:t>
            </a:r>
            <a:r>
              <a:rPr lang="en-US" dirty="0" smtClean="0"/>
              <a:t>and/ or </a:t>
            </a:r>
            <a:r>
              <a:rPr lang="en-US" dirty="0"/>
              <a:t>fetal indications but who </a:t>
            </a:r>
            <a:r>
              <a:rPr lang="en-US" dirty="0" smtClean="0"/>
              <a:t>are ultimately </a:t>
            </a:r>
            <a:r>
              <a:rPr lang="en-US" dirty="0"/>
              <a:t>born by vaginal </a:t>
            </a:r>
            <a:r>
              <a:rPr lang="en-US" dirty="0" smtClean="0"/>
              <a:t>or cesarean </a:t>
            </a:r>
            <a:r>
              <a:rPr lang="en-US" dirty="0"/>
              <a:t>delivery after efforts </a:t>
            </a:r>
            <a:r>
              <a:rPr lang="en-US" dirty="0" smtClean="0"/>
              <a:t>to induce </a:t>
            </a:r>
            <a:r>
              <a:rPr lang="en-US" dirty="0"/>
              <a:t>labor and/or with </a:t>
            </a:r>
            <a:r>
              <a:rPr lang="en-US" dirty="0" smtClean="0"/>
              <a:t>ROM before </a:t>
            </a:r>
            <a:r>
              <a:rPr lang="en-US" dirty="0"/>
              <a:t>delivery are subject </a:t>
            </a:r>
            <a:r>
              <a:rPr lang="en-US" dirty="0" smtClean="0"/>
              <a:t>to factors </a:t>
            </a:r>
            <a:r>
              <a:rPr lang="en-US" dirty="0"/>
              <a:t>associated with </a:t>
            </a:r>
            <a:r>
              <a:rPr lang="en-US" dirty="0" smtClean="0"/>
              <a:t>the pathogenesis </a:t>
            </a:r>
            <a:r>
              <a:rPr lang="en-US" dirty="0"/>
              <a:t>of GBS EOD. </a:t>
            </a:r>
            <a:endParaRPr lang="en-US" dirty="0" smtClean="0"/>
          </a:p>
          <a:p>
            <a:r>
              <a:rPr lang="en-US" dirty="0" smtClean="0"/>
              <a:t>If the mother </a:t>
            </a:r>
            <a:r>
              <a:rPr lang="en-US" dirty="0"/>
              <a:t>has an indication for </a:t>
            </a:r>
            <a:r>
              <a:rPr lang="en-US" dirty="0" smtClean="0"/>
              <a:t>GBS IAP </a:t>
            </a:r>
            <a:r>
              <a:rPr lang="en-US" dirty="0"/>
              <a:t>and adequate IAP (penicillin</a:t>
            </a:r>
            <a:r>
              <a:rPr lang="en-US" dirty="0" smtClean="0"/>
              <a:t>,  ampicillin</a:t>
            </a:r>
            <a:r>
              <a:rPr lang="en-US" dirty="0"/>
              <a:t>, or cefazolin &lt;</a:t>
            </a:r>
            <a:r>
              <a:rPr lang="en-US" dirty="0" smtClean="0"/>
              <a:t>4 hours before </a:t>
            </a:r>
            <a:r>
              <a:rPr lang="en-US" dirty="0"/>
              <a:t>delivery) is not given or </a:t>
            </a:r>
            <a:r>
              <a:rPr lang="en-US" dirty="0" smtClean="0"/>
              <a:t>if any </a:t>
            </a:r>
            <a:r>
              <a:rPr lang="en-US" dirty="0"/>
              <a:t>other concern for </a:t>
            </a:r>
            <a:r>
              <a:rPr lang="en-US" dirty="0" smtClean="0"/>
              <a:t>infection arises </a:t>
            </a:r>
            <a:r>
              <a:rPr lang="en-US" dirty="0"/>
              <a:t>during the process </a:t>
            </a:r>
            <a:r>
              <a:rPr lang="en-US" dirty="0" smtClean="0"/>
              <a:t>of delivery</a:t>
            </a:r>
            <a:r>
              <a:rPr lang="en-US" dirty="0"/>
              <a:t>, the infant should </a:t>
            </a:r>
            <a:r>
              <a:rPr lang="en-US" dirty="0" smtClean="0"/>
              <a:t>be managed </a:t>
            </a:r>
            <a:r>
              <a:rPr lang="en-US" dirty="0"/>
              <a:t>as recommended </a:t>
            </a:r>
            <a:r>
              <a:rPr lang="en-US" dirty="0" smtClean="0"/>
              <a:t>above for </a:t>
            </a:r>
            <a:r>
              <a:rPr lang="en-US" dirty="0"/>
              <a:t>preterm infants at higher </a:t>
            </a:r>
            <a:r>
              <a:rPr lang="en-US" dirty="0" smtClean="0"/>
              <a:t>risk for </a:t>
            </a:r>
            <a:r>
              <a:rPr lang="en-US" dirty="0"/>
              <a:t>GBS EOD. </a:t>
            </a:r>
          </a:p>
        </p:txBody>
      </p:sp>
    </p:spTree>
    <p:extLst>
      <p:ext uri="{BB962C8B-B14F-4D97-AF65-F5344CB8AC3E}">
        <p14:creationId xmlns:p14="http://schemas.microsoft.com/office/powerpoint/2010/main" val="157836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High risk preterm infant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 acceptable approach to these infants is close observation for those infants who are well appearing at birth and to obtain a blood culture and to initiate antibiotic therapy for</a:t>
            </a:r>
          </a:p>
          <a:p>
            <a:pPr marL="0" indent="0">
              <a:buNone/>
            </a:pPr>
            <a:r>
              <a:rPr lang="en-US" dirty="0" smtClean="0"/>
              <a:t> infants with respiratory and/or</a:t>
            </a:r>
          </a:p>
          <a:p>
            <a:pPr marL="0" indent="0">
              <a:buNone/>
            </a:pPr>
            <a:r>
              <a:rPr lang="en-US" dirty="0" smtClean="0"/>
              <a:t> cardiovascular instability after birth.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933" y="2683933"/>
            <a:ext cx="4915362" cy="34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93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Preterm infants at lower risk for EOS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(</a:t>
            </a:r>
            <a:r>
              <a:rPr lang="en-US" dirty="0"/>
              <a:t>1) maternal and/or </a:t>
            </a:r>
            <a:r>
              <a:rPr lang="en-US" dirty="0" smtClean="0"/>
              <a:t>fetal indications </a:t>
            </a:r>
            <a:r>
              <a:rPr lang="en-US" dirty="0"/>
              <a:t>for preterm birth (</a:t>
            </a:r>
            <a:r>
              <a:rPr lang="en-US" dirty="0" smtClean="0"/>
              <a:t>such as </a:t>
            </a:r>
            <a:r>
              <a:rPr lang="en-US" dirty="0"/>
              <a:t>maternal preeclampsia or </a:t>
            </a:r>
            <a:r>
              <a:rPr lang="en-US" dirty="0" smtClean="0"/>
              <a:t>other noninfectious </a:t>
            </a:r>
            <a:r>
              <a:rPr lang="en-US" dirty="0"/>
              <a:t>medical illness</a:t>
            </a:r>
            <a:r>
              <a:rPr lang="en-US" dirty="0" smtClean="0"/>
              <a:t>,  placental </a:t>
            </a:r>
            <a:r>
              <a:rPr lang="en-US" dirty="0"/>
              <a:t>insufficiency, or fetal  growth restriction), </a:t>
            </a:r>
            <a:endParaRPr lang="en-US" dirty="0" smtClean="0"/>
          </a:p>
          <a:p>
            <a:r>
              <a:rPr lang="en-US" dirty="0" smtClean="0"/>
              <a:t>(</a:t>
            </a:r>
            <a:r>
              <a:rPr lang="en-US" dirty="0"/>
              <a:t>2) birth </a:t>
            </a:r>
            <a:r>
              <a:rPr lang="en-US" dirty="0" smtClean="0"/>
              <a:t>by cesarean delivery</a:t>
            </a:r>
          </a:p>
          <a:p>
            <a:r>
              <a:rPr lang="en-US" dirty="0" smtClean="0"/>
              <a:t> (</a:t>
            </a:r>
            <a:r>
              <a:rPr lang="en-US" dirty="0"/>
              <a:t>3) </a:t>
            </a:r>
            <a:r>
              <a:rPr lang="en-US" dirty="0" smtClean="0"/>
              <a:t>absence of </a:t>
            </a:r>
            <a:r>
              <a:rPr lang="en-US" dirty="0"/>
              <a:t>labor, attempts to induce labor</a:t>
            </a:r>
            <a:r>
              <a:rPr lang="en-US" dirty="0" smtClean="0"/>
              <a:t>, or </a:t>
            </a:r>
            <a:r>
              <a:rPr lang="en-US" dirty="0"/>
              <a:t>any ROM before delivery.</a:t>
            </a:r>
          </a:p>
        </p:txBody>
      </p:sp>
    </p:spTree>
    <p:extLst>
      <p:ext uri="{BB962C8B-B14F-4D97-AF65-F5344CB8AC3E}">
        <p14:creationId xmlns:p14="http://schemas.microsoft.com/office/powerpoint/2010/main" val="362035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Preterm infants at lower risk </a:t>
            </a:r>
            <a:r>
              <a:rPr lang="en-US" sz="4000" b="1" dirty="0" smtClean="0">
                <a:solidFill>
                  <a:srgbClr val="FF0000"/>
                </a:solidFill>
              </a:rPr>
              <a:t>for EOS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Acceptable initial approaches </a:t>
            </a:r>
            <a:r>
              <a:rPr lang="en-US" dirty="0" smtClean="0"/>
              <a:t>to these </a:t>
            </a:r>
            <a:r>
              <a:rPr lang="en-US" dirty="0"/>
              <a:t>infants include </a:t>
            </a:r>
            <a:endParaRPr lang="en-US" dirty="0" smtClean="0"/>
          </a:p>
          <a:p>
            <a:r>
              <a:rPr lang="en-US" dirty="0" smtClean="0"/>
              <a:t>(</a:t>
            </a:r>
            <a:r>
              <a:rPr lang="en-US" dirty="0"/>
              <a:t>1) </a:t>
            </a:r>
            <a:r>
              <a:rPr lang="en-US" dirty="0" smtClean="0"/>
              <a:t>no laboratory </a:t>
            </a:r>
            <a:r>
              <a:rPr lang="en-US" dirty="0"/>
              <a:t>evaluation and </a:t>
            </a:r>
            <a:r>
              <a:rPr lang="en-US" dirty="0" smtClean="0"/>
              <a:t>no empirical </a:t>
            </a:r>
            <a:r>
              <a:rPr lang="en-US" dirty="0"/>
              <a:t>antibiotic therapy </a:t>
            </a:r>
            <a:r>
              <a:rPr lang="en-US" dirty="0" smtClean="0"/>
              <a:t>or</a:t>
            </a:r>
          </a:p>
          <a:p>
            <a:r>
              <a:rPr lang="en-US" dirty="0" smtClean="0"/>
              <a:t> </a:t>
            </a:r>
            <a:r>
              <a:rPr lang="en-US" dirty="0"/>
              <a:t>(2</a:t>
            </a:r>
            <a:r>
              <a:rPr lang="en-US" dirty="0" smtClean="0"/>
              <a:t>) blood </a:t>
            </a:r>
            <a:r>
              <a:rPr lang="en-US" dirty="0"/>
              <a:t>culture and </a:t>
            </a:r>
            <a:r>
              <a:rPr lang="en-US" dirty="0" smtClean="0"/>
              <a:t>clinical monitoring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For </a:t>
            </a:r>
            <a:r>
              <a:rPr lang="en-US" dirty="0"/>
              <a:t>infants who do </a:t>
            </a:r>
            <a:r>
              <a:rPr lang="en-US" dirty="0" smtClean="0"/>
              <a:t>not improve </a:t>
            </a:r>
            <a:r>
              <a:rPr lang="en-US" dirty="0"/>
              <a:t>after initial </a:t>
            </a:r>
            <a:r>
              <a:rPr lang="en-US" dirty="0" smtClean="0"/>
              <a:t>stabilization and/or </a:t>
            </a:r>
            <a:r>
              <a:rPr lang="en-US" dirty="0"/>
              <a:t>those who have </a:t>
            </a:r>
            <a:r>
              <a:rPr lang="en-US" dirty="0" smtClean="0"/>
              <a:t>severe systemic </a:t>
            </a:r>
            <a:r>
              <a:rPr lang="en-US" dirty="0"/>
              <a:t>instability, </a:t>
            </a:r>
            <a:r>
              <a:rPr lang="en-US" dirty="0" smtClean="0"/>
              <a:t>the administration </a:t>
            </a:r>
            <a:r>
              <a:rPr lang="en-US" dirty="0"/>
              <a:t>of </a:t>
            </a:r>
            <a:r>
              <a:rPr lang="en-US" dirty="0" smtClean="0"/>
              <a:t>empirical antibiotics </a:t>
            </a:r>
            <a:r>
              <a:rPr lang="en-US" dirty="0"/>
              <a:t>may be </a:t>
            </a:r>
            <a:r>
              <a:rPr lang="en-US" dirty="0" smtClean="0"/>
              <a:t>reasonable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27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Wooden blocks with words 'Thank You For Your Attention'. Stock Photo |  Adobe Stoc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985" y="365125"/>
            <a:ext cx="9715500" cy="596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11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Etiology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lvl="0"/>
            <a:r>
              <a:rPr lang="en-US" sz="1800" b="1" dirty="0">
                <a:solidFill>
                  <a:srgbClr val="FF0000"/>
                </a:solidFill>
              </a:rPr>
              <a:t>In most cases of PROM, there is </a:t>
            </a:r>
          </a:p>
          <a:p>
            <a:pPr marL="0" lvl="0" indent="0">
              <a:buNone/>
            </a:pPr>
            <a:r>
              <a:rPr lang="en-US" sz="1800" b="1" dirty="0">
                <a:solidFill>
                  <a:srgbClr val="FF0000"/>
                </a:solidFill>
              </a:rPr>
              <a:t>   no identifiable risk factor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  <a:endParaRPr lang="en-US" sz="1800" b="1" dirty="0">
              <a:solidFill>
                <a:prstClr val="black"/>
              </a:solidFill>
            </a:endParaRPr>
          </a:p>
          <a:p>
            <a:r>
              <a:rPr lang="en-US" sz="1800" b="1" dirty="0" smtClean="0"/>
              <a:t>Prior preterm delivery, especially if associated with preterm PROM</a:t>
            </a:r>
          </a:p>
          <a:p>
            <a:r>
              <a:rPr lang="en-US" sz="1800" b="1" dirty="0" smtClean="0"/>
              <a:t>• Cervical </a:t>
            </a:r>
            <a:r>
              <a:rPr lang="en-US" sz="1800" b="1" dirty="0"/>
              <a:t>insufficiency and Short cervical </a:t>
            </a:r>
            <a:r>
              <a:rPr lang="en-US" sz="1800" b="1" dirty="0" smtClean="0"/>
              <a:t>length</a:t>
            </a:r>
          </a:p>
          <a:p>
            <a:r>
              <a:rPr lang="en-US" sz="1800" b="1" dirty="0" smtClean="0"/>
              <a:t>• Procedures involving the cervix, including cervical </a:t>
            </a:r>
            <a:r>
              <a:rPr lang="en-US" sz="1800" b="1" dirty="0" err="1" smtClean="0"/>
              <a:t>cerclage</a:t>
            </a:r>
            <a:r>
              <a:rPr lang="en-US" sz="1800" b="1" dirty="0" smtClean="0"/>
              <a:t> </a:t>
            </a:r>
          </a:p>
          <a:p>
            <a:r>
              <a:rPr lang="en-US" sz="1800" b="1" dirty="0" smtClean="0"/>
              <a:t>• Intra-amniotic infection (formerly termed </a:t>
            </a:r>
            <a:r>
              <a:rPr lang="en-US" sz="1800" b="1" dirty="0" err="1" smtClean="0"/>
              <a:t>chorioamnionitis</a:t>
            </a:r>
            <a:r>
              <a:rPr lang="en-US" sz="1800" b="1" dirty="0" smtClean="0"/>
              <a:t>)</a:t>
            </a:r>
          </a:p>
          <a:p>
            <a:r>
              <a:rPr lang="en-US" sz="1800" b="1" dirty="0" smtClean="0"/>
              <a:t>• Maternal lower genital tract infection, especially Trichomonas, gonorrhea, chlamydia, or bacterial vaginosis</a:t>
            </a:r>
          </a:p>
          <a:p>
            <a:r>
              <a:rPr lang="en-US" sz="1800" b="1" dirty="0"/>
              <a:t>• Uterine </a:t>
            </a:r>
            <a:r>
              <a:rPr lang="en-US" sz="1800" b="1" dirty="0" err="1"/>
              <a:t>overdistension</a:t>
            </a:r>
            <a:r>
              <a:rPr lang="en-US" sz="1800" b="1" dirty="0"/>
              <a:t> (polyhydramnios</a:t>
            </a:r>
            <a:r>
              <a:rPr lang="en-US" sz="1800" b="1" dirty="0" smtClean="0"/>
              <a:t>, multifetal gestation</a:t>
            </a:r>
            <a:r>
              <a:rPr lang="en-US" sz="1800" b="1" dirty="0"/>
              <a:t> )</a:t>
            </a:r>
          </a:p>
          <a:p>
            <a:pPr marL="0" indent="0">
              <a:buNone/>
            </a:pPr>
            <a:endParaRPr lang="en-US" sz="1800" b="1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b="1" dirty="0" smtClean="0"/>
              <a:t>• </a:t>
            </a:r>
            <a:r>
              <a:rPr lang="en-US" b="1" dirty="0"/>
              <a:t>Vaginal bleeding after 14 weeks of gestation</a:t>
            </a:r>
          </a:p>
          <a:p>
            <a:pPr>
              <a:lnSpc>
                <a:spcPct val="120000"/>
              </a:lnSpc>
            </a:pPr>
            <a:r>
              <a:rPr lang="en-US" b="1" dirty="0"/>
              <a:t>• Maternal smoking</a:t>
            </a:r>
          </a:p>
          <a:p>
            <a:pPr>
              <a:lnSpc>
                <a:spcPct val="120000"/>
              </a:lnSpc>
            </a:pPr>
            <a:r>
              <a:rPr lang="en-US" b="1" dirty="0"/>
              <a:t>• Lower socioeconomic status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Nutritional deficiencies of copper and ascorbic acid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Low body mass index</a:t>
            </a:r>
          </a:p>
          <a:p>
            <a:r>
              <a:rPr lang="en-US" b="1" dirty="0"/>
              <a:t>• Bacteriuria, with or without symptoms </a:t>
            </a:r>
            <a:r>
              <a:rPr lang="en-US" b="1" dirty="0" smtClean="0"/>
              <a:t>of UTI</a:t>
            </a:r>
          </a:p>
          <a:p>
            <a:r>
              <a:rPr lang="en-US" b="1" dirty="0" smtClean="0"/>
              <a:t>• </a:t>
            </a:r>
            <a:r>
              <a:rPr lang="en-US" b="1" dirty="0"/>
              <a:t>Amniocentesis (,1% risk for ROM to occur because of the procedure; if ROM occurs, the</a:t>
            </a:r>
          </a:p>
          <a:p>
            <a:pPr marL="0" indent="0">
              <a:buNone/>
            </a:pPr>
            <a:r>
              <a:rPr lang="en-US" b="1" dirty="0" smtClean="0"/>
              <a:t>     amniotic </a:t>
            </a:r>
            <a:r>
              <a:rPr lang="en-US" b="1" dirty="0"/>
              <a:t>fluid leakage almost always stops </a:t>
            </a:r>
            <a:r>
              <a:rPr lang="en-US" b="1" dirty="0" smtClean="0"/>
              <a:t>      spontaneously </a:t>
            </a:r>
            <a:r>
              <a:rPr lang="en-US" b="1" dirty="0"/>
              <a:t>and the pregnancy continues)</a:t>
            </a:r>
          </a:p>
          <a:p>
            <a:pPr>
              <a:lnSpc>
                <a:spcPct val="120000"/>
              </a:lnSpc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2011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Pathogenesis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Inflammation can activate proteases that degrade collagen within the fetal membranes, weakening and predisposing them to rupture. 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Ascending </a:t>
            </a:r>
            <a:r>
              <a:rPr lang="en-US" dirty="0">
                <a:solidFill>
                  <a:srgbClr val="FF0000"/>
                </a:solidFill>
              </a:rPr>
              <a:t>genital infection </a:t>
            </a:r>
            <a:r>
              <a:rPr lang="en-US" dirty="0"/>
              <a:t>from </a:t>
            </a:r>
            <a:r>
              <a:rPr lang="en-US" dirty="0">
                <a:solidFill>
                  <a:srgbClr val="FF0000"/>
                </a:solidFill>
              </a:rPr>
              <a:t>bacterial vaginosis </a:t>
            </a:r>
            <a:r>
              <a:rPr lang="en-US" dirty="0"/>
              <a:t>can certainly cause an innate inflammatory response, sterile inflammation from </a:t>
            </a:r>
            <a:r>
              <a:rPr lang="en-US" dirty="0">
                <a:solidFill>
                  <a:srgbClr val="FF0000"/>
                </a:solidFill>
              </a:rPr>
              <a:t>bleeding or tobacco use </a:t>
            </a:r>
            <a:r>
              <a:rPr lang="en-US" dirty="0"/>
              <a:t>may also weaken the fetal membranes, allowing for microbial </a:t>
            </a:r>
            <a:r>
              <a:rPr lang="en-US" dirty="0" smtClean="0"/>
              <a:t>invasion</a:t>
            </a:r>
          </a:p>
          <a:p>
            <a:r>
              <a:rPr lang="en-US" dirty="0">
                <a:solidFill>
                  <a:srgbClr val="FF0000"/>
                </a:solidFill>
              </a:rPr>
              <a:t>Oxidative stress </a:t>
            </a:r>
            <a:r>
              <a:rPr lang="en-US" dirty="0"/>
              <a:t>generates reactive oxygen species, which can target and degrade collagen. Reactive oxygen species are most commonly produced during cellular respiration and when they are released by </a:t>
            </a:r>
            <a:r>
              <a:rPr lang="en-US" dirty="0">
                <a:solidFill>
                  <a:srgbClr val="FF0000"/>
                </a:solidFill>
              </a:rPr>
              <a:t>immune cells during phagocytosis</a:t>
            </a:r>
          </a:p>
        </p:txBody>
      </p:sp>
    </p:spTree>
    <p:extLst>
      <p:ext uri="{BB962C8B-B14F-4D97-AF65-F5344CB8AC3E}">
        <p14:creationId xmlns:p14="http://schemas.microsoft.com/office/powerpoint/2010/main" val="76448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6532" y="564958"/>
            <a:ext cx="7247742" cy="48047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36532" y="5369711"/>
            <a:ext cx="6884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pathogen-associated molecular patterns (PAMPs)</a:t>
            </a:r>
          </a:p>
          <a:p>
            <a:r>
              <a:rPr lang="en-US" dirty="0"/>
              <a:t>and damage-associated molecular patterns (DAMPs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8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Epidemiology</a:t>
            </a:r>
            <a:br>
              <a:rPr lang="en-US" b="1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b="1" dirty="0" smtClean="0"/>
              <a:t>PROM </a:t>
            </a:r>
            <a:r>
              <a:rPr lang="en-US" b="1" dirty="0"/>
              <a:t>complicates approximately </a:t>
            </a:r>
            <a:r>
              <a:rPr lang="en-US" b="1" dirty="0">
                <a:solidFill>
                  <a:srgbClr val="FF0000"/>
                </a:solidFill>
              </a:rPr>
              <a:t>8% of term </a:t>
            </a:r>
            <a:r>
              <a:rPr lang="en-US" b="1" dirty="0"/>
              <a:t>pregnancies. After PROM at term, spontaneous labor begins within 24 hours in 60% to 70% of patients and within 72 hours in over 95</a:t>
            </a:r>
            <a:r>
              <a:rPr lang="en-US" b="1" dirty="0" smtClean="0"/>
              <a:t>%.</a:t>
            </a:r>
          </a:p>
          <a:p>
            <a:pPr>
              <a:lnSpc>
                <a:spcPct val="100000"/>
              </a:lnSpc>
            </a:pPr>
            <a:r>
              <a:rPr lang="en-US" b="1" dirty="0"/>
              <a:t> Preterm PROM is less common, complicating only about </a:t>
            </a:r>
            <a:r>
              <a:rPr lang="en-US" b="1" dirty="0">
                <a:solidFill>
                  <a:srgbClr val="FF0000"/>
                </a:solidFill>
              </a:rPr>
              <a:t>1% </a:t>
            </a:r>
            <a:r>
              <a:rPr lang="en-US" b="1" dirty="0"/>
              <a:t>of deliveries overall. </a:t>
            </a:r>
            <a:endParaRPr lang="en-US" b="1" dirty="0" smtClean="0"/>
          </a:p>
          <a:p>
            <a:pPr>
              <a:lnSpc>
                <a:spcPct val="100000"/>
              </a:lnSpc>
            </a:pPr>
            <a:r>
              <a:rPr lang="en-US" b="1" dirty="0" err="1" smtClean="0"/>
              <a:t>Previable</a:t>
            </a:r>
            <a:r>
              <a:rPr lang="en-US" b="1" dirty="0" smtClean="0"/>
              <a:t> </a:t>
            </a:r>
            <a:r>
              <a:rPr lang="en-US" b="1" dirty="0"/>
              <a:t>and </a:t>
            </a:r>
            <a:r>
              <a:rPr lang="en-US" b="1" dirty="0" err="1"/>
              <a:t>periviable</a:t>
            </a:r>
            <a:r>
              <a:rPr lang="en-US" b="1" dirty="0"/>
              <a:t> PPROM occurring before 24 weeks gestation occurs in 0.3% to 0.4% of pregnancies</a:t>
            </a:r>
          </a:p>
          <a:p>
            <a:pPr>
              <a:lnSpc>
                <a:spcPct val="100000"/>
              </a:lnSpc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4349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 What maternal-fetal risks are affected by PROM?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The intact membranes that surround the amniotic fluid and fetus and the thick </a:t>
            </a:r>
            <a:r>
              <a:rPr lang="en-US" b="1" dirty="0" smtClean="0"/>
              <a:t>cervical mucus </a:t>
            </a:r>
            <a:r>
              <a:rPr lang="en-US" b="1" dirty="0"/>
              <a:t>provide a physical barrier to infection by organisms ascending from the vagina</a:t>
            </a:r>
            <a:r>
              <a:rPr lang="en-US" b="1" dirty="0" smtClean="0"/>
              <a:t>.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When the membranes rupture</a:t>
            </a:r>
            <a:r>
              <a:rPr lang="en-US" b="1" dirty="0" smtClean="0"/>
              <a:t>,</a:t>
            </a:r>
          </a:p>
          <a:p>
            <a:pPr marL="0" indent="0">
              <a:buNone/>
            </a:pPr>
            <a:r>
              <a:rPr lang="en-US" b="1" dirty="0"/>
              <a:t> </a:t>
            </a:r>
            <a:r>
              <a:rPr lang="en-US" b="1" dirty="0" smtClean="0"/>
              <a:t>  </a:t>
            </a:r>
            <a:r>
              <a:rPr lang="en-US" b="1" dirty="0"/>
              <a:t>this protective barrier is broken. </a:t>
            </a:r>
            <a:endParaRPr lang="en-US" b="1" dirty="0" smtClean="0"/>
          </a:p>
          <a:p>
            <a:r>
              <a:rPr lang="en-US" b="1" dirty="0" smtClean="0"/>
              <a:t>This </a:t>
            </a:r>
            <a:r>
              <a:rPr lang="en-US" b="1" dirty="0"/>
              <a:t>increases the </a:t>
            </a:r>
            <a:r>
              <a:rPr lang="en-US" b="1" dirty="0" smtClean="0"/>
              <a:t>maternal risk</a:t>
            </a:r>
          </a:p>
          <a:p>
            <a:pPr marL="0" indent="0">
              <a:buNone/>
            </a:pPr>
            <a:r>
              <a:rPr lang="en-US" b="1" dirty="0" smtClean="0"/>
              <a:t> </a:t>
            </a:r>
            <a:r>
              <a:rPr lang="en-US" b="1" dirty="0"/>
              <a:t>for an </a:t>
            </a:r>
            <a:r>
              <a:rPr lang="en-US" b="1" dirty="0">
                <a:solidFill>
                  <a:srgbClr val="FF0000"/>
                </a:solidFill>
              </a:rPr>
              <a:t>intra-amniotic infection, sepsis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and postpartum </a:t>
            </a:r>
            <a:r>
              <a:rPr lang="en-US" b="1" dirty="0" err="1">
                <a:solidFill>
                  <a:srgbClr val="FF0000"/>
                </a:solidFill>
              </a:rPr>
              <a:t>endometritis</a:t>
            </a:r>
            <a:r>
              <a:rPr lang="en-US" b="1" dirty="0"/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4523" y="2725615"/>
            <a:ext cx="4544686" cy="358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18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prematurity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PROM is often followed by spontaneous labor and delivery.</a:t>
            </a:r>
          </a:p>
          <a:p>
            <a:pPr marL="0" indent="0">
              <a:buNone/>
            </a:pPr>
            <a:r>
              <a:rPr lang="en-US" b="1" dirty="0" smtClean="0"/>
              <a:t> </a:t>
            </a:r>
          </a:p>
          <a:p>
            <a:r>
              <a:rPr lang="en-US" b="1" dirty="0" smtClean="0"/>
              <a:t>If preterm birth occurs, </a:t>
            </a:r>
            <a:r>
              <a:rPr lang="en-US" b="1" dirty="0" smtClean="0">
                <a:solidFill>
                  <a:srgbClr val="FF0000"/>
                </a:solidFill>
              </a:rPr>
              <a:t>prematurity</a:t>
            </a:r>
            <a:r>
              <a:rPr lang="en-US" b="1" dirty="0" smtClean="0"/>
              <a:t> is the major risk for neonatal morbidity and death even in the absence of intra-amniotic infection</a:t>
            </a:r>
          </a:p>
          <a:p>
            <a:pPr marL="0" indent="0">
              <a:buNone/>
            </a:pPr>
            <a:r>
              <a:rPr lang="en-US" b="1" dirty="0" smtClean="0"/>
              <a:t> </a:t>
            </a:r>
          </a:p>
          <a:p>
            <a:r>
              <a:rPr lang="en-US" b="1" dirty="0" smtClean="0"/>
              <a:t>If intra-amniotic infection is present, the risk of neonatal morbidity or death is significantly increased.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8114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932</TotalTime>
  <Words>2023</Words>
  <Application>Microsoft Office PowerPoint</Application>
  <PresentationFormat>Widescreen</PresentationFormat>
  <Paragraphs>172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Times New Roman</vt:lpstr>
      <vt:lpstr>Office Theme</vt:lpstr>
      <vt:lpstr>PROM</vt:lpstr>
      <vt:lpstr>PowerPoint Presentation</vt:lpstr>
      <vt:lpstr>Programmed weakening process</vt:lpstr>
      <vt:lpstr>Etiology</vt:lpstr>
      <vt:lpstr>Pathogenesis</vt:lpstr>
      <vt:lpstr>PowerPoint Presentation</vt:lpstr>
      <vt:lpstr>Epidemiology </vt:lpstr>
      <vt:lpstr> What maternal-fetal risks are affected by PROM?</vt:lpstr>
      <vt:lpstr>prematurity</vt:lpstr>
      <vt:lpstr>Maternal, fetal, or neonatal infection </vt:lpstr>
      <vt:lpstr> Umbilical cord complications </vt:lpstr>
      <vt:lpstr>Oligohydramnios complications </vt:lpstr>
      <vt:lpstr> Placental abruption </vt:lpstr>
      <vt:lpstr>Neurodevelopmental disorders</vt:lpstr>
      <vt:lpstr>PowerPoint Presentation</vt:lpstr>
      <vt:lpstr> Fetal death </vt:lpstr>
      <vt:lpstr> Management of pregnant women with PROM</vt:lpstr>
      <vt:lpstr> Term gestation,  no intra-amniotic infection</vt:lpstr>
      <vt:lpstr>Preterm gestation</vt:lpstr>
      <vt:lpstr>PowerPoint Presentation</vt:lpstr>
      <vt:lpstr>PowerPoint Presentation</vt:lpstr>
      <vt:lpstr>PowerPoint Presentation</vt:lpstr>
      <vt:lpstr>PowerPoint Presentation</vt:lpstr>
      <vt:lpstr>There Are 3 Current Approaches to Risk Assessment Among Infants Born at &gt;35 Weeks’ Gestation</vt:lpstr>
      <vt:lpstr>PowerPoint Presentation</vt:lpstr>
      <vt:lpstr> Categorical risk assessment</vt:lpstr>
      <vt:lpstr>PowerPoint Presentation</vt:lpstr>
      <vt:lpstr>https:// neonatalsepsiscalculator. kaiserpermanente.org</vt:lpstr>
      <vt:lpstr>Risk assessment based on newborn clinical condition</vt:lpstr>
      <vt:lpstr>Clinical Monitoring of Well-Appearing Infants Born to Mothers With Chorioamnionitis  </vt:lpstr>
      <vt:lpstr>&lt;35 weeks</vt:lpstr>
      <vt:lpstr>PowerPoint Presentation</vt:lpstr>
      <vt:lpstr>High risk preterm infant</vt:lpstr>
      <vt:lpstr>High risk preterm infant</vt:lpstr>
      <vt:lpstr>Preterm infants at lower risk for EOS</vt:lpstr>
      <vt:lpstr>Preterm infants at lower risk for EOS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PROM</dc:title>
  <dc:creator>MOHAMMAD</dc:creator>
  <cp:lastModifiedBy>MOHAMMAD</cp:lastModifiedBy>
  <cp:revision>61</cp:revision>
  <dcterms:created xsi:type="dcterms:W3CDTF">2025-10-12T17:22:25Z</dcterms:created>
  <dcterms:modified xsi:type="dcterms:W3CDTF">2025-11-19T20:35:10Z</dcterms:modified>
</cp:coreProperties>
</file>