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7.svg" ContentType="image/svg+xml"/>
  <Override PartName="/ppt/media/image19.svg" ContentType="image/svg+xml"/>
  <Override PartName="/ppt/media/image27.webp" ContentType="image/webp"/>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97" r:id="rId3"/>
    <p:sldId id="298" r:id="rId4"/>
    <p:sldId id="257" r:id="rId5"/>
    <p:sldId id="299" r:id="rId7"/>
    <p:sldId id="296" r:id="rId8"/>
    <p:sldId id="332" r:id="rId9"/>
    <p:sldId id="300" r:id="rId10"/>
    <p:sldId id="258" r:id="rId11"/>
    <p:sldId id="302" r:id="rId12"/>
    <p:sldId id="301" r:id="rId13"/>
    <p:sldId id="323" r:id="rId14"/>
    <p:sldId id="259" r:id="rId15"/>
    <p:sldId id="304" r:id="rId16"/>
    <p:sldId id="312" r:id="rId17"/>
    <p:sldId id="333" r:id="rId18"/>
    <p:sldId id="260" r:id="rId19"/>
    <p:sldId id="331" r:id="rId20"/>
    <p:sldId id="305" r:id="rId21"/>
    <p:sldId id="310" r:id="rId22"/>
    <p:sldId id="311" r:id="rId23"/>
    <p:sldId id="307" r:id="rId24"/>
    <p:sldId id="314" r:id="rId25"/>
    <p:sldId id="317" r:id="rId26"/>
    <p:sldId id="264" r:id="rId27"/>
    <p:sldId id="321" r:id="rId28"/>
    <p:sldId id="329" r:id="rId29"/>
    <p:sldId id="330" r:id="rId30"/>
    <p:sldId id="319" r:id="rId31"/>
    <p:sldId id="325" r:id="rId32"/>
    <p:sldId id="324" r:id="rId33"/>
  </p:sldIdLst>
  <p:sldSz cx="9144000" cy="5143500" type="screen16x9"/>
  <p:notesSz cx="6858000" cy="9144000"/>
  <p:embeddedFontLst>
    <p:embeddedFont>
      <p:font typeface="Hubot Sans Medium"/>
      <p:regular r:id="rId37"/>
    </p:embeddedFont>
    <p:embeddedFont>
      <p:font typeface="Work Sans"/>
      <p:regular r:id="rId38"/>
    </p:embeddedFont>
    <p:embeddedFont>
      <p:font typeface="Nunito Light"/>
      <p:regular r:id="rId39"/>
    </p:embeddedFont>
    <p:embeddedFont>
      <p:font typeface="Hubot Sans"/>
      <p:regular r:id="rId40"/>
    </p:embeddedFont>
    <p:embeddedFont>
      <p:font typeface="PT Sans" panose="020B0503020203020204"/>
      <p:regular r:id="rId41"/>
    </p:embeddedFont>
    <p:embeddedFont>
      <p:font typeface="Arial Rounded MT Bold" panose="020F0704030504030204" pitchFamily="34" charset="0"/>
      <p:regular r:id="rId42"/>
    </p:embeddedFont>
    <p:embeddedFont>
      <p:font typeface="Dubai Medium" panose="020B0603030403030204" pitchFamily="34" charset="-78"/>
      <p:regular r:id="rId43"/>
    </p:embeddedFont>
    <p:embeddedFont>
      <p:font typeface="Arial Narrow" panose="020B0606020202030204" pitchFamily="34" charset="0"/>
      <p:regular r:id="rId44"/>
      <p:bold r:id="rId45"/>
      <p:italic r:id="rId46"/>
      <p:boldItalic r:id="rId47"/>
    </p:embeddedFont>
    <p:embeddedFont>
      <p:font typeface="Hammersmith One" panose="02010703030501060504"/>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CCD"/>
    <a:srgbClr val="FDB5D3"/>
    <a:srgbClr val="FEEFF2"/>
    <a:srgbClr val="FEB4B8"/>
    <a:srgbClr val="FFA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howGuides="1">
      <p:cViewPr>
        <p:scale>
          <a:sx n="125" d="100"/>
          <a:sy n="125" d="100"/>
        </p:scale>
        <p:origin x="1074" y="22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font" Target="fonts/font12.fntdata"/><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 Target="slides/slide2.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190cccfa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90cccfa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8"/>
        <p:cNvGrpSpPr/>
        <p:nvPr/>
      </p:nvGrpSpPr>
      <p:grpSpPr>
        <a:xfrm>
          <a:off x="0" y="0"/>
          <a:ext cx="0" cy="0"/>
          <a:chOff x="0" y="0"/>
          <a:chExt cx="0" cy="0"/>
        </a:xfrm>
      </p:grpSpPr>
      <p:sp>
        <p:nvSpPr>
          <p:cNvPr id="259" name="Google Shape;259;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1"/>
        <p:cNvGrpSpPr/>
        <p:nvPr/>
      </p:nvGrpSpPr>
      <p:grpSpPr>
        <a:xfrm>
          <a:off x="0" y="0"/>
          <a:ext cx="0" cy="0"/>
          <a:chOff x="0" y="0"/>
          <a:chExt cx="0" cy="0"/>
        </a:xfrm>
      </p:grpSpPr>
      <p:sp>
        <p:nvSpPr>
          <p:cNvPr id="282" name="Google Shape;282;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
        <p:cNvGrpSpPr/>
        <p:nvPr/>
      </p:nvGrpSpPr>
      <p:grpSpPr>
        <a:xfrm>
          <a:off x="0" y="0"/>
          <a:ext cx="0" cy="0"/>
          <a:chOff x="0" y="0"/>
          <a:chExt cx="0" cy="0"/>
        </a:xfrm>
      </p:grpSpPr>
      <p:sp>
        <p:nvSpPr>
          <p:cNvPr id="202" name="Google Shape;2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
        <p:cNvGrpSpPr/>
        <p:nvPr/>
      </p:nvGrpSpPr>
      <p:grpSpPr>
        <a:xfrm>
          <a:off x="0" y="0"/>
          <a:ext cx="0" cy="0"/>
          <a:chOff x="0" y="0"/>
          <a:chExt cx="0" cy="0"/>
        </a:xfrm>
      </p:grpSpPr>
      <p:sp>
        <p:nvSpPr>
          <p:cNvPr id="202" name="Google Shape;20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srcRect/>
          <a:stretch>
            <a:fillRect/>
          </a:stretch>
        </p:blipFill>
        <p:spPr>
          <a:xfrm>
            <a:off x="-1" y="-1"/>
            <a:ext cx="9144003" cy="5143501"/>
          </a:xfrm>
          <a:prstGeom prst="rect">
            <a:avLst/>
          </a:prstGeom>
          <a:noFill/>
          <a:ln>
            <a:noFill/>
          </a:ln>
        </p:spPr>
      </p:pic>
      <p:cxnSp>
        <p:nvCxnSpPr>
          <p:cNvPr id="10" name="Google Shape;10;p2"/>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11" name="Google Shape;11;p2"/>
          <p:cNvSpPr txBox="1">
            <a:spLocks noGrp="1"/>
          </p:cNvSpPr>
          <p:nvPr>
            <p:ph type="ctrTitle"/>
          </p:nvPr>
        </p:nvSpPr>
        <p:spPr>
          <a:xfrm>
            <a:off x="228600" y="1713275"/>
            <a:ext cx="7601100" cy="2900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2" name="Google Shape;12;p2"/>
          <p:cNvSpPr txBox="1">
            <a:spLocks noGrp="1"/>
          </p:cNvSpPr>
          <p:nvPr>
            <p:ph type="subTitle" idx="1"/>
          </p:nvPr>
        </p:nvSpPr>
        <p:spPr>
          <a:xfrm>
            <a:off x="2414150" y="713625"/>
            <a:ext cx="6375300" cy="6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srcRect/>
          <a:stretch>
            <a:fillRect/>
          </a:stretch>
        </p:blipFill>
        <p:spPr>
          <a:xfrm flipH="1">
            <a:off x="-1" y="-1"/>
            <a:ext cx="9144003" cy="5143501"/>
          </a:xfrm>
          <a:prstGeom prst="rect">
            <a:avLst/>
          </a:prstGeom>
          <a:noFill/>
          <a:ln>
            <a:noFill/>
          </a:ln>
        </p:spPr>
      </p:pic>
      <p:cxnSp>
        <p:nvCxnSpPr>
          <p:cNvPr id="55" name="Google Shape;55;p11"/>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56" name="Google Shape;56;p11"/>
          <p:cNvSpPr txBox="1">
            <a:spLocks noGrp="1"/>
          </p:cNvSpPr>
          <p:nvPr>
            <p:ph type="title" hasCustomPrompt="1"/>
          </p:nvPr>
        </p:nvSpPr>
        <p:spPr>
          <a:xfrm>
            <a:off x="1284000" y="1288150"/>
            <a:ext cx="6576000" cy="1526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subTitle" idx="1"/>
          </p:nvPr>
        </p:nvSpPr>
        <p:spPr>
          <a:xfrm>
            <a:off x="1284000" y="290180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srcRect/>
          <a:stretch>
            <a:fillRect/>
          </a:stretch>
        </p:blipFill>
        <p:spPr>
          <a:xfrm flipH="1">
            <a:off x="-1" y="-1"/>
            <a:ext cx="9144003" cy="5143501"/>
          </a:xfrm>
          <a:prstGeom prst="rect">
            <a:avLst/>
          </a:prstGeom>
          <a:noFill/>
          <a:ln>
            <a:noFill/>
          </a:ln>
        </p:spPr>
      </p:pic>
      <p:cxnSp>
        <p:nvCxnSpPr>
          <p:cNvPr id="61" name="Google Shape;61;p13"/>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62" name="Google Shape;62;p13"/>
          <p:cNvSpPr txBox="1">
            <a:spLocks noGrp="1"/>
          </p:cNvSpPr>
          <p:nvPr>
            <p:ph type="title"/>
          </p:nvPr>
        </p:nvSpPr>
        <p:spPr>
          <a:xfrm>
            <a:off x="228600" y="1879050"/>
            <a:ext cx="2500500" cy="1385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63" name="Google Shape;63;p13"/>
          <p:cNvSpPr txBox="1">
            <a:spLocks noGrp="1"/>
          </p:cNvSpPr>
          <p:nvPr>
            <p:ph type="title" idx="2" hasCustomPrompt="1"/>
          </p:nvPr>
        </p:nvSpPr>
        <p:spPr>
          <a:xfrm>
            <a:off x="3207000" y="497492"/>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4" name="Google Shape;64;p13"/>
          <p:cNvSpPr txBox="1">
            <a:spLocks noGrp="1"/>
          </p:cNvSpPr>
          <p:nvPr>
            <p:ph type="title" idx="3" hasCustomPrompt="1"/>
          </p:nvPr>
        </p:nvSpPr>
        <p:spPr>
          <a:xfrm>
            <a:off x="6061210" y="497475"/>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5" name="Google Shape;65;p13"/>
          <p:cNvSpPr txBox="1">
            <a:spLocks noGrp="1"/>
          </p:cNvSpPr>
          <p:nvPr>
            <p:ph type="title" idx="4" hasCustomPrompt="1"/>
          </p:nvPr>
        </p:nvSpPr>
        <p:spPr>
          <a:xfrm>
            <a:off x="3207000" y="1996176"/>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6" name="Google Shape;66;p13"/>
          <p:cNvSpPr txBox="1">
            <a:spLocks noGrp="1"/>
          </p:cNvSpPr>
          <p:nvPr>
            <p:ph type="title" idx="5" hasCustomPrompt="1"/>
          </p:nvPr>
        </p:nvSpPr>
        <p:spPr>
          <a:xfrm>
            <a:off x="6061210" y="1996167"/>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7" name="Google Shape;67;p13"/>
          <p:cNvSpPr txBox="1">
            <a:spLocks noGrp="1"/>
          </p:cNvSpPr>
          <p:nvPr>
            <p:ph type="title" idx="6" hasCustomPrompt="1"/>
          </p:nvPr>
        </p:nvSpPr>
        <p:spPr>
          <a:xfrm>
            <a:off x="3207000" y="3494859"/>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8" name="Google Shape;68;p13"/>
          <p:cNvSpPr txBox="1">
            <a:spLocks noGrp="1"/>
          </p:cNvSpPr>
          <p:nvPr>
            <p:ph type="title" idx="7" hasCustomPrompt="1"/>
          </p:nvPr>
        </p:nvSpPr>
        <p:spPr>
          <a:xfrm>
            <a:off x="6061210" y="3494859"/>
            <a:ext cx="909900" cy="554100"/>
          </a:xfrm>
          <a:prstGeom prst="rect">
            <a:avLst/>
          </a:prstGeom>
          <a:noFill/>
        </p:spPr>
        <p:txBody>
          <a:bodyPr spcFirstLastPara="1" wrap="square" lIns="91425" tIns="91425" rIns="91425" bIns="91425" anchor="b" anchorCtr="0">
            <a:noAutofit/>
          </a:bodyPr>
          <a:lstStyle>
            <a:lvl1pPr lvl="0">
              <a:spcBef>
                <a:spcPts val="0"/>
              </a:spcBef>
              <a:spcAft>
                <a:spcPts val="0"/>
              </a:spcAft>
              <a:buSzPts val="30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69" name="Google Shape;69;p13"/>
          <p:cNvSpPr txBox="1">
            <a:spLocks noGrp="1"/>
          </p:cNvSpPr>
          <p:nvPr>
            <p:ph type="subTitle" idx="1"/>
          </p:nvPr>
        </p:nvSpPr>
        <p:spPr>
          <a:xfrm>
            <a:off x="3207000" y="975383"/>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70" name="Google Shape;70;p13"/>
          <p:cNvSpPr txBox="1">
            <a:spLocks noGrp="1"/>
          </p:cNvSpPr>
          <p:nvPr>
            <p:ph type="subTitle" idx="8"/>
          </p:nvPr>
        </p:nvSpPr>
        <p:spPr>
          <a:xfrm>
            <a:off x="3207000" y="2472154"/>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71" name="Google Shape;71;p13"/>
          <p:cNvSpPr txBox="1">
            <a:spLocks noGrp="1"/>
          </p:cNvSpPr>
          <p:nvPr>
            <p:ph type="subTitle" idx="9"/>
          </p:nvPr>
        </p:nvSpPr>
        <p:spPr>
          <a:xfrm>
            <a:off x="3207000" y="3968925"/>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72" name="Google Shape;72;p13"/>
          <p:cNvSpPr txBox="1">
            <a:spLocks noGrp="1"/>
          </p:cNvSpPr>
          <p:nvPr>
            <p:ph type="subTitle" idx="13"/>
          </p:nvPr>
        </p:nvSpPr>
        <p:spPr>
          <a:xfrm>
            <a:off x="6061210" y="975433"/>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73" name="Google Shape;73;p13"/>
          <p:cNvSpPr txBox="1">
            <a:spLocks noGrp="1"/>
          </p:cNvSpPr>
          <p:nvPr>
            <p:ph type="subTitle" idx="14"/>
          </p:nvPr>
        </p:nvSpPr>
        <p:spPr>
          <a:xfrm>
            <a:off x="6061210" y="2472179"/>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74" name="Google Shape;74;p13"/>
          <p:cNvSpPr txBox="1">
            <a:spLocks noGrp="1"/>
          </p:cNvSpPr>
          <p:nvPr>
            <p:ph type="subTitle" idx="15"/>
          </p:nvPr>
        </p:nvSpPr>
        <p:spPr>
          <a:xfrm>
            <a:off x="6061210" y="3968925"/>
            <a:ext cx="28542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srcRect/>
          <a:stretch>
            <a:fillRect/>
          </a:stretch>
        </p:blipFill>
        <p:spPr>
          <a:xfrm rot="10800000">
            <a:off x="-1" y="-1"/>
            <a:ext cx="9144003" cy="5143501"/>
          </a:xfrm>
          <a:prstGeom prst="rect">
            <a:avLst/>
          </a:prstGeom>
          <a:noFill/>
          <a:ln>
            <a:noFill/>
          </a:ln>
        </p:spPr>
      </p:pic>
      <p:cxnSp>
        <p:nvCxnSpPr>
          <p:cNvPr id="77" name="Google Shape;77;p14"/>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78" name="Google Shape;78;p14"/>
          <p:cNvSpPr txBox="1">
            <a:spLocks noGrp="1"/>
          </p:cNvSpPr>
          <p:nvPr>
            <p:ph type="title"/>
          </p:nvPr>
        </p:nvSpPr>
        <p:spPr>
          <a:xfrm>
            <a:off x="228600" y="2207706"/>
            <a:ext cx="2472000" cy="985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srcRect/>
          <a:stretch>
            <a:fillRect/>
          </a:stretch>
        </p:blipFill>
        <p:spPr>
          <a:xfrm rot="10800000" flipH="1">
            <a:off x="-1" y="-1"/>
            <a:ext cx="9144003" cy="5143501"/>
          </a:xfrm>
          <a:prstGeom prst="rect">
            <a:avLst/>
          </a:prstGeom>
          <a:noFill/>
          <a:ln>
            <a:noFill/>
          </a:ln>
        </p:spPr>
      </p:pic>
      <p:cxnSp>
        <p:nvCxnSpPr>
          <p:cNvPr id="89" name="Google Shape;89;p17"/>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90" name="Google Shape;90;p17"/>
          <p:cNvSpPr txBox="1">
            <a:spLocks noGrp="1"/>
          </p:cNvSpPr>
          <p:nvPr>
            <p:ph type="title"/>
          </p:nvPr>
        </p:nvSpPr>
        <p:spPr>
          <a:xfrm>
            <a:off x="228600" y="265050"/>
            <a:ext cx="4304100" cy="20541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91" name="Google Shape;91;p17"/>
          <p:cNvSpPr txBox="1">
            <a:spLocks noGrp="1"/>
          </p:cNvSpPr>
          <p:nvPr>
            <p:ph type="subTitle" idx="1"/>
          </p:nvPr>
        </p:nvSpPr>
        <p:spPr>
          <a:xfrm>
            <a:off x="2877125" y="2547600"/>
            <a:ext cx="6038400" cy="2054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Char char="●"/>
              <a:defRPr/>
            </a:lvl1pPr>
            <a:lvl2pPr lvl="1" algn="ctr">
              <a:lnSpc>
                <a:spcPct val="100000"/>
              </a:lnSpc>
              <a:spcBef>
                <a:spcPts val="0"/>
              </a:spcBef>
              <a:spcAft>
                <a:spcPts val="0"/>
              </a:spcAft>
              <a:buSzPts val="1200"/>
              <a:buChar char="○"/>
              <a:defRPr/>
            </a:lvl2pPr>
            <a:lvl3pPr lvl="2" algn="ctr">
              <a:lnSpc>
                <a:spcPct val="100000"/>
              </a:lnSpc>
              <a:spcBef>
                <a:spcPts val="0"/>
              </a:spcBef>
              <a:spcAft>
                <a:spcPts val="0"/>
              </a:spcAft>
              <a:buSzPts val="1200"/>
              <a:buChar char="■"/>
              <a:defRPr/>
            </a:lvl3pPr>
            <a:lvl4pPr lvl="3" algn="ctr">
              <a:lnSpc>
                <a:spcPct val="100000"/>
              </a:lnSpc>
              <a:spcBef>
                <a:spcPts val="0"/>
              </a:spcBef>
              <a:spcAft>
                <a:spcPts val="0"/>
              </a:spcAft>
              <a:buSzPts val="1200"/>
              <a:buChar char="●"/>
              <a:defRPr/>
            </a:lvl4pPr>
            <a:lvl5pPr lvl="4" algn="ctr">
              <a:lnSpc>
                <a:spcPct val="100000"/>
              </a:lnSpc>
              <a:spcBef>
                <a:spcPts val="0"/>
              </a:spcBef>
              <a:spcAft>
                <a:spcPts val="0"/>
              </a:spcAft>
              <a:buSzPts val="1200"/>
              <a:buChar char="○"/>
              <a:defRPr/>
            </a:lvl5pPr>
            <a:lvl6pPr lvl="5" algn="ctr">
              <a:lnSpc>
                <a:spcPct val="100000"/>
              </a:lnSpc>
              <a:spcBef>
                <a:spcPts val="0"/>
              </a:spcBef>
              <a:spcAft>
                <a:spcPts val="0"/>
              </a:spcAft>
              <a:buSzPts val="1200"/>
              <a:buChar char="■"/>
              <a:defRPr/>
            </a:lvl6pPr>
            <a:lvl7pPr lvl="6" algn="ctr">
              <a:lnSpc>
                <a:spcPct val="100000"/>
              </a:lnSpc>
              <a:spcBef>
                <a:spcPts val="0"/>
              </a:spcBef>
              <a:spcAft>
                <a:spcPts val="0"/>
              </a:spcAft>
              <a:buSzPts val="1200"/>
              <a:buChar char="●"/>
              <a:defRPr/>
            </a:lvl7pPr>
            <a:lvl8pPr lvl="7" algn="ctr">
              <a:lnSpc>
                <a:spcPct val="100000"/>
              </a:lnSpc>
              <a:spcBef>
                <a:spcPts val="0"/>
              </a:spcBef>
              <a:spcAft>
                <a:spcPts val="0"/>
              </a:spcAft>
              <a:buSzPts val="1200"/>
              <a:buChar char="○"/>
              <a:defRPr/>
            </a:lvl8pPr>
            <a:lvl9pPr lvl="8" algn="ctr">
              <a:lnSpc>
                <a:spcPct val="100000"/>
              </a:lnSpc>
              <a:spcBef>
                <a:spcPts val="0"/>
              </a:spcBef>
              <a:spcAft>
                <a:spcPts val="0"/>
              </a:spcAft>
              <a:buSzPts val="12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2"/>
          <a:srcRect/>
          <a:stretch>
            <a:fillRect/>
          </a:stretch>
        </p:blipFill>
        <p:spPr>
          <a:xfrm rot="10800000">
            <a:off x="-1" y="-1"/>
            <a:ext cx="9144003" cy="5143501"/>
          </a:xfrm>
          <a:prstGeom prst="rect">
            <a:avLst/>
          </a:prstGeom>
          <a:noFill/>
          <a:ln>
            <a:noFill/>
          </a:ln>
        </p:spPr>
      </p:pic>
      <p:cxnSp>
        <p:nvCxnSpPr>
          <p:cNvPr id="94" name="Google Shape;94;p18"/>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95" name="Google Shape;95;p18"/>
          <p:cNvSpPr txBox="1">
            <a:spLocks noGrp="1"/>
          </p:cNvSpPr>
          <p:nvPr>
            <p:ph type="title"/>
          </p:nvPr>
        </p:nvSpPr>
        <p:spPr>
          <a:xfrm>
            <a:off x="228600" y="1205400"/>
            <a:ext cx="4323300" cy="5727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96" name="Google Shape;96;p18"/>
          <p:cNvSpPr txBox="1">
            <a:spLocks noGrp="1"/>
          </p:cNvSpPr>
          <p:nvPr>
            <p:ph type="subTitle" idx="1"/>
          </p:nvPr>
        </p:nvSpPr>
        <p:spPr>
          <a:xfrm>
            <a:off x="228600" y="1778100"/>
            <a:ext cx="4323300" cy="216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Font typeface="Nunito Light"/>
              <a:buChar char="●"/>
              <a:defRPr/>
            </a:lvl1pPr>
            <a:lvl2pPr lvl="1" algn="ctr">
              <a:lnSpc>
                <a:spcPct val="100000"/>
              </a:lnSpc>
              <a:spcBef>
                <a:spcPts val="0"/>
              </a:spcBef>
              <a:spcAft>
                <a:spcPts val="0"/>
              </a:spcAft>
              <a:buClr>
                <a:srgbClr val="E76A28"/>
              </a:buClr>
              <a:buSzPts val="1200"/>
              <a:buFont typeface="Nunito Light"/>
              <a:buChar char="○"/>
              <a:defRPr/>
            </a:lvl2pPr>
            <a:lvl3pPr lvl="2" algn="ctr">
              <a:lnSpc>
                <a:spcPct val="100000"/>
              </a:lnSpc>
              <a:spcBef>
                <a:spcPts val="0"/>
              </a:spcBef>
              <a:spcAft>
                <a:spcPts val="0"/>
              </a:spcAft>
              <a:buClr>
                <a:srgbClr val="E76A28"/>
              </a:buClr>
              <a:buSzPts val="1200"/>
              <a:buFont typeface="Nunito Light"/>
              <a:buChar char="■"/>
              <a:defRPr/>
            </a:lvl3pPr>
            <a:lvl4pPr lvl="3" algn="ctr">
              <a:lnSpc>
                <a:spcPct val="100000"/>
              </a:lnSpc>
              <a:spcBef>
                <a:spcPts val="0"/>
              </a:spcBef>
              <a:spcAft>
                <a:spcPts val="0"/>
              </a:spcAft>
              <a:buClr>
                <a:srgbClr val="E76A28"/>
              </a:buClr>
              <a:buSzPts val="12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200"/>
              <a:buFont typeface="Nunito Light"/>
              <a:buChar char="●"/>
              <a:defRPr/>
            </a:lvl7pPr>
            <a:lvl8pPr lvl="7" algn="ctr">
              <a:lnSpc>
                <a:spcPct val="100000"/>
              </a:lnSpc>
              <a:spcBef>
                <a:spcPts val="0"/>
              </a:spcBef>
              <a:spcAft>
                <a:spcPts val="0"/>
              </a:spcAft>
              <a:buClr>
                <a:srgbClr val="999999"/>
              </a:buClr>
              <a:buSzPts val="12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p:txBody>
      </p:sp>
      <p:sp>
        <p:nvSpPr>
          <p:cNvPr id="97" name="Google Shape;97;p18"/>
          <p:cNvSpPr>
            <a:spLocks noGrp="1"/>
          </p:cNvSpPr>
          <p:nvPr>
            <p:ph type="pic" idx="2"/>
          </p:nvPr>
        </p:nvSpPr>
        <p:spPr>
          <a:xfrm>
            <a:off x="5473200" y="228600"/>
            <a:ext cx="3442200" cy="4663500"/>
          </a:xfrm>
          <a:prstGeom prst="roundRect">
            <a:avLst>
              <a:gd name="adj" fmla="val 16667"/>
            </a:avLst>
          </a:prstGeom>
          <a:noFill/>
          <a:ln w="19050" cap="flat" cmpd="sng">
            <a:solidFill>
              <a:schemeClr val="dk2"/>
            </a:solidFill>
            <a:prstDash val="solid"/>
            <a:round/>
            <a:headEnd type="none" w="sm" len="sm"/>
            <a:tailEnd type="none" w="sm" len="sm"/>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8"/>
        <p:cNvGrpSpPr/>
        <p:nvPr/>
      </p:nvGrpSpPr>
      <p:grpSpPr>
        <a:xfrm>
          <a:off x="0" y="0"/>
          <a:ext cx="0" cy="0"/>
          <a:chOff x="0" y="0"/>
          <a:chExt cx="0" cy="0"/>
        </a:xfrm>
      </p:grpSpPr>
      <p:pic>
        <p:nvPicPr>
          <p:cNvPr id="109" name="Google Shape;109;p20"/>
          <p:cNvPicPr preferRelativeResize="0"/>
          <p:nvPr/>
        </p:nvPicPr>
        <p:blipFill rotWithShape="1">
          <a:blip r:embed="rId2"/>
          <a:srcRect l="14227" t="13768" r="731" b="1190"/>
          <a:stretch>
            <a:fillRect/>
          </a:stretch>
        </p:blipFill>
        <p:spPr>
          <a:xfrm rot="10800000" flipH="1">
            <a:off x="-1" y="-1"/>
            <a:ext cx="9144003" cy="5143501"/>
          </a:xfrm>
          <a:prstGeom prst="rect">
            <a:avLst/>
          </a:prstGeom>
          <a:noFill/>
          <a:ln>
            <a:noFill/>
          </a:ln>
        </p:spPr>
      </p:pic>
      <p:cxnSp>
        <p:nvCxnSpPr>
          <p:cNvPr id="110" name="Google Shape;110;p20"/>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111" name="Google Shape;111;p20"/>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12" name="Google Shape;112;p20"/>
          <p:cNvSpPr txBox="1">
            <a:spLocks noGrp="1"/>
          </p:cNvSpPr>
          <p:nvPr>
            <p:ph type="subTitle" idx="1"/>
          </p:nvPr>
        </p:nvSpPr>
        <p:spPr>
          <a:xfrm>
            <a:off x="419126" y="1800938"/>
            <a:ext cx="3988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13" name="Google Shape;113;p20"/>
          <p:cNvSpPr txBox="1">
            <a:spLocks noGrp="1"/>
          </p:cNvSpPr>
          <p:nvPr>
            <p:ph type="subTitle" idx="2"/>
          </p:nvPr>
        </p:nvSpPr>
        <p:spPr>
          <a:xfrm>
            <a:off x="4736674" y="1800938"/>
            <a:ext cx="3988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14" name="Google Shape;114;p20"/>
          <p:cNvSpPr txBox="1">
            <a:spLocks noGrp="1"/>
          </p:cNvSpPr>
          <p:nvPr>
            <p:ph type="subTitle" idx="3"/>
          </p:nvPr>
        </p:nvSpPr>
        <p:spPr>
          <a:xfrm>
            <a:off x="419126" y="3569962"/>
            <a:ext cx="3988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15" name="Google Shape;115;p20"/>
          <p:cNvSpPr txBox="1">
            <a:spLocks noGrp="1"/>
          </p:cNvSpPr>
          <p:nvPr>
            <p:ph type="subTitle" idx="4"/>
          </p:nvPr>
        </p:nvSpPr>
        <p:spPr>
          <a:xfrm>
            <a:off x="4736674" y="3569962"/>
            <a:ext cx="39882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116" name="Google Shape;116;p20"/>
          <p:cNvSpPr txBox="1">
            <a:spLocks noGrp="1"/>
          </p:cNvSpPr>
          <p:nvPr>
            <p:ph type="subTitle" idx="5"/>
          </p:nvPr>
        </p:nvSpPr>
        <p:spPr>
          <a:xfrm>
            <a:off x="419127" y="1200038"/>
            <a:ext cx="3988200" cy="6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117" name="Google Shape;117;p20"/>
          <p:cNvSpPr txBox="1">
            <a:spLocks noGrp="1"/>
          </p:cNvSpPr>
          <p:nvPr>
            <p:ph type="subTitle" idx="6"/>
          </p:nvPr>
        </p:nvSpPr>
        <p:spPr>
          <a:xfrm>
            <a:off x="419127" y="2969075"/>
            <a:ext cx="3988200" cy="6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118" name="Google Shape;118;p20"/>
          <p:cNvSpPr txBox="1">
            <a:spLocks noGrp="1"/>
          </p:cNvSpPr>
          <p:nvPr>
            <p:ph type="subTitle" idx="7"/>
          </p:nvPr>
        </p:nvSpPr>
        <p:spPr>
          <a:xfrm>
            <a:off x="4736647" y="1200038"/>
            <a:ext cx="3988200" cy="6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119" name="Google Shape;119;p20"/>
          <p:cNvSpPr txBox="1">
            <a:spLocks noGrp="1"/>
          </p:cNvSpPr>
          <p:nvPr>
            <p:ph type="subTitle" idx="8"/>
          </p:nvPr>
        </p:nvSpPr>
        <p:spPr>
          <a:xfrm>
            <a:off x="4736647" y="2969075"/>
            <a:ext cx="3988200" cy="6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0"/>
        <p:cNvGrpSpPr/>
        <p:nvPr/>
      </p:nvGrpSpPr>
      <p:grpSpPr>
        <a:xfrm>
          <a:off x="0" y="0"/>
          <a:ext cx="0" cy="0"/>
          <a:chOff x="0" y="0"/>
          <a:chExt cx="0" cy="0"/>
        </a:xfrm>
      </p:grpSpPr>
      <p:pic>
        <p:nvPicPr>
          <p:cNvPr id="121" name="Google Shape;121;p21"/>
          <p:cNvPicPr preferRelativeResize="0"/>
          <p:nvPr/>
        </p:nvPicPr>
        <p:blipFill rotWithShape="1">
          <a:blip r:embed="rId2"/>
          <a:srcRect/>
          <a:stretch>
            <a:fillRect/>
          </a:stretch>
        </p:blipFill>
        <p:spPr>
          <a:xfrm rot="10800000">
            <a:off x="-1" y="-1"/>
            <a:ext cx="9144003" cy="5143501"/>
          </a:xfrm>
          <a:prstGeom prst="rect">
            <a:avLst/>
          </a:prstGeom>
          <a:noFill/>
          <a:ln>
            <a:noFill/>
          </a:ln>
        </p:spPr>
      </p:pic>
      <p:cxnSp>
        <p:nvCxnSpPr>
          <p:cNvPr id="122" name="Google Shape;122;p21"/>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123" name="Google Shape;123;p21"/>
          <p:cNvSpPr txBox="1">
            <a:spLocks noGrp="1"/>
          </p:cNvSpPr>
          <p:nvPr>
            <p:ph type="title" hasCustomPrompt="1"/>
          </p:nvPr>
        </p:nvSpPr>
        <p:spPr>
          <a:xfrm>
            <a:off x="5619000" y="1866929"/>
            <a:ext cx="3296400" cy="800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4" name="Google Shape;124;p21"/>
          <p:cNvSpPr txBox="1">
            <a:spLocks noGrp="1"/>
          </p:cNvSpPr>
          <p:nvPr>
            <p:ph type="subTitle" idx="1"/>
          </p:nvPr>
        </p:nvSpPr>
        <p:spPr>
          <a:xfrm>
            <a:off x="5619000" y="2591125"/>
            <a:ext cx="3296400" cy="3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25" name="Google Shape;125;p21"/>
          <p:cNvSpPr txBox="1">
            <a:spLocks noGrp="1"/>
          </p:cNvSpPr>
          <p:nvPr>
            <p:ph type="title" idx="2" hasCustomPrompt="1"/>
          </p:nvPr>
        </p:nvSpPr>
        <p:spPr>
          <a:xfrm>
            <a:off x="228600" y="3162275"/>
            <a:ext cx="4752600" cy="954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 name="Google Shape;126;p21"/>
          <p:cNvSpPr txBox="1">
            <a:spLocks noGrp="1"/>
          </p:cNvSpPr>
          <p:nvPr>
            <p:ph type="subTitle" idx="3"/>
          </p:nvPr>
        </p:nvSpPr>
        <p:spPr>
          <a:xfrm>
            <a:off x="300900" y="4195625"/>
            <a:ext cx="4608000" cy="4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panose="020B0503020203020204"/>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127" name="Google Shape;127;p21"/>
          <p:cNvSpPr txBox="1">
            <a:spLocks noGrp="1"/>
          </p:cNvSpPr>
          <p:nvPr>
            <p:ph type="title" idx="4" hasCustomPrompt="1"/>
          </p:nvPr>
        </p:nvSpPr>
        <p:spPr>
          <a:xfrm>
            <a:off x="5619000" y="544825"/>
            <a:ext cx="3296400" cy="800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8" name="Google Shape;128;p21"/>
          <p:cNvSpPr txBox="1">
            <a:spLocks noGrp="1"/>
          </p:cNvSpPr>
          <p:nvPr>
            <p:ph type="subTitle" idx="5"/>
          </p:nvPr>
        </p:nvSpPr>
        <p:spPr>
          <a:xfrm>
            <a:off x="5619000" y="1269021"/>
            <a:ext cx="3296400" cy="3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1200"/>
              <a:buFont typeface="PT Sans" panose="020B0503020203020204"/>
              <a:buNone/>
              <a:defRPr>
                <a:solidFill>
                  <a:schemeClr val="dk1"/>
                </a:solidFill>
                <a:latin typeface="PT Sans" panose="020B0503020203020204"/>
                <a:ea typeface="PT Sans" panose="020B0503020203020204"/>
                <a:cs typeface="PT Sans" panose="020B0503020203020204"/>
                <a:sym typeface="PT Sans" panose="020B0503020203020204"/>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5"/>
        <p:cNvGrpSpPr/>
        <p:nvPr/>
      </p:nvGrpSpPr>
      <p:grpSpPr>
        <a:xfrm>
          <a:off x="0" y="0"/>
          <a:ext cx="0" cy="0"/>
          <a:chOff x="0" y="0"/>
          <a:chExt cx="0" cy="0"/>
        </a:xfrm>
      </p:grpSpPr>
      <p:pic>
        <p:nvPicPr>
          <p:cNvPr id="136" name="Google Shape;136;p23"/>
          <p:cNvPicPr preferRelativeResize="0"/>
          <p:nvPr/>
        </p:nvPicPr>
        <p:blipFill rotWithShape="1">
          <a:blip r:embed="rId2"/>
          <a:srcRect/>
          <a:stretch>
            <a:fillRect/>
          </a:stretch>
        </p:blipFill>
        <p:spPr>
          <a:xfrm flipH="1">
            <a:off x="-1" y="-1"/>
            <a:ext cx="9144003" cy="51435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7"/>
        <p:cNvGrpSpPr/>
        <p:nvPr/>
      </p:nvGrpSpPr>
      <p:grpSpPr>
        <a:xfrm>
          <a:off x="0" y="0"/>
          <a:ext cx="0" cy="0"/>
          <a:chOff x="0" y="0"/>
          <a:chExt cx="0" cy="0"/>
        </a:xfrm>
      </p:grpSpPr>
      <p:pic>
        <p:nvPicPr>
          <p:cNvPr id="138" name="Google Shape;138;p24"/>
          <p:cNvPicPr preferRelativeResize="0"/>
          <p:nvPr/>
        </p:nvPicPr>
        <p:blipFill rotWithShape="1">
          <a:blip r:embed="rId2"/>
          <a:srcRect/>
          <a:stretch>
            <a:fillRect/>
          </a:stretch>
        </p:blipFill>
        <p:spPr>
          <a:xfrm flipH="1">
            <a:off x="-1" y="-1"/>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srcRect/>
          <a:stretch>
            <a:fillRect/>
          </a:stretch>
        </p:blipFill>
        <p:spPr>
          <a:xfrm flipH="1">
            <a:off x="-1" y="-1"/>
            <a:ext cx="9144003" cy="5143501"/>
          </a:xfrm>
          <a:prstGeom prst="rect">
            <a:avLst/>
          </a:prstGeom>
          <a:noFill/>
          <a:ln>
            <a:noFill/>
          </a:ln>
        </p:spPr>
      </p:pic>
      <p:cxnSp>
        <p:nvCxnSpPr>
          <p:cNvPr id="15" name="Google Shape;15;p3"/>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16" name="Google Shape;16;p3"/>
          <p:cNvSpPr txBox="1">
            <a:spLocks noGrp="1"/>
          </p:cNvSpPr>
          <p:nvPr>
            <p:ph type="title"/>
          </p:nvPr>
        </p:nvSpPr>
        <p:spPr>
          <a:xfrm>
            <a:off x="228600" y="1196325"/>
            <a:ext cx="6985200" cy="2276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a:spLocks noGrp="1"/>
          </p:cNvSpPr>
          <p:nvPr>
            <p:ph type="title" idx="2" hasCustomPrompt="1"/>
          </p:nvPr>
        </p:nvSpPr>
        <p:spPr>
          <a:xfrm>
            <a:off x="228600" y="3396943"/>
            <a:ext cx="1235700" cy="11082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2263725" y="408325"/>
            <a:ext cx="6444300" cy="633000"/>
          </a:xfrm>
          <a:prstGeom prst="rect">
            <a:avLst/>
          </a:prstGeom>
        </p:spPr>
        <p:txBody>
          <a:bodyPr spcFirstLastPara="1" wrap="square" lIns="91425" tIns="91425" rIns="91425" bIns="91425" anchor="b"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srcRect/>
          <a:stretch>
            <a:fillRect/>
          </a:stretch>
        </p:blipFill>
        <p:spPr>
          <a:xfrm rot="10800000">
            <a:off x="-1" y="-1"/>
            <a:ext cx="9144003" cy="5143501"/>
          </a:xfrm>
          <a:prstGeom prst="rect">
            <a:avLst/>
          </a:prstGeom>
          <a:noFill/>
          <a:ln>
            <a:noFill/>
          </a:ln>
        </p:spPr>
      </p:pic>
      <p:cxnSp>
        <p:nvCxnSpPr>
          <p:cNvPr id="21" name="Google Shape;21;p4"/>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3" name="Google Shape;23;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srcRect l="10263" t="8058" r="-2889" b="-685"/>
          <a:stretch>
            <a:fillRect/>
          </a:stretch>
        </p:blipFill>
        <p:spPr>
          <a:xfrm rot="10800000">
            <a:off x="-1" y="-1"/>
            <a:ext cx="9144003" cy="5143501"/>
          </a:xfrm>
          <a:prstGeom prst="rect">
            <a:avLst/>
          </a:prstGeom>
          <a:noFill/>
          <a:ln>
            <a:noFill/>
          </a:ln>
        </p:spPr>
      </p:pic>
      <p:cxnSp>
        <p:nvCxnSpPr>
          <p:cNvPr id="26" name="Google Shape;26;p5"/>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27" name="Google Shape;27;p5"/>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8" name="Google Shape;28;p5"/>
          <p:cNvSpPr txBox="1">
            <a:spLocks noGrp="1"/>
          </p:cNvSpPr>
          <p:nvPr>
            <p:ph type="subTitle" idx="1"/>
          </p:nvPr>
        </p:nvSpPr>
        <p:spPr>
          <a:xfrm>
            <a:off x="228600" y="3405910"/>
            <a:ext cx="67329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29" name="Google Shape;29;p5"/>
          <p:cNvSpPr txBox="1">
            <a:spLocks noGrp="1"/>
          </p:cNvSpPr>
          <p:nvPr>
            <p:ph type="subTitle" idx="2"/>
          </p:nvPr>
        </p:nvSpPr>
        <p:spPr>
          <a:xfrm>
            <a:off x="228600" y="1903486"/>
            <a:ext cx="67329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30" name="Google Shape;30;p5"/>
          <p:cNvSpPr txBox="1">
            <a:spLocks noGrp="1"/>
          </p:cNvSpPr>
          <p:nvPr>
            <p:ph type="subTitle" idx="3"/>
          </p:nvPr>
        </p:nvSpPr>
        <p:spPr>
          <a:xfrm>
            <a:off x="228600" y="1548588"/>
            <a:ext cx="6732900" cy="4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
        <p:nvSpPr>
          <p:cNvPr id="31" name="Google Shape;31;p5"/>
          <p:cNvSpPr txBox="1">
            <a:spLocks noGrp="1"/>
          </p:cNvSpPr>
          <p:nvPr>
            <p:ph type="subTitle" idx="4"/>
          </p:nvPr>
        </p:nvSpPr>
        <p:spPr>
          <a:xfrm>
            <a:off x="228600" y="3051013"/>
            <a:ext cx="6732900" cy="4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Hubot Sans"/>
              <a:buNone/>
              <a:defRPr sz="1600">
                <a:solidFill>
                  <a:schemeClr val="dk1"/>
                </a:solidFill>
                <a:latin typeface="Hubot Sans Medium"/>
                <a:ea typeface="Hubot Sans Medium"/>
                <a:cs typeface="Hubot Sans Medium"/>
                <a:sym typeface="Hubot Sans Medium"/>
              </a:defRPr>
            </a:lvl1pPr>
            <a:lvl2pPr lvl="1"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2pPr>
            <a:lvl3pPr lvl="2"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3pPr>
            <a:lvl4pPr lvl="3"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4pPr>
            <a:lvl5pPr lvl="4"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5pPr>
            <a:lvl6pPr lvl="5"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6pPr>
            <a:lvl7pPr lvl="6"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7pPr>
            <a:lvl8pPr lvl="7"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8pPr>
            <a:lvl9pPr lvl="8" algn="ctr" rtl="0">
              <a:lnSpc>
                <a:spcPct val="100000"/>
              </a:lnSpc>
              <a:spcBef>
                <a:spcPts val="0"/>
              </a:spcBef>
              <a:spcAft>
                <a:spcPts val="0"/>
              </a:spcAft>
              <a:buSzPts val="2400"/>
              <a:buFont typeface="Hubot Sans"/>
              <a:buNone/>
              <a:defRPr sz="2400" b="1">
                <a:latin typeface="Hubot Sans"/>
                <a:ea typeface="Hubot Sans"/>
                <a:cs typeface="Hubot Sans"/>
                <a:sym typeface="Hubot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srcRect/>
          <a:stretch>
            <a:fillRect/>
          </a:stretch>
        </p:blipFill>
        <p:spPr>
          <a:xfrm>
            <a:off x="-1" y="-1"/>
            <a:ext cx="9144003" cy="5143501"/>
          </a:xfrm>
          <a:prstGeom prst="rect">
            <a:avLst/>
          </a:prstGeom>
          <a:noFill/>
          <a:ln>
            <a:noFill/>
          </a:ln>
        </p:spPr>
      </p:pic>
      <p:sp>
        <p:nvSpPr>
          <p:cNvPr id="34" name="Google Shape;34;p6"/>
          <p:cNvSpPr txBox="1">
            <a:spLocks noGrp="1"/>
          </p:cNvSpPr>
          <p:nvPr>
            <p:ph type="title"/>
          </p:nvPr>
        </p:nvSpPr>
        <p:spPr>
          <a:xfrm>
            <a:off x="228600" y="228600"/>
            <a:ext cx="8686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srcRect/>
          <a:stretch>
            <a:fillRect/>
          </a:stretch>
        </p:blipFill>
        <p:spPr>
          <a:xfrm rot="10800000">
            <a:off x="-1" y="-1"/>
            <a:ext cx="9144003" cy="5143501"/>
          </a:xfrm>
          <a:prstGeom prst="rect">
            <a:avLst/>
          </a:prstGeom>
          <a:noFill/>
          <a:ln>
            <a:noFill/>
          </a:ln>
        </p:spPr>
      </p:pic>
      <p:cxnSp>
        <p:nvCxnSpPr>
          <p:cNvPr id="37" name="Google Shape;37;p7"/>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38" name="Google Shape;38;p7"/>
          <p:cNvSpPr txBox="1">
            <a:spLocks noGrp="1"/>
          </p:cNvSpPr>
          <p:nvPr>
            <p:ph type="title"/>
          </p:nvPr>
        </p:nvSpPr>
        <p:spPr>
          <a:xfrm>
            <a:off x="228600" y="351025"/>
            <a:ext cx="4936500" cy="14271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9" name="Google Shape;39;p7"/>
          <p:cNvSpPr txBox="1">
            <a:spLocks noGrp="1"/>
          </p:cNvSpPr>
          <p:nvPr>
            <p:ph type="subTitle" idx="1"/>
          </p:nvPr>
        </p:nvSpPr>
        <p:spPr>
          <a:xfrm>
            <a:off x="228600" y="1778100"/>
            <a:ext cx="4936500" cy="216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p:txBody>
      </p:sp>
      <p:sp>
        <p:nvSpPr>
          <p:cNvPr id="40" name="Google Shape;40;p7"/>
          <p:cNvSpPr>
            <a:spLocks noGrp="1"/>
          </p:cNvSpPr>
          <p:nvPr>
            <p:ph type="pic" idx="2"/>
          </p:nvPr>
        </p:nvSpPr>
        <p:spPr>
          <a:xfrm>
            <a:off x="5473200" y="228600"/>
            <a:ext cx="3442200" cy="4663500"/>
          </a:xfrm>
          <a:prstGeom prst="roundRect">
            <a:avLst>
              <a:gd name="adj" fmla="val 16667"/>
            </a:avLst>
          </a:prstGeom>
          <a:noFill/>
          <a:ln w="19050" cap="flat" cmpd="sng">
            <a:solidFill>
              <a:schemeClr val="dk2"/>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2"/>
          <a:srcRect/>
          <a:stretch>
            <a:fillRect/>
          </a:stretch>
        </p:blipFill>
        <p:spPr>
          <a:xfrm>
            <a:off x="-1" y="-1"/>
            <a:ext cx="9144003" cy="5143501"/>
          </a:xfrm>
          <a:prstGeom prst="rect">
            <a:avLst/>
          </a:prstGeom>
          <a:noFill/>
          <a:ln>
            <a:noFill/>
          </a:ln>
        </p:spPr>
      </p:pic>
      <p:cxnSp>
        <p:nvCxnSpPr>
          <p:cNvPr id="43" name="Google Shape;43;p8"/>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44" name="Google Shape;4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srcRect/>
          <a:stretch>
            <a:fillRect/>
          </a:stretch>
        </p:blipFill>
        <p:spPr>
          <a:xfrm>
            <a:off x="-1" y="-1"/>
            <a:ext cx="9144003" cy="5143501"/>
          </a:xfrm>
          <a:prstGeom prst="rect">
            <a:avLst/>
          </a:prstGeom>
          <a:noFill/>
          <a:ln>
            <a:noFill/>
          </a:ln>
        </p:spPr>
      </p:pic>
      <p:cxnSp>
        <p:nvCxnSpPr>
          <p:cNvPr id="47" name="Google Shape;47;p9"/>
          <p:cNvCxnSpPr/>
          <p:nvPr/>
        </p:nvCxnSpPr>
        <p:spPr>
          <a:xfrm>
            <a:off x="0" y="5021950"/>
            <a:ext cx="9144000" cy="0"/>
          </a:xfrm>
          <a:prstGeom prst="straightConnector1">
            <a:avLst/>
          </a:prstGeom>
          <a:noFill/>
          <a:ln w="9525" cap="flat" cmpd="sng">
            <a:solidFill>
              <a:schemeClr val="dk1"/>
            </a:solidFill>
            <a:prstDash val="solid"/>
            <a:round/>
            <a:headEnd type="none" w="med" len="med"/>
            <a:tailEnd type="none" w="med" len="med"/>
          </a:ln>
        </p:spPr>
      </p:cxnSp>
      <p:sp>
        <p:nvSpPr>
          <p:cNvPr id="48" name="Google Shape;48;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p:txBody>
      </p:sp>
      <p:sp>
        <p:nvSpPr>
          <p:cNvPr id="49" name="Google Shape;49;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0" y="0"/>
            <a:ext cx="9144000" cy="5143500"/>
          </a:xfrm>
          <a:prstGeom prst="rect">
            <a:avLst/>
          </a:prstGeom>
          <a:noFill/>
          <a:ln>
            <a:noFill/>
          </a:ln>
        </p:spPr>
      </p:sp>
      <p:sp>
        <p:nvSpPr>
          <p:cNvPr id="52" name="Google Shape;52;p10"/>
          <p:cNvSpPr txBox="1">
            <a:spLocks noGrp="1"/>
          </p:cNvSpPr>
          <p:nvPr>
            <p:ph type="title"/>
          </p:nvPr>
        </p:nvSpPr>
        <p:spPr>
          <a:xfrm>
            <a:off x="720000" y="4014450"/>
            <a:ext cx="7704000" cy="5727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1pPr>
            <a:lvl2pPr lvl="1"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2pPr>
            <a:lvl3pPr lvl="2"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3pPr>
            <a:lvl4pPr lvl="3"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4pPr>
            <a:lvl5pPr lvl="4"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5pPr>
            <a:lvl6pPr lvl="5"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6pPr>
            <a:lvl7pPr lvl="6"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7pPr>
            <a:lvl8pPr lvl="7"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8pPr>
            <a:lvl9pPr lvl="8" rtl="0">
              <a:spcBef>
                <a:spcPts val="0"/>
              </a:spcBef>
              <a:spcAft>
                <a:spcPts val="0"/>
              </a:spcAft>
              <a:buClr>
                <a:schemeClr val="dk1"/>
              </a:buClr>
              <a:buSzPts val="2600"/>
              <a:buFont typeface="Hubot Sans Medium"/>
              <a:buNone/>
              <a:defRPr sz="2600">
                <a:solidFill>
                  <a:schemeClr val="dk1"/>
                </a:solidFill>
                <a:latin typeface="Hubot Sans Medium"/>
                <a:ea typeface="Hubot Sans Medium"/>
                <a:cs typeface="Hubot Sans Medium"/>
                <a:sym typeface="Hubot Sans Medium"/>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1pPr>
            <a:lvl2pPr marL="914400" lvl="1"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2pPr>
            <a:lvl3pPr marL="1371600" lvl="2"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3pPr>
            <a:lvl4pPr marL="1828800" lvl="3"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4pPr>
            <a:lvl5pPr marL="2286000" lvl="4"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5pPr>
            <a:lvl6pPr marL="2743200" lvl="5"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6pPr>
            <a:lvl7pPr marL="3200400" lvl="6"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7pPr>
            <a:lvl8pPr marL="3657600" lvl="7"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8pPr>
            <a:lvl9pPr marL="4114800" lvl="8"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4.xml"/><Relationship Id="rId2" Type="http://schemas.openxmlformats.org/officeDocument/2006/relationships/image" Target="../media/image21.jpe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24.png"/><Relationship Id="rId2" Type="http://schemas.microsoft.com/office/2007/relationships/media" Target="../media/media1.mp4"/><Relationship Id="rId1" Type="http://schemas.openxmlformats.org/officeDocument/2006/relationships/video" Target="../media/media1.mp4"/></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image" Target="../media/image27.web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9.sv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9.sv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p:nvPr/>
        </p:nvSpPr>
        <p:spPr>
          <a:xfrm>
            <a:off x="2757517" y="510555"/>
            <a:ext cx="3628965" cy="201319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3600" b="1" dirty="0">
                <a:solidFill>
                  <a:schemeClr val="bg2">
                    <a:lumMod val="50000"/>
                  </a:schemeClr>
                </a:solidFill>
                <a:latin typeface="Arial Rounded MT Bold" panose="020F0704030504030204" pitchFamily="34" charset="0"/>
                <a:cs typeface="2  Koodak" panose="00000700000000000000" pitchFamily="2" charset="-78"/>
              </a:rPr>
              <a:t>New Diagnostic Frontiers in HIE</a:t>
            </a:r>
            <a:endParaRPr lang="en-US" sz="3600" dirty="0">
              <a:solidFill>
                <a:schemeClr val="bg2">
                  <a:lumMod val="50000"/>
                </a:schemeClr>
              </a:solidFill>
              <a:latin typeface="Arial Rounded MT Bold" panose="020F0704030504030204" pitchFamily="34" charset="0"/>
              <a:cs typeface="2  Koodak" panose="00000700000000000000" pitchFamily="2" charset="-78"/>
            </a:endParaRPr>
          </a:p>
        </p:txBody>
      </p:sp>
      <p:sp>
        <p:nvSpPr>
          <p:cNvPr id="12" name="Title 1"/>
          <p:cNvSpPr txBox="1"/>
          <p:nvPr/>
        </p:nvSpPr>
        <p:spPr>
          <a:xfrm>
            <a:off x="2376516" y="3034306"/>
            <a:ext cx="4390965" cy="12750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Dr</a:t>
            </a:r>
            <a:r>
              <a:rPr lang="en-US" sz="1800" b="1" dirty="0">
                <a:solidFill>
                  <a:schemeClr val="tx2">
                    <a:lumMod val="25000"/>
                  </a:schemeClr>
                </a:solidFill>
                <a:latin typeface="Arial Rounded MT Bold" panose="020F0704030504030204" pitchFamily="34" charset="0"/>
                <a:cs typeface="2  Koodak" panose="00000700000000000000" pitchFamily="2" charset="-78"/>
              </a:rPr>
              <a:t>.</a:t>
            </a:r>
            <a:r>
              <a:rPr lang="en-US" sz="1800" b="1" dirty="0">
                <a:solidFill>
                  <a:schemeClr val="tx2">
                    <a:lumMod val="25000"/>
                  </a:schemeClr>
                </a:solidFill>
                <a:latin typeface="Arial Rounded MT Bold" panose="020F0704030504030204" pitchFamily="34" charset="0"/>
                <a:cs typeface="2  Koodak" panose="00000700000000000000" pitchFamily="2" charset="-78"/>
              </a:rPr>
              <a:t> Zahra Vahedi</a:t>
            </a:r>
            <a:endParaRPr lang="en-US" sz="1800" b="1" dirty="0">
              <a:solidFill>
                <a:schemeClr val="tx2">
                  <a:lumMod val="2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Neonatologist</a:t>
            </a:r>
            <a:endParaRPr lang="en-US" sz="1800" b="1" dirty="0">
              <a:solidFill>
                <a:schemeClr val="tx2">
                  <a:lumMod val="2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Iran University of medical sciences </a:t>
            </a:r>
            <a:endParaRPr lang="en-US" sz="1800" dirty="0">
              <a:solidFill>
                <a:schemeClr val="tx2">
                  <a:lumMod val="25000"/>
                </a:schemeClr>
              </a:solidFill>
              <a:latin typeface="Arial Rounded MT Bold" panose="020F0704030504030204" pitchFamily="34" charset="0"/>
              <a:cs typeface="2  Koodak" panose="00000700000000000000" pitchFamily="2" charset="-78"/>
            </a:endParaRPr>
          </a:p>
        </p:txBody>
      </p:sp>
      <p:sp>
        <p:nvSpPr>
          <p:cNvPr id="8" name="Freeform: Shape 7"/>
          <p:cNvSpPr/>
          <p:nvPr/>
        </p:nvSpPr>
        <p:spPr>
          <a:xfrm>
            <a:off x="0" y="0"/>
            <a:ext cx="8291048" cy="5143500"/>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4" name="Freeform: Shape 3"/>
          <p:cNvSpPr/>
          <p:nvPr/>
        </p:nvSpPr>
        <p:spPr>
          <a:xfrm>
            <a:off x="1904764" y="0"/>
            <a:ext cx="7250235" cy="5143500"/>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9" name="Freeform: Shape 8"/>
          <p:cNvSpPr/>
          <p:nvPr/>
        </p:nvSpPr>
        <p:spPr>
          <a:xfrm>
            <a:off x="1" y="0"/>
            <a:ext cx="8388424" cy="5143500"/>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10" name="Freeform: Shape 9"/>
          <p:cNvSpPr/>
          <p:nvPr/>
        </p:nvSpPr>
        <p:spPr>
          <a:xfrm>
            <a:off x="1907704" y="0"/>
            <a:ext cx="7250235" cy="5143500"/>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0" name="Picture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7969" y="51470"/>
            <a:ext cx="7288061" cy="500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694530" y="396978"/>
            <a:ext cx="2209800" cy="2209800"/>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Oval 15"/>
          <p:cNvSpPr/>
          <p:nvPr/>
        </p:nvSpPr>
        <p:spPr>
          <a:xfrm>
            <a:off x="5598319" y="713377"/>
            <a:ext cx="665214" cy="665214"/>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7" name="Oval 16"/>
          <p:cNvSpPr/>
          <p:nvPr/>
        </p:nvSpPr>
        <p:spPr>
          <a:xfrm>
            <a:off x="3338666" y="3768213"/>
            <a:ext cx="876300" cy="876300"/>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 name="Oval 18"/>
          <p:cNvSpPr/>
          <p:nvPr/>
        </p:nvSpPr>
        <p:spPr>
          <a:xfrm>
            <a:off x="748481" y="2914650"/>
            <a:ext cx="1737852" cy="1737852"/>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 name="Oval 19"/>
          <p:cNvSpPr/>
          <p:nvPr/>
        </p:nvSpPr>
        <p:spPr>
          <a:xfrm>
            <a:off x="5943600" y="2301978"/>
            <a:ext cx="2498622" cy="2498622"/>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 name="Oval 20"/>
          <p:cNvSpPr/>
          <p:nvPr/>
        </p:nvSpPr>
        <p:spPr>
          <a:xfrm>
            <a:off x="7197827" y="396978"/>
            <a:ext cx="1260373" cy="1260373"/>
          </a:xfrm>
          <a:prstGeom prst="ellipse">
            <a:avLst/>
          </a:prstGeom>
          <a:solidFill>
            <a:schemeClr val="bg2">
              <a:lumMod val="7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 name="Oval 21"/>
          <p:cNvSpPr/>
          <p:nvPr/>
        </p:nvSpPr>
        <p:spPr>
          <a:xfrm>
            <a:off x="381614" y="1592826"/>
            <a:ext cx="1617713" cy="1617713"/>
          </a:xfrm>
          <a:prstGeom prst="ellipse">
            <a:avLst/>
          </a:prstGeom>
          <a:solidFill>
            <a:schemeClr val="tx2">
              <a:lumMod val="2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3" name="Oval 22"/>
          <p:cNvSpPr/>
          <p:nvPr/>
        </p:nvSpPr>
        <p:spPr>
          <a:xfrm>
            <a:off x="7318041" y="1911299"/>
            <a:ext cx="1757363" cy="1757363"/>
          </a:xfrm>
          <a:prstGeom prst="ellipse">
            <a:avLst/>
          </a:prstGeom>
          <a:solidFill>
            <a:schemeClr val="tx2">
              <a:lumMod val="2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4" name="Oval 23"/>
          <p:cNvSpPr/>
          <p:nvPr/>
        </p:nvSpPr>
        <p:spPr>
          <a:xfrm>
            <a:off x="3807158" y="2606778"/>
            <a:ext cx="2123768" cy="2123768"/>
          </a:xfrm>
          <a:prstGeom prst="ellipse">
            <a:avLst/>
          </a:prstGeom>
          <a:solidFill>
            <a:schemeClr val="tx2">
              <a:lumMod val="2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5" name="Oval 24"/>
          <p:cNvSpPr/>
          <p:nvPr/>
        </p:nvSpPr>
        <p:spPr>
          <a:xfrm>
            <a:off x="3248718" y="408078"/>
            <a:ext cx="1148222" cy="1148222"/>
          </a:xfrm>
          <a:prstGeom prst="ellipse">
            <a:avLst/>
          </a:prstGeom>
          <a:solidFill>
            <a:schemeClr val="tx2">
              <a:lumMod val="25000"/>
            </a:schemeClr>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6" name="Oval 25"/>
          <p:cNvSpPr/>
          <p:nvPr/>
        </p:nvSpPr>
        <p:spPr>
          <a:xfrm>
            <a:off x="2979714" y="514275"/>
            <a:ext cx="3575407" cy="3575407"/>
          </a:xfrm>
          <a:prstGeom prst="ellipse">
            <a:avLst/>
          </a:prstGeom>
          <a:solidFill>
            <a:schemeClr val="tx2"/>
          </a:solidFill>
          <a:ln>
            <a:noFill/>
          </a:ln>
          <a:effectLst>
            <a:outerShdw blurRad="317500" sx="105000" sy="105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7" name="TextBox 11"/>
          <p:cNvSpPr txBox="1"/>
          <p:nvPr/>
        </p:nvSpPr>
        <p:spPr>
          <a:xfrm>
            <a:off x="3375159" y="883845"/>
            <a:ext cx="2784516" cy="2744085"/>
          </a:xfrm>
          <a:prstGeom prst="rect">
            <a:avLst/>
          </a:prstGeom>
        </p:spPr>
        <p:txBody>
          <a:bodyPr wrap="square" lIns="0" tIns="0" rIns="0" bIns="0" rtlCol="0" anchor="t">
            <a:spAutoFit/>
          </a:bodyPr>
          <a:lstStyle/>
          <a:p>
            <a:pPr lvl="0" algn="ctr">
              <a:lnSpc>
                <a:spcPct val="200000"/>
              </a:lnSpc>
              <a:spcBef>
                <a:spcPct val="0"/>
              </a:spcBef>
            </a:pPr>
            <a:r>
              <a:rPr lang="en-US" sz="2000" b="1" kern="1200" dirty="0">
                <a:solidFill>
                  <a:schemeClr val="tx2">
                    <a:lumMod val="50000"/>
                  </a:schemeClr>
                </a:solidFill>
                <a:latin typeface="Arial Narrow" panose="020B0606020202030204" pitchFamily="34" charset="0"/>
                <a:ea typeface="+mj-ea"/>
                <a:cs typeface="2  Koodak" panose="00000700000000000000" pitchFamily="2" charset="-78"/>
                <a:sym typeface="Hammersmith One" panose="02010703030501060504"/>
              </a:rPr>
              <a:t>The Goal</a:t>
            </a:r>
            <a:endParaRPr lang="en-US" sz="2000" b="1" kern="1200" dirty="0">
              <a:solidFill>
                <a:schemeClr val="tx2">
                  <a:lumMod val="50000"/>
                </a:schemeClr>
              </a:solidFill>
              <a:latin typeface="Arial Narrow" panose="020B0606020202030204" pitchFamily="34" charset="0"/>
              <a:ea typeface="+mj-ea"/>
              <a:cs typeface="2  Koodak" panose="00000700000000000000" pitchFamily="2" charset="-78"/>
              <a:sym typeface="Hammersmith One" panose="02010703030501060504"/>
            </a:endParaRPr>
          </a:p>
          <a:p>
            <a:pPr lvl="0" algn="ctr">
              <a:lnSpc>
                <a:spcPct val="200000"/>
              </a:lnSpc>
              <a:spcBef>
                <a:spcPct val="0"/>
              </a:spcBef>
            </a:pPr>
            <a:r>
              <a:rPr lang="en-US" sz="18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To review </a:t>
            </a:r>
            <a:r>
              <a:rPr lang="en-US" sz="1800"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objective</a:t>
            </a:r>
            <a:r>
              <a:rPr lang="en-US" sz="18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a:t>
            </a:r>
            <a:r>
              <a:rPr lang="en-US" sz="1800"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early</a:t>
            </a:r>
            <a:r>
              <a:rPr lang="en-US" sz="18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and </a:t>
            </a:r>
            <a:r>
              <a:rPr lang="en-US" sz="1800"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multimodal tools </a:t>
            </a:r>
            <a:r>
              <a:rPr lang="en-US" sz="18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for accurate diagnosis and streamlined decision-making.</a:t>
            </a:r>
            <a:endParaRPr lang="en-US" sz="18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10052 0.26728 L 4.44444E-6 -7.40741E-7 " pathEditMode="relative" rAng="0" ptsTypes="AA">
                                      <p:cBhvr>
                                        <p:cTn id="6" dur="1500" fill="hold"/>
                                        <p:tgtEl>
                                          <p:spTgt spid="25"/>
                                        </p:tgtEl>
                                        <p:attrNameLst>
                                          <p:attrName>ppt_x</p:attrName>
                                          <p:attrName>ppt_y</p:attrName>
                                        </p:attrNameLst>
                                      </p:cBhvr>
                                      <p:rCtr x="-5035" y="-13364"/>
                                    </p:animMotion>
                                  </p:childTnLst>
                                </p:cTn>
                              </p:par>
                              <p:par>
                                <p:cTn id="7" presetID="42" presetClass="path" presetSubtype="0" accel="50000" decel="50000" fill="hold" grpId="0" nodeType="withEffect">
                                  <p:stCondLst>
                                    <p:cond delay="0"/>
                                  </p:stCondLst>
                                  <p:childTnLst>
                                    <p:animMotion origin="layout" path="M -0.13003 0.24444 L 1.06035E-16 8.64198E-7 " pathEditMode="relative" rAng="0" ptsTypes="AA">
                                      <p:cBhvr>
                                        <p:cTn id="8" dur="1500" fill="hold"/>
                                        <p:tgtEl>
                                          <p:spTgt spid="16"/>
                                        </p:tgtEl>
                                        <p:attrNameLst>
                                          <p:attrName>ppt_x</p:attrName>
                                          <p:attrName>ppt_y</p:attrName>
                                        </p:attrNameLst>
                                      </p:cBhvr>
                                      <p:rCtr x="6562" y="-12253"/>
                                    </p:animMotion>
                                  </p:childTnLst>
                                </p:cTn>
                              </p:par>
                              <p:par>
                                <p:cTn id="9" presetID="42" presetClass="path" presetSubtype="0" accel="50000" decel="50000" fill="hold" grpId="0" nodeType="withEffect">
                                  <p:stCondLst>
                                    <p:cond delay="0"/>
                                  </p:stCondLst>
                                  <p:childTnLst>
                                    <p:animMotion origin="layout" path="M -0.3375 0.25185 L 3.61111E-6 -1.35802E-6 " pathEditMode="relative" rAng="0" ptsTypes="AA">
                                      <p:cBhvr>
                                        <p:cTn id="10" dur="1500" fill="hold"/>
                                        <p:tgtEl>
                                          <p:spTgt spid="21"/>
                                        </p:tgtEl>
                                        <p:attrNameLst>
                                          <p:attrName>ppt_x</p:attrName>
                                          <p:attrName>ppt_y</p:attrName>
                                        </p:attrNameLst>
                                      </p:cBhvr>
                                      <p:rCtr x="16875" y="-12593"/>
                                    </p:animMotion>
                                  </p:childTnLst>
                                </p:cTn>
                              </p:par>
                              <p:par>
                                <p:cTn id="11" presetID="42" presetClass="path" presetSubtype="0" accel="50000" decel="50000" fill="hold" grpId="0" nodeType="withEffect">
                                  <p:stCondLst>
                                    <p:cond delay="0"/>
                                  </p:stCondLst>
                                  <p:childTnLst>
                                    <p:animMotion origin="layout" path="M -0.37621 -0.09475 L 1.48319E-16 4.69136E-6 " pathEditMode="relative" rAng="0" ptsTypes="AA">
                                      <p:cBhvr>
                                        <p:cTn id="12" dur="1500" fill="hold"/>
                                        <p:tgtEl>
                                          <p:spTgt spid="23"/>
                                        </p:tgtEl>
                                        <p:attrNameLst>
                                          <p:attrName>ppt_x</p:attrName>
                                          <p:attrName>ppt_y</p:attrName>
                                        </p:attrNameLst>
                                      </p:cBhvr>
                                      <p:rCtr x="18681" y="4722"/>
                                    </p:animMotion>
                                  </p:childTnLst>
                                </p:cTn>
                              </p:par>
                              <p:par>
                                <p:cTn id="13" presetID="42" presetClass="path" presetSubtype="0" accel="50000" decel="50000" fill="hold" grpId="0" nodeType="withEffect">
                                  <p:stCondLst>
                                    <p:cond delay="0"/>
                                  </p:stCondLst>
                                  <p:childTnLst>
                                    <p:animMotion origin="layout" path="M -0.26649 -0.2358 L -2.77778E-6 -4.44444E-6 " pathEditMode="relative" rAng="0" ptsTypes="AA">
                                      <p:cBhvr>
                                        <p:cTn id="14" dur="1500" fill="hold"/>
                                        <p:tgtEl>
                                          <p:spTgt spid="20"/>
                                        </p:tgtEl>
                                        <p:attrNameLst>
                                          <p:attrName>ppt_x</p:attrName>
                                          <p:attrName>ppt_y</p:attrName>
                                        </p:attrNameLst>
                                      </p:cBhvr>
                                      <p:rCtr x="13351" y="11975"/>
                                    </p:animMotion>
                                  </p:childTnLst>
                                </p:cTn>
                              </p:par>
                              <p:par>
                                <p:cTn id="15" presetID="42" presetClass="path" presetSubtype="0" accel="50000" decel="50000" fill="hold" grpId="0" nodeType="withEffect">
                                  <p:stCondLst>
                                    <p:cond delay="0"/>
                                  </p:stCondLst>
                                  <p:childTnLst>
                                    <p:animMotion origin="layout" path="M -0.01233 -0.26574 L -1.38889E-6 -1.60494E-6 " pathEditMode="relative" rAng="0" ptsTypes="AA">
                                      <p:cBhvr>
                                        <p:cTn id="16" dur="1500" fill="hold"/>
                                        <p:tgtEl>
                                          <p:spTgt spid="24"/>
                                        </p:tgtEl>
                                        <p:attrNameLst>
                                          <p:attrName>ppt_x</p:attrName>
                                          <p:attrName>ppt_y</p:attrName>
                                        </p:attrNameLst>
                                      </p:cBhvr>
                                      <p:rCtr x="694" y="13272"/>
                                    </p:animMotion>
                                  </p:childTnLst>
                                </p:cTn>
                              </p:par>
                              <p:par>
                                <p:cTn id="17" presetID="42" presetClass="path" presetSubtype="0" accel="50000" decel="50000" fill="hold" grpId="0" nodeType="withEffect">
                                  <p:stCondLst>
                                    <p:cond delay="0"/>
                                  </p:stCondLst>
                                  <p:childTnLst>
                                    <p:animMotion origin="layout" path="M 0.10556 -0.37037 L 2.95987E-17 -1.23457E-6 " pathEditMode="relative" rAng="0" ptsTypes="AA">
                                      <p:cBhvr>
                                        <p:cTn id="18" dur="1500" fill="hold"/>
                                        <p:tgtEl>
                                          <p:spTgt spid="17"/>
                                        </p:tgtEl>
                                        <p:attrNameLst>
                                          <p:attrName>ppt_x</p:attrName>
                                          <p:attrName>ppt_y</p:attrName>
                                        </p:attrNameLst>
                                      </p:cBhvr>
                                      <p:rCtr x="-5313" y="18519"/>
                                    </p:animMotion>
                                  </p:childTnLst>
                                </p:cTn>
                              </p:par>
                              <p:par>
                                <p:cTn id="19" presetID="42" presetClass="path" presetSubtype="0" accel="50000" decel="50000" fill="hold" grpId="0" nodeType="withEffect">
                                  <p:stCondLst>
                                    <p:cond delay="0"/>
                                  </p:stCondLst>
                                  <p:childTnLst>
                                    <p:animMotion origin="layout" path="M 0.33906 -0.28796 L -3.33333E-6 -2.46914E-7 " pathEditMode="relative" rAng="0" ptsTypes="AA">
                                      <p:cBhvr>
                                        <p:cTn id="20" dur="1500" fill="hold"/>
                                        <p:tgtEl>
                                          <p:spTgt spid="19"/>
                                        </p:tgtEl>
                                        <p:attrNameLst>
                                          <p:attrName>ppt_x</p:attrName>
                                          <p:attrName>ppt_y</p:attrName>
                                        </p:attrNameLst>
                                      </p:cBhvr>
                                      <p:rCtr x="-16944" y="14537"/>
                                    </p:animMotion>
                                  </p:childTnLst>
                                </p:cTn>
                              </p:par>
                              <p:par>
                                <p:cTn id="21" presetID="42" presetClass="path" presetSubtype="0" accel="50000" decel="50000" fill="hold" grpId="0" nodeType="withEffect">
                                  <p:stCondLst>
                                    <p:cond delay="0"/>
                                  </p:stCondLst>
                                  <p:childTnLst>
                                    <p:animMotion origin="layout" path="M 0.39098 -0.01914 L -4.72222E-6 -6.17284E-7 " pathEditMode="relative" rAng="0" ptsTypes="AA">
                                      <p:cBhvr>
                                        <p:cTn id="22" dur="1500" fill="hold"/>
                                        <p:tgtEl>
                                          <p:spTgt spid="22"/>
                                        </p:tgtEl>
                                        <p:attrNameLst>
                                          <p:attrName>ppt_x</p:attrName>
                                          <p:attrName>ppt_y</p:attrName>
                                        </p:attrNameLst>
                                      </p:cBhvr>
                                      <p:rCtr x="-19549" y="556"/>
                                    </p:animMotion>
                                  </p:childTnLst>
                                </p:cTn>
                              </p:par>
                              <p:par>
                                <p:cTn id="23" presetID="42" presetClass="path" presetSubtype="0" accel="50000" decel="50000" fill="hold" grpId="0" nodeType="withEffect">
                                  <p:stCondLst>
                                    <p:cond delay="0"/>
                                  </p:stCondLst>
                                  <p:childTnLst>
                                    <p:animMotion origin="layout" path="M 0.2125 0.15555 L -3.05556E-6 -4.32099E-6 " pathEditMode="relative" rAng="0" ptsTypes="AA">
                                      <p:cBhvr>
                                        <p:cTn id="24" dur="1500" fill="hold"/>
                                        <p:tgtEl>
                                          <p:spTgt spid="15"/>
                                        </p:tgtEl>
                                        <p:attrNameLst>
                                          <p:attrName>ppt_x</p:attrName>
                                          <p:attrName>ppt_y</p:attrName>
                                        </p:attrNameLst>
                                      </p:cBhvr>
                                      <p:rCtr x="-10417" y="-7994"/>
                                    </p:animMotion>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713770" y="444624"/>
            <a:ext cx="5154373" cy="686966"/>
          </a:xfrm>
          <a:prstGeom prst="rect">
            <a:avLst/>
          </a:prstGeom>
        </p:spPr>
        <p:txBody>
          <a:bodyPr spcFirstLastPara="1" wrap="square" lIns="91425" tIns="91425" rIns="91425" bIns="91425" anchor="b" anchorCtr="0">
            <a:noAutofit/>
          </a:bodyPr>
          <a:lstStyle/>
          <a:p>
            <a:pPr lvl="0"/>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Biochemical Markers</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223" name="Google Shape;223;p32"/>
          <p:cNvSpPr txBox="1">
            <a:spLocks noGrp="1"/>
          </p:cNvSpPr>
          <p:nvPr>
            <p:ph type="subTitle" idx="1"/>
          </p:nvPr>
        </p:nvSpPr>
        <p:spPr>
          <a:xfrm>
            <a:off x="1084922" y="1294021"/>
            <a:ext cx="5840440" cy="686966"/>
          </a:xfrm>
          <a:prstGeom prst="rect">
            <a:avLst/>
          </a:prstGeom>
        </p:spPr>
        <p:txBody>
          <a:bodyPr spcFirstLastPara="1" wrap="square" lIns="91425" tIns="91425" rIns="91425" bIns="91425" anchor="t" anchorCtr="0">
            <a:noAutofit/>
          </a:bodyPr>
          <a:lstStyle/>
          <a:p>
            <a:pPr marL="0" lvl="0" indent="0">
              <a:lnSpc>
                <a:spcPct val="200000"/>
              </a:lnSpc>
              <a:buNone/>
            </a:pPr>
            <a:r>
              <a:rPr lang="en-US" sz="1400" b="1" kern="1200" dirty="0">
                <a:solidFill>
                  <a:schemeClr val="tx2">
                    <a:lumMod val="25000"/>
                  </a:schemeClr>
                </a:solidFill>
                <a:latin typeface="Arial Narrow" panose="020B0606020202030204" pitchFamily="34" charset="0"/>
                <a:ea typeface="+mj-ea"/>
                <a:cs typeface="2  Koodak" panose="00000700000000000000" pitchFamily="2" charset="-78"/>
                <a:sym typeface="Arial" panose="020B0604020202020204"/>
              </a:rPr>
              <a:t>Biomarkers provide objective evidence of injury prior to clinical deterioration.</a:t>
            </a:r>
            <a:endParaRPr lang="en-US" sz="1400" b="1" kern="1200" dirty="0">
              <a:solidFill>
                <a:schemeClr val="tx2">
                  <a:lumMod val="25000"/>
                </a:schemeClr>
              </a:solidFill>
              <a:latin typeface="Arial Narrow" panose="020B0606020202030204" pitchFamily="34" charset="0"/>
              <a:ea typeface="+mj-ea"/>
              <a:cs typeface="2  Koodak" panose="00000700000000000000" pitchFamily="2" charset="-78"/>
              <a:sym typeface="Arial" panose="020B0604020202020204"/>
            </a:endParaRPr>
          </a:p>
        </p:txBody>
      </p:sp>
      <p:sp>
        <p:nvSpPr>
          <p:cNvPr id="2" name="Rectangle: Rounded Corners 1"/>
          <p:cNvSpPr/>
          <p:nvPr/>
        </p:nvSpPr>
        <p:spPr>
          <a:xfrm>
            <a:off x="779170" y="3143530"/>
            <a:ext cx="3694459" cy="1531158"/>
          </a:xfrm>
          <a:prstGeom prst="roundRect">
            <a:avLst/>
          </a:prstGeom>
          <a:solidFill>
            <a:schemeClr val="tx2"/>
          </a:solidFill>
          <a:ln>
            <a:solidFill>
              <a:srgbClr val="FDB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p:cNvSpPr/>
          <p:nvPr/>
        </p:nvSpPr>
        <p:spPr>
          <a:xfrm>
            <a:off x="4772380" y="3143530"/>
            <a:ext cx="3694459" cy="1531158"/>
          </a:xfrm>
          <a:prstGeom prst="roundRect">
            <a:avLst/>
          </a:prstGeom>
          <a:solidFill>
            <a:schemeClr val="tx2"/>
          </a:solidFill>
          <a:ln>
            <a:solidFill>
              <a:srgbClr val="FDB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47656" y="3482091"/>
            <a:ext cx="2757486" cy="679673"/>
          </a:xfrm>
          <a:prstGeom prst="rect">
            <a:avLst/>
          </a:prstGeom>
        </p:spPr>
        <p:txBody>
          <a:bodyPr wrap="none">
            <a:spAutoFit/>
          </a:bodyPr>
          <a:lstStyle/>
          <a:p>
            <a:pPr lvl="0" algn="ctr">
              <a:lnSpc>
                <a:spcPts val="5400"/>
              </a:lnSpc>
              <a:spcBef>
                <a:spcPct val="0"/>
              </a:spcBef>
            </a:pPr>
            <a:r>
              <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Systemic Biomarkers</a:t>
            </a:r>
            <a:endPar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1" name="Rectangle 10"/>
          <p:cNvSpPr/>
          <p:nvPr/>
        </p:nvSpPr>
        <p:spPr>
          <a:xfrm>
            <a:off x="5299905" y="3482090"/>
            <a:ext cx="2639407" cy="679673"/>
          </a:xfrm>
          <a:prstGeom prst="rect">
            <a:avLst/>
          </a:prstGeom>
        </p:spPr>
        <p:txBody>
          <a:bodyPr wrap="square">
            <a:spAutoFit/>
          </a:bodyPr>
          <a:lstStyle/>
          <a:p>
            <a:pPr lvl="0" algn="ctr">
              <a:lnSpc>
                <a:spcPts val="5400"/>
              </a:lnSpc>
              <a:spcBef>
                <a:spcPct val="0"/>
              </a:spcBef>
            </a:pPr>
            <a:r>
              <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Neuro Biomarkers</a:t>
            </a:r>
            <a:endPar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Tree>
  </p:cSld>
  <p:clrMapOvr>
    <a:masterClrMapping/>
  </p:clrMapOvr>
  <p:transition spd="slow">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713770" y="444624"/>
            <a:ext cx="5154373" cy="686966"/>
          </a:xfrm>
          <a:prstGeom prst="rect">
            <a:avLst/>
          </a:prstGeom>
        </p:spPr>
        <p:txBody>
          <a:bodyPr spcFirstLastPara="1" wrap="square" lIns="91425" tIns="91425" rIns="91425" bIns="91425" anchor="b" anchorCtr="0">
            <a:noAutofit/>
          </a:bodyPr>
          <a:lstStyle/>
          <a:p>
            <a:pPr lvl="0"/>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Biochemical Markers</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2" name="Rectangle: Rounded Corners 1"/>
          <p:cNvSpPr/>
          <p:nvPr/>
        </p:nvSpPr>
        <p:spPr>
          <a:xfrm>
            <a:off x="779170" y="1347614"/>
            <a:ext cx="3694459" cy="3327074"/>
          </a:xfrm>
          <a:prstGeom prst="roundRect">
            <a:avLst/>
          </a:prstGeom>
          <a:solidFill>
            <a:schemeClr val="tx2"/>
          </a:solidFill>
          <a:ln>
            <a:solidFill>
              <a:srgbClr val="FDB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p:cNvSpPr/>
          <p:nvPr/>
        </p:nvSpPr>
        <p:spPr>
          <a:xfrm>
            <a:off x="4772380" y="1347614"/>
            <a:ext cx="3694459" cy="3327074"/>
          </a:xfrm>
          <a:prstGeom prst="roundRect">
            <a:avLst/>
          </a:prstGeom>
          <a:solidFill>
            <a:schemeClr val="tx2"/>
          </a:solidFill>
          <a:ln>
            <a:solidFill>
              <a:srgbClr val="FDB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1345828"/>
            <a:ext cx="2757486" cy="679673"/>
          </a:xfrm>
          <a:prstGeom prst="rect">
            <a:avLst/>
          </a:prstGeom>
        </p:spPr>
        <p:txBody>
          <a:bodyPr wrap="none">
            <a:spAutoFit/>
          </a:bodyPr>
          <a:lstStyle/>
          <a:p>
            <a:pPr lvl="0" algn="ctr">
              <a:lnSpc>
                <a:spcPts val="5400"/>
              </a:lnSpc>
              <a:spcBef>
                <a:spcPct val="0"/>
              </a:spcBef>
            </a:pPr>
            <a:r>
              <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Systemic Biomarkers</a:t>
            </a:r>
            <a:endPar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1" name="Rectangle 10"/>
          <p:cNvSpPr/>
          <p:nvPr/>
        </p:nvSpPr>
        <p:spPr>
          <a:xfrm>
            <a:off x="5004048" y="1356058"/>
            <a:ext cx="2639407" cy="679673"/>
          </a:xfrm>
          <a:prstGeom prst="rect">
            <a:avLst/>
          </a:prstGeom>
        </p:spPr>
        <p:txBody>
          <a:bodyPr wrap="square">
            <a:spAutoFit/>
          </a:bodyPr>
          <a:lstStyle/>
          <a:p>
            <a:pPr lvl="0" algn="ctr">
              <a:lnSpc>
                <a:spcPts val="5400"/>
              </a:lnSpc>
              <a:spcBef>
                <a:spcPct val="0"/>
              </a:spcBef>
            </a:pPr>
            <a:r>
              <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Neuro Biomarkers</a:t>
            </a:r>
            <a:endParaRPr lang="en-US" sz="24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0" name="TextBox 11"/>
          <p:cNvSpPr txBox="1"/>
          <p:nvPr/>
        </p:nvSpPr>
        <p:spPr>
          <a:xfrm>
            <a:off x="1403648" y="2095441"/>
            <a:ext cx="1603531" cy="1430328"/>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L="457200" indent="-457200">
              <a:lnSpc>
                <a:spcPct val="150000"/>
              </a:lnSpc>
              <a:spcBef>
                <a:spcPct val="0"/>
              </a:spcBef>
              <a:buFont typeface="Arial" panose="020B0604020202020204" pitchFamily="34" charset="0"/>
              <a:buChar char="•"/>
              <a:defRPr sz="1600" b="1" kern="1200">
                <a:solidFill>
                  <a:schemeClr val="tx2">
                    <a:lumMod val="25000"/>
                  </a:schemeClr>
                </a:solidFill>
                <a:latin typeface="Arial Narrow" panose="020B0606020202030204" pitchFamily="34" charset="0"/>
                <a:ea typeface="+mj-ea"/>
                <a:cs typeface="2  Koodak" panose="00000700000000000000" pitchFamily="2" charset="-78"/>
              </a:defRPr>
            </a:lvl1pPr>
          </a:lstStyle>
          <a:p>
            <a:r>
              <a:rPr lang="en-US" dirty="0">
                <a:solidFill>
                  <a:schemeClr val="bg2">
                    <a:lumMod val="75000"/>
                  </a:schemeClr>
                </a:solidFill>
                <a:sym typeface="Hammersmith One" panose="02010703030501060504"/>
              </a:rPr>
              <a:t>CK-BB</a:t>
            </a:r>
            <a:endParaRPr lang="en-US" dirty="0">
              <a:solidFill>
                <a:schemeClr val="bg2">
                  <a:lumMod val="75000"/>
                </a:schemeClr>
              </a:solidFill>
              <a:sym typeface="Hammersmith One" panose="02010703030501060504"/>
            </a:endParaRPr>
          </a:p>
          <a:p>
            <a:r>
              <a:rPr lang="en-US" dirty="0">
                <a:sym typeface="Hammersmith One" panose="02010703030501060504"/>
              </a:rPr>
              <a:t>NRBC</a:t>
            </a:r>
            <a:endParaRPr lang="en-US" dirty="0">
              <a:sym typeface="Hammersmith One" panose="02010703030501060504"/>
            </a:endParaRPr>
          </a:p>
          <a:p>
            <a:r>
              <a:rPr lang="en-US" dirty="0">
                <a:sym typeface="Hammersmith One" panose="02010703030501060504"/>
              </a:rPr>
              <a:t>Lactate</a:t>
            </a:r>
            <a:endParaRPr lang="en-US" dirty="0">
              <a:sym typeface="Hammersmith One" panose="02010703030501060504"/>
            </a:endParaRPr>
          </a:p>
          <a:p>
            <a:r>
              <a:rPr lang="en-US" dirty="0">
                <a:sym typeface="Hammersmith One" panose="02010703030501060504"/>
              </a:rPr>
              <a:t>IL-6 </a:t>
            </a:r>
            <a:endParaRPr lang="en-US" dirty="0">
              <a:sym typeface="Hammersmith One" panose="02010703030501060504"/>
            </a:endParaRPr>
          </a:p>
        </p:txBody>
      </p:sp>
      <p:sp>
        <p:nvSpPr>
          <p:cNvPr id="12" name="TextBox 11"/>
          <p:cNvSpPr txBox="1"/>
          <p:nvPr/>
        </p:nvSpPr>
        <p:spPr>
          <a:xfrm>
            <a:off x="5406095" y="2095441"/>
            <a:ext cx="2639407" cy="2168992"/>
          </a:xfrm>
          <a:prstGeom prst="rect">
            <a:avLst/>
          </a:prstGeom>
        </p:spPr>
        <p:txBody>
          <a:bodyPr wrap="square" lIns="0" tIns="0" rIns="0" bIns="0" rtlCol="0" anchor="t">
            <a:spAutoFit/>
          </a:bodyPr>
          <a:lstStyle/>
          <a:p>
            <a:pPr marL="457200" lvl="0" indent="-457200">
              <a:lnSpc>
                <a:spcPct val="150000"/>
              </a:lnSpc>
              <a:spcBef>
                <a:spcPct val="0"/>
              </a:spcBef>
              <a:buFont typeface="Arial" panose="020B0604020202020204" pitchFamily="34" charset="0"/>
              <a:buChar char="•"/>
            </a:pPr>
            <a:r>
              <a:rPr lang="en-US" sz="1600"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GFAP</a:t>
            </a:r>
            <a:endParaRPr lang="en-US" sz="1600"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endParaRPr>
          </a:p>
          <a:p>
            <a:pPr marL="457200" lvl="0" indent="-457200">
              <a:lnSpc>
                <a:spcPct val="150000"/>
              </a:lnSpc>
              <a:spcBef>
                <a:spcPct val="0"/>
              </a:spcBef>
              <a:buFont typeface="Arial" panose="020B0604020202020204" pitchFamily="34" charset="0"/>
              <a:buChar char="•"/>
            </a:pPr>
            <a:r>
              <a:rPr lang="en-US" sz="1600" b="1" kern="1200" dirty="0" err="1">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NfL</a:t>
            </a:r>
            <a:endPar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a:p>
            <a:pPr marL="457200" lvl="0" indent="-457200">
              <a:lnSpc>
                <a:spcPct val="150000"/>
              </a:lnSpc>
              <a:spcBef>
                <a:spcPct val="0"/>
              </a:spcBef>
              <a:buFont typeface="Arial" panose="020B0604020202020204" pitchFamily="34" charset="0"/>
              <a:buChar char="•"/>
            </a:pPr>
            <a:r>
              <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Protein S100B</a:t>
            </a:r>
            <a:endPar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a:p>
            <a:pPr lvl="0">
              <a:lnSpc>
                <a:spcPct val="150000"/>
              </a:lnSpc>
              <a:spcBef>
                <a:spcPct val="0"/>
              </a:spcBef>
            </a:pPr>
            <a:r>
              <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(high Negative Predictive Value)</a:t>
            </a:r>
            <a:endPar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a:p>
            <a:pPr marL="457200" lvl="0" indent="-457200">
              <a:lnSpc>
                <a:spcPct val="150000"/>
              </a:lnSpc>
              <a:spcBef>
                <a:spcPct val="0"/>
              </a:spcBef>
              <a:buFont typeface="Arial" panose="020B0604020202020204" pitchFamily="34" charset="0"/>
              <a:buChar char="•"/>
            </a:pPr>
            <a:r>
              <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NSE </a:t>
            </a:r>
            <a:endPar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a:p>
            <a:pPr marL="457200" lvl="0" indent="-457200">
              <a:lnSpc>
                <a:spcPct val="150000"/>
              </a:lnSpc>
              <a:spcBef>
                <a:spcPct val="0"/>
              </a:spcBef>
              <a:buFont typeface="Arial" panose="020B0604020202020204" pitchFamily="34" charset="0"/>
              <a:buChar char="•"/>
            </a:pPr>
            <a:r>
              <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Netrin-1</a:t>
            </a:r>
            <a:endParaRPr lang="en-US" sz="1600"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2"/>
          </p:nvPr>
        </p:nvPicPr>
        <p:blipFill>
          <a:blip r:embed="rId1"/>
          <a:srcRect l="421" r="421"/>
          <a:stretch>
            <a:fillRect/>
          </a:stretch>
        </p:blipFill>
        <p:spPr>
          <a:xfrm>
            <a:off x="1497204" y="267494"/>
            <a:ext cx="6149592" cy="8331480"/>
          </a:xfrm>
          <a:prstGeom prst="roundRect">
            <a:avLst>
              <a:gd name="adj" fmla="val 8476"/>
            </a:avLst>
          </a:prstGeom>
        </p:spPr>
      </p:pic>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2"/>
          </p:nvPr>
        </p:nvPicPr>
        <p:blipFill>
          <a:blip r:embed="rId1"/>
          <a:srcRect l="421" r="421"/>
          <a:stretch>
            <a:fillRect/>
          </a:stretch>
        </p:blipFill>
        <p:spPr>
          <a:xfrm>
            <a:off x="1497204" y="-3383466"/>
            <a:ext cx="6149592" cy="8331480"/>
          </a:xfrm>
          <a:prstGeom prst="roundRect">
            <a:avLst>
              <a:gd name="adj" fmla="val 8476"/>
            </a:avLst>
          </a:prstGeom>
        </p:spPr>
      </p:pic>
      <p:sp>
        <p:nvSpPr>
          <p:cNvPr id="3" name="Rectangle 2"/>
          <p:cNvSpPr/>
          <p:nvPr/>
        </p:nvSpPr>
        <p:spPr>
          <a:xfrm>
            <a:off x="0" y="0"/>
            <a:ext cx="9144000" cy="5143500"/>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5"/>
          <p:cNvPicPr>
            <a:picLocks noChangeAspect="1"/>
          </p:cNvPicPr>
          <p:nvPr/>
        </p:nvPicPr>
        <p:blipFill>
          <a:blip r:embed="rId1">
            <a:duotone>
              <a:prstClr val="black"/>
              <a:schemeClr val="tx2">
                <a:tint val="45000"/>
                <a:satMod val="400000"/>
              </a:schemeClr>
            </a:duotone>
          </a:blip>
          <a:srcRect l="9952" t="53714" r="27350" b="44278"/>
          <a:stretch>
            <a:fillRect/>
          </a:stretch>
        </p:blipFill>
        <p:spPr>
          <a:xfrm>
            <a:off x="35500" y="2283718"/>
            <a:ext cx="9073000" cy="576064"/>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1" name="Google Shape;1507;p51"/>
          <p:cNvSpPr/>
          <p:nvPr/>
        </p:nvSpPr>
        <p:spPr>
          <a:xfrm flipH="1">
            <a:off x="4788024" y="72008"/>
            <a:ext cx="4252131" cy="4659982"/>
          </a:xfrm>
          <a:prstGeom prst="wedgeRectCallout">
            <a:avLst>
              <a:gd name="adj1" fmla="val -3766"/>
              <a:gd name="adj2" fmla="val 54935"/>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panose="02000503000000020004"/>
              <a:ea typeface="Inter" panose="02000503000000020004"/>
              <a:cs typeface="Inter" panose="02000503000000020004"/>
              <a:sym typeface="Inter" panose="02000503000000020004"/>
            </a:endParaRPr>
          </a:p>
        </p:txBody>
      </p:sp>
      <p:pic>
        <p:nvPicPr>
          <p:cNvPr id="9" name="Picture 8"/>
          <p:cNvPicPr>
            <a:picLocks noChangeAspect="1"/>
          </p:cNvPicPr>
          <p:nvPr/>
        </p:nvPicPr>
        <p:blipFill>
          <a:blip r:embed="rId1"/>
          <a:stretch>
            <a:fillRect/>
          </a:stretch>
        </p:blipFill>
        <p:spPr>
          <a:xfrm>
            <a:off x="4932040" y="195486"/>
            <a:ext cx="3987776" cy="4408938"/>
          </a:xfrm>
          <a:prstGeom prst="rect">
            <a:avLst/>
          </a:prstGeom>
        </p:spPr>
      </p:pic>
      <p:sp>
        <p:nvSpPr>
          <p:cNvPr id="14" name="TextBox 13"/>
          <p:cNvSpPr txBox="1"/>
          <p:nvPr/>
        </p:nvSpPr>
        <p:spPr>
          <a:xfrm>
            <a:off x="637056" y="389128"/>
            <a:ext cx="4035991" cy="1209627"/>
          </a:xfrm>
          <a:prstGeom prst="rect">
            <a:avLst/>
          </a:prstGeom>
        </p:spPr>
        <p:txBody>
          <a:bodyPr wrap="square" lIns="0" tIns="0" rIns="0" bIns="0" rtlCol="0" anchor="t">
            <a:spAutoFit/>
          </a:bodyPr>
          <a:lstStyle/>
          <a:p>
            <a:pPr>
              <a:lnSpc>
                <a:spcPct val="150000"/>
              </a:lnSpc>
              <a:spcBef>
                <a:spcPct val="0"/>
              </a:spcBef>
              <a:buClrTx/>
              <a:buFontTx/>
              <a:buNone/>
            </a:pP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HRMS (high resolution mass spectrometry)</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endParaRPr>
          </a:p>
        </p:txBody>
      </p:sp>
      <p:sp>
        <p:nvSpPr>
          <p:cNvPr id="15" name="Rectangle 14"/>
          <p:cNvSpPr/>
          <p:nvPr/>
        </p:nvSpPr>
        <p:spPr>
          <a:xfrm>
            <a:off x="971600" y="1851670"/>
            <a:ext cx="3076432" cy="2691571"/>
          </a:xfrm>
          <a:prstGeom prst="rect">
            <a:avLst/>
          </a:prstGeom>
        </p:spPr>
        <p:txBody>
          <a:bodyPr wrap="square">
            <a:spAutoFit/>
          </a:bodyPr>
          <a:lstStyle/>
          <a:p>
            <a:pPr algn="just">
              <a:lnSpc>
                <a:spcPct val="250000"/>
              </a:lnSpc>
              <a:buClrTx/>
              <a:buFontTx/>
              <a:buNone/>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It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Work Sans"/>
              </a:rPr>
              <a:t>is a laboratory technique used to discover </a:t>
            </a:r>
            <a:r>
              <a:rPr lang="en-US" b="1" kern="1200" dirty="0">
                <a:solidFill>
                  <a:schemeClr val="tx2">
                    <a:lumMod val="50000"/>
                  </a:schemeClr>
                </a:solidFill>
                <a:latin typeface="Arial Narrow" panose="020B0606020202030204" pitchFamily="34" charset="0"/>
                <a:ea typeface="+mj-ea"/>
                <a:cs typeface="2  Koodak" panose="00000700000000000000" pitchFamily="2" charset="-78"/>
                <a:sym typeface="Work Sans"/>
              </a:rPr>
              <a:t>new biomarkers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Work Sans"/>
              </a:rPr>
              <a:t>and </a:t>
            </a:r>
            <a:r>
              <a:rPr lang="en-US" b="1" kern="1200" dirty="0">
                <a:solidFill>
                  <a:schemeClr val="tx2">
                    <a:lumMod val="50000"/>
                  </a:schemeClr>
                </a:solidFill>
                <a:latin typeface="Arial Narrow" panose="020B0606020202030204" pitchFamily="34" charset="0"/>
                <a:ea typeface="+mj-ea"/>
                <a:cs typeface="2  Koodak" panose="00000700000000000000" pitchFamily="2" charset="-78"/>
                <a:sym typeface="Work Sans"/>
              </a:rPr>
              <a:t>molecular patterns</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Work Sans"/>
              </a:rPr>
              <a:t> for the very rapid diagnosis of HIE in cord blood and serum.</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Work Sans"/>
            </a:endParaRPr>
          </a:p>
          <a:p>
            <a:pPr algn="just">
              <a:lnSpc>
                <a:spcPct val="250000"/>
              </a:lnSpc>
              <a:buClrTx/>
              <a:buFontTx/>
              <a:buNone/>
            </a:pPr>
            <a:r>
              <a:rPr lang="en-US" b="1" kern="1200" dirty="0">
                <a:solidFill>
                  <a:schemeClr val="tx2">
                    <a:lumMod val="50000"/>
                  </a:schemeClr>
                </a:solidFill>
                <a:latin typeface="Arial Narrow" panose="020B0606020202030204" pitchFamily="34" charset="0"/>
                <a:ea typeface="+mj-ea"/>
                <a:cs typeface="2  Koodak" panose="00000700000000000000" pitchFamily="2" charset="-78"/>
                <a:sym typeface="Work Sans"/>
              </a:rPr>
              <a:t>R/O DDx</a:t>
            </a:r>
            <a:endParaRPr lang="en-US" b="1" kern="1200" dirty="0">
              <a:solidFill>
                <a:schemeClr val="tx2">
                  <a:lumMod val="50000"/>
                </a:schemeClr>
              </a:solidFill>
              <a:latin typeface="Arial Narrow" panose="020B0606020202030204" pitchFamily="34" charset="0"/>
              <a:ea typeface="+mj-ea"/>
              <a:cs typeface="2  Koodak" panose="00000700000000000000" pitchFamily="2" charset="-78"/>
              <a:sym typeface="Work San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968" y="411510"/>
            <a:ext cx="4372928" cy="494687"/>
          </a:xfrm>
          <a:prstGeom prst="rect">
            <a:avLst/>
          </a:prstGeom>
        </p:spPr>
        <p:txBody>
          <a:bodyPr wrap="none">
            <a:spAutoFit/>
          </a:bodyPr>
          <a:lstStyle/>
          <a:p>
            <a:pPr indent="0">
              <a:lnSpc>
                <a:spcPct val="150000"/>
              </a:lnSpc>
            </a:pP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Amplitude-integrated EEG (</a:t>
            </a:r>
            <a:r>
              <a:rPr lang="en-US" sz="2000" b="1" kern="1200" dirty="0" err="1">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aEEG</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endParaRPr>
          </a:p>
        </p:txBody>
      </p:sp>
      <p:sp>
        <p:nvSpPr>
          <p:cNvPr id="4" name="Rectangle 3"/>
          <p:cNvSpPr/>
          <p:nvPr/>
        </p:nvSpPr>
        <p:spPr>
          <a:xfrm>
            <a:off x="636776" y="1266488"/>
            <a:ext cx="3960440" cy="2610523"/>
          </a:xfrm>
          <a:prstGeom prst="rect">
            <a:avLst/>
          </a:prstGeom>
        </p:spPr>
        <p:txBody>
          <a:bodyPr wrap="square">
            <a:spAutoFit/>
          </a:bodyPr>
          <a:lstStyle/>
          <a:p>
            <a:pPr lvl="1" algn="just">
              <a:lnSpc>
                <a:spcPct val="20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The most reliable</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bedside predictor of</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outcome, essential</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for confirming TH eligibility.</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gn="just">
              <a:lnSpc>
                <a:spcPct val="200000"/>
              </a:lnSpc>
            </a:pPr>
            <a:r>
              <a:rPr lang="en-US" b="1" kern="1200" dirty="0">
                <a:solidFill>
                  <a:schemeClr val="tx2">
                    <a:lumMod val="25000"/>
                  </a:schemeClr>
                </a:solidFill>
                <a:latin typeface="Arial Narrow" panose="020B0606020202030204" pitchFamily="34" charset="0"/>
                <a:cs typeface="2  Koodak" panose="00000700000000000000" pitchFamily="2" charset="-78"/>
              </a:rPr>
              <a:t>Severely Abnormal Traces</a:t>
            </a:r>
            <a:r>
              <a:rPr lang="en-US" b="1" kern="1200" dirty="0">
                <a:solidFill>
                  <a:schemeClr val="bg2">
                    <a:lumMod val="75000"/>
                  </a:schemeClr>
                </a:solidFill>
                <a:latin typeface="Arial Narrow" panose="020B0606020202030204" pitchFamily="34" charset="0"/>
                <a:cs typeface="2  Koodak" panose="00000700000000000000" pitchFamily="2" charset="-78"/>
              </a:rPr>
              <a:t> </a:t>
            </a:r>
            <a:r>
              <a:rPr lang="en-US" b="1" kern="1200" dirty="0">
                <a:solidFill>
                  <a:schemeClr val="bg2">
                    <a:lumMod val="75000"/>
                  </a:schemeClr>
                </a:solidFill>
                <a:latin typeface="Arial Narrow" panose="020B0606020202030204" pitchFamily="34" charset="0"/>
                <a:cs typeface="2  Koodak" panose="00000700000000000000" pitchFamily="2" charset="-78"/>
              </a:rPr>
              <a:t>(Low Voltage or Burst</a:t>
            </a:r>
            <a:r>
              <a:rPr lang="en-US" b="1" kern="1200" dirty="0">
                <a:solidFill>
                  <a:schemeClr val="bg2">
                    <a:lumMod val="75000"/>
                  </a:schemeClr>
                </a:solidFill>
                <a:latin typeface="Arial Narrow" panose="020B0606020202030204" pitchFamily="34" charset="0"/>
                <a:cs typeface="2  Koodak" panose="00000700000000000000" pitchFamily="2" charset="-78"/>
              </a:rPr>
              <a:t> </a:t>
            </a:r>
            <a:r>
              <a:rPr lang="en-US" b="1" kern="1200" dirty="0">
                <a:solidFill>
                  <a:schemeClr val="bg2">
                    <a:lumMod val="75000"/>
                  </a:schemeClr>
                </a:solidFill>
                <a:latin typeface="Arial Narrow" panose="020B0606020202030204" pitchFamily="34" charset="0"/>
                <a:cs typeface="2  Koodak" panose="00000700000000000000" pitchFamily="2" charset="-78"/>
              </a:rPr>
              <a:t>Suppression)</a:t>
            </a:r>
            <a:r>
              <a:rPr lang="en-US" b="1" kern="1200" dirty="0">
                <a:solidFill>
                  <a:schemeClr val="tx2">
                    <a:lumMod val="25000"/>
                  </a:schemeClr>
                </a:solidFill>
                <a:latin typeface="Arial Narrow" panose="020B0606020202030204" pitchFamily="34" charset="0"/>
                <a:cs typeface="2  Koodak" panose="00000700000000000000" pitchFamily="2" charset="-78"/>
              </a:rPr>
              <a:t> strongly predict</a:t>
            </a:r>
            <a:r>
              <a:rPr lang="en-US" b="1" kern="1200" dirty="0">
                <a:solidFill>
                  <a:schemeClr val="tx2">
                    <a:lumMod val="25000"/>
                  </a:schemeClr>
                </a:solidFill>
                <a:latin typeface="Arial Narrow" panose="020B0606020202030204" pitchFamily="34" charset="0"/>
                <a:cs typeface="2  Koodak" panose="00000700000000000000" pitchFamily="2" charset="-78"/>
              </a:rPr>
              <a:t> </a:t>
            </a:r>
            <a:r>
              <a:rPr lang="en-US" b="1" kern="1200" dirty="0">
                <a:solidFill>
                  <a:schemeClr val="tx2">
                    <a:lumMod val="25000"/>
                  </a:schemeClr>
                </a:solidFill>
                <a:latin typeface="Arial Narrow" panose="020B0606020202030204" pitchFamily="34" charset="0"/>
                <a:cs typeface="2  Koodak" panose="00000700000000000000" pitchFamily="2" charset="-78"/>
              </a:rPr>
              <a:t>poor outcome.</a:t>
            </a:r>
            <a:endParaRPr lang="en-US" b="1" kern="1200" dirty="0">
              <a:solidFill>
                <a:schemeClr val="tx2">
                  <a:lumMod val="25000"/>
                </a:schemeClr>
              </a:solidFill>
              <a:latin typeface="Arial Narrow" panose="020B0606020202030204" pitchFamily="34" charset="0"/>
              <a:cs typeface="2  Koodak" panose="00000700000000000000" pitchFamily="2" charset="-78"/>
            </a:endParaRPr>
          </a:p>
          <a:p>
            <a:pPr lvl="1" algn="just">
              <a:lnSpc>
                <a:spcPct val="200000"/>
              </a:lnSpc>
            </a:pPr>
            <a:r>
              <a:rPr lang="en-US" b="1" kern="1200" dirty="0">
                <a:solidFill>
                  <a:schemeClr val="tx2">
                    <a:lumMod val="25000"/>
                  </a:schemeClr>
                </a:solidFill>
                <a:latin typeface="Arial Narrow" panose="020B0606020202030204" pitchFamily="34" charset="0"/>
                <a:cs typeface="2  Koodak" panose="00000700000000000000" pitchFamily="2" charset="-78"/>
              </a:rPr>
              <a:t>Absence of Sleep</a:t>
            </a:r>
            <a:r>
              <a:rPr lang="en-US" b="1" kern="1200" dirty="0">
                <a:solidFill>
                  <a:schemeClr val="tx2">
                    <a:lumMod val="25000"/>
                  </a:schemeClr>
                </a:solidFill>
                <a:latin typeface="Arial Narrow" panose="020B0606020202030204" pitchFamily="34" charset="0"/>
                <a:cs typeface="2  Koodak" panose="00000700000000000000" pitchFamily="2" charset="-78"/>
              </a:rPr>
              <a:t> </a:t>
            </a:r>
            <a:r>
              <a:rPr lang="en-US" b="1" kern="1200" dirty="0">
                <a:solidFill>
                  <a:schemeClr val="tx2">
                    <a:lumMod val="25000"/>
                  </a:schemeClr>
                </a:solidFill>
                <a:latin typeface="Arial Narrow" panose="020B0606020202030204" pitchFamily="34" charset="0"/>
                <a:cs typeface="2  Koodak" panose="00000700000000000000" pitchFamily="2" charset="-78"/>
              </a:rPr>
              <a:t>Wake Cycling </a:t>
            </a:r>
            <a:r>
              <a:rPr lang="en-US" b="1" kern="1200" dirty="0">
                <a:solidFill>
                  <a:schemeClr val="bg2">
                    <a:lumMod val="75000"/>
                  </a:schemeClr>
                </a:solidFill>
                <a:latin typeface="Arial Narrow" panose="020B0606020202030204" pitchFamily="34" charset="0"/>
                <a:cs typeface="2  Koodak" panose="00000700000000000000" pitchFamily="2" charset="-78"/>
              </a:rPr>
              <a:t>(SWC)</a:t>
            </a:r>
            <a:r>
              <a:rPr lang="en-US" b="1" kern="1200" dirty="0">
                <a:solidFill>
                  <a:schemeClr val="bg2">
                    <a:lumMod val="75000"/>
                  </a:schemeClr>
                </a:solidFill>
                <a:latin typeface="Arial Narrow" panose="020B0606020202030204" pitchFamily="34" charset="0"/>
                <a:cs typeface="2  Koodak" panose="00000700000000000000" pitchFamily="2" charset="-78"/>
              </a:rPr>
              <a:t> </a:t>
            </a:r>
            <a:r>
              <a:rPr lang="en-US" b="1" kern="1200" dirty="0">
                <a:solidFill>
                  <a:schemeClr val="tx2">
                    <a:lumMod val="25000"/>
                  </a:schemeClr>
                </a:solidFill>
                <a:latin typeface="Arial Narrow" panose="020B0606020202030204" pitchFamily="34" charset="0"/>
                <a:cs typeface="2  Koodak" panose="00000700000000000000" pitchFamily="2" charset="-78"/>
              </a:rPr>
              <a:t>after 24 hours is a critical warning</a:t>
            </a:r>
            <a:r>
              <a:rPr lang="en-US" b="1" kern="1200" dirty="0">
                <a:solidFill>
                  <a:schemeClr val="tx2">
                    <a:lumMod val="25000"/>
                  </a:schemeClr>
                </a:solidFill>
                <a:latin typeface="Arial Narrow" panose="020B0606020202030204" pitchFamily="34" charset="0"/>
                <a:cs typeface="2  Koodak" panose="00000700000000000000" pitchFamily="2" charset="-78"/>
              </a:rPr>
              <a:t> </a:t>
            </a:r>
            <a:r>
              <a:rPr lang="en-US" b="1" kern="1200" dirty="0">
                <a:solidFill>
                  <a:schemeClr val="tx2">
                    <a:lumMod val="25000"/>
                  </a:schemeClr>
                </a:solidFill>
                <a:latin typeface="Arial Narrow" panose="020B0606020202030204" pitchFamily="34" charset="0"/>
                <a:cs typeface="2  Koodak" panose="00000700000000000000" pitchFamily="2" charset="-78"/>
              </a:rPr>
              <a:t>sign.</a:t>
            </a:r>
            <a:endParaRPr lang="en-US" b="1" kern="1200" dirty="0">
              <a:solidFill>
                <a:schemeClr val="tx2">
                  <a:lumMod val="25000"/>
                </a:schemeClr>
              </a:solidFill>
              <a:latin typeface="Arial Narrow" panose="020B0606020202030204" pitchFamily="34" charset="0"/>
              <a:cs typeface="2  Koodak" panose="00000700000000000000" pitchFamily="2" charset="-78"/>
            </a:endParaRPr>
          </a:p>
        </p:txBody>
      </p:sp>
      <p:grpSp>
        <p:nvGrpSpPr>
          <p:cNvPr id="9" name="Group 8"/>
          <p:cNvGrpSpPr/>
          <p:nvPr/>
        </p:nvGrpSpPr>
        <p:grpSpPr>
          <a:xfrm>
            <a:off x="4788024" y="144016"/>
            <a:ext cx="4252131" cy="4659982"/>
            <a:chOff x="4788024" y="144016"/>
            <a:chExt cx="4252131" cy="4659982"/>
          </a:xfrm>
        </p:grpSpPr>
        <p:sp>
          <p:nvSpPr>
            <p:cNvPr id="8" name="Google Shape;1507;p51"/>
            <p:cNvSpPr/>
            <p:nvPr/>
          </p:nvSpPr>
          <p:spPr>
            <a:xfrm flipH="1">
              <a:off x="4788024" y="144016"/>
              <a:ext cx="4252131" cy="4659982"/>
            </a:xfrm>
            <a:prstGeom prst="wedgeRectCallout">
              <a:avLst>
                <a:gd name="adj1" fmla="val -3766"/>
                <a:gd name="adj2" fmla="val 54935"/>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panose="02000503000000020004"/>
                <a:ea typeface="Inter" panose="02000503000000020004"/>
                <a:cs typeface="Inter" panose="02000503000000020004"/>
                <a:sym typeface="Inter" panose="02000503000000020004"/>
              </a:endParaRPr>
            </a:p>
          </p:txBody>
        </p:sp>
        <p:pic>
          <p:nvPicPr>
            <p:cNvPr id="7" name="Picture 6"/>
            <p:cNvPicPr>
              <a:picLocks noChangeAspect="1"/>
            </p:cNvPicPr>
            <p:nvPr/>
          </p:nvPicPr>
          <p:blipFill>
            <a:blip r:embed="rId1"/>
            <a:stretch>
              <a:fillRect/>
            </a:stretch>
          </p:blipFill>
          <p:spPr>
            <a:xfrm>
              <a:off x="4911556" y="267494"/>
              <a:ext cx="4005065" cy="439248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123478"/>
            <a:ext cx="8784976" cy="478494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4" name="Group 3"/>
          <p:cNvGrpSpPr/>
          <p:nvPr/>
        </p:nvGrpSpPr>
        <p:grpSpPr>
          <a:xfrm>
            <a:off x="246062" y="-2468810"/>
            <a:ext cx="8646417" cy="792088"/>
            <a:chOff x="246062" y="123478"/>
            <a:chExt cx="8646417" cy="792088"/>
          </a:xfrm>
          <a:solidFill>
            <a:srgbClr val="FEEFF2"/>
          </a:solidFill>
        </p:grpSpPr>
        <p:sp>
          <p:nvSpPr>
            <p:cNvPr id="7" name="Rectangle: Rounded Corners 6"/>
            <p:cNvSpPr/>
            <p:nvPr/>
          </p:nvSpPr>
          <p:spPr>
            <a:xfrm>
              <a:off x="246062" y="123478"/>
              <a:ext cx="8646417" cy="792088"/>
            </a:xfrm>
            <a:prstGeom prst="roundRect">
              <a:avLst>
                <a:gd name="adj" fmla="val 32059"/>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0242" y="202744"/>
              <a:ext cx="6286401" cy="523220"/>
            </a:xfrm>
            <a:prstGeom prst="rect">
              <a:avLst/>
            </a:prstGeom>
            <a:grpFill/>
            <a:ln>
              <a:solidFill>
                <a:srgbClr val="FEEFF2"/>
              </a:solidFill>
            </a:ln>
          </p:spPr>
          <p:txBody>
            <a:bodyPr wrap="none">
              <a:spAutoFit/>
            </a:bodyPr>
            <a:lstStyle/>
            <a:p>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Near-Infrared Spectroscopy (NIRS)</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grpSp>
      <p:grpSp>
        <p:nvGrpSpPr>
          <p:cNvPr id="6" name="Group 5"/>
          <p:cNvGrpSpPr/>
          <p:nvPr/>
        </p:nvGrpSpPr>
        <p:grpSpPr>
          <a:xfrm>
            <a:off x="261850" y="6105947"/>
            <a:ext cx="4277676" cy="2442467"/>
            <a:chOff x="261850" y="2505547"/>
            <a:chExt cx="4277676" cy="2442467"/>
          </a:xfrm>
          <a:solidFill>
            <a:srgbClr val="FEEFF2"/>
          </a:solidFill>
        </p:grpSpPr>
        <p:sp>
          <p:nvSpPr>
            <p:cNvPr id="9" name="Rectangle: Rounded Corners 8"/>
            <p:cNvSpPr/>
            <p:nvPr/>
          </p:nvSpPr>
          <p:spPr>
            <a:xfrm>
              <a:off x="261850" y="2505547"/>
              <a:ext cx="4277676" cy="2442467"/>
            </a:xfrm>
            <a:prstGeom prst="roundRect">
              <a:avLst>
                <a:gd name="adj" fmla="val 12135"/>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29087" y="2787774"/>
              <a:ext cx="3543200" cy="1748748"/>
            </a:xfrm>
            <a:prstGeom prst="rect">
              <a:avLst/>
            </a:prstGeom>
            <a:grpFill/>
            <a:ln>
              <a:solidFill>
                <a:srgbClr val="FEEFF2"/>
              </a:solidFill>
            </a:ln>
          </p:spPr>
          <p:txBody>
            <a:bodyPr wrap="square">
              <a:spAutoFit/>
            </a:bodyPr>
            <a:lstStyle/>
            <a:p>
              <a:pPr lvl="1" algn="just">
                <a:lnSpc>
                  <a:spcPct val="200000"/>
                </a:lnSpc>
                <a:buClrTx/>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Identifies periods of critical cerebral hypoperfusion or hyper perfusion, guiding targeted hemodynamic management during the acute phase.</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grpSp>
        <p:nvGrpSpPr>
          <p:cNvPr id="3" name="Group 2"/>
          <p:cNvGrpSpPr/>
          <p:nvPr/>
        </p:nvGrpSpPr>
        <p:grpSpPr>
          <a:xfrm>
            <a:off x="1984876" y="142516"/>
            <a:ext cx="5174247" cy="4858468"/>
            <a:chOff x="4740988" y="1059582"/>
            <a:chExt cx="4141163" cy="3888432"/>
          </a:xfrm>
          <a:solidFill>
            <a:srgbClr val="FEEFF2"/>
          </a:solidFill>
          <a:effectLst>
            <a:outerShdw blurRad="63500" sx="102000" sy="102000" algn="ctr" rotWithShape="0">
              <a:prstClr val="black">
                <a:alpha val="40000"/>
              </a:prstClr>
            </a:outerShdw>
          </a:effectLst>
        </p:grpSpPr>
        <p:sp>
          <p:nvSpPr>
            <p:cNvPr id="2" name="Rectangle: Rounded Corners 1"/>
            <p:cNvSpPr/>
            <p:nvPr/>
          </p:nvSpPr>
          <p:spPr>
            <a:xfrm>
              <a:off x="4740988" y="1059582"/>
              <a:ext cx="4141163" cy="3888432"/>
            </a:xfrm>
            <a:prstGeom prst="roundRect">
              <a:avLst>
                <a:gd name="adj" fmla="val 7143"/>
              </a:avLst>
            </a:prstGeom>
            <a:grpFill/>
            <a:ln>
              <a:solidFill>
                <a:srgbClr val="FE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
            <a:stretch>
              <a:fillRect/>
            </a:stretch>
          </p:blipFill>
          <p:spPr>
            <a:xfrm>
              <a:off x="4828285" y="1131517"/>
              <a:ext cx="3966568" cy="3744489"/>
            </a:xfrm>
            <a:prstGeom prst="rect">
              <a:avLst/>
            </a:prstGeom>
            <a:grpFill/>
            <a:ln>
              <a:solidFill>
                <a:srgbClr val="FEEFF2"/>
              </a:solidFill>
            </a:ln>
            <a:effectLst>
              <a:softEdge rad="112500"/>
            </a:effectLst>
          </p:spPr>
        </p:pic>
      </p:grpSp>
      <p:grpSp>
        <p:nvGrpSpPr>
          <p:cNvPr id="15" name="Group 14"/>
          <p:cNvGrpSpPr/>
          <p:nvPr/>
        </p:nvGrpSpPr>
        <p:grpSpPr>
          <a:xfrm>
            <a:off x="-5077072" y="1078045"/>
            <a:ext cx="4277677" cy="1277681"/>
            <a:chOff x="261849" y="1078045"/>
            <a:chExt cx="4277677" cy="1277681"/>
          </a:xfrm>
          <a:solidFill>
            <a:srgbClr val="FEEFF2"/>
          </a:solidFill>
        </p:grpSpPr>
        <p:sp>
          <p:nvSpPr>
            <p:cNvPr id="16" name="Rectangle: Rounded Corners 15"/>
            <p:cNvSpPr/>
            <p:nvPr/>
          </p:nvSpPr>
          <p:spPr>
            <a:xfrm>
              <a:off x="261849" y="1078045"/>
              <a:ext cx="4277677" cy="1277681"/>
            </a:xfrm>
            <a:prstGeom prst="roundRect">
              <a:avLst>
                <a:gd name="adj" fmla="val 25274"/>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4261" y="1344727"/>
              <a:ext cx="3498026" cy="698461"/>
            </a:xfrm>
            <a:prstGeom prst="rect">
              <a:avLst/>
            </a:prstGeom>
            <a:grpFill/>
            <a:ln>
              <a:solidFill>
                <a:srgbClr val="FEEFF2"/>
              </a:solidFill>
            </a:ln>
          </p:spPr>
          <p:txBody>
            <a:bodyPr wrap="square">
              <a:spAutoFit/>
            </a:bodyPr>
            <a:lstStyle/>
            <a:p>
              <a:pPr lvl="1" algn="just">
                <a:lnSpc>
                  <a:spcPct val="150000"/>
                </a:lnSpc>
                <a:buClrTx/>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Monitors regional cerebral oxygen </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(%rSO</a:t>
              </a:r>
              <a:r>
                <a:rPr lang="en-US" sz="1100" b="1" kern="1200" dirty="0">
                  <a:solidFill>
                    <a:schemeClr val="bg2">
                      <a:lumMod val="75000"/>
                    </a:schemeClr>
                  </a:solidFill>
                  <a:latin typeface="Arial Narrow" panose="020B0606020202030204" pitchFamily="34" charset="0"/>
                  <a:ea typeface="+mj-ea"/>
                  <a:cs typeface="2  Koodak" panose="00000700000000000000" pitchFamily="2" charset="-78"/>
                </a:rPr>
                <a:t>2</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saturation continuously.</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p:nvPr/>
        </p:nvSpPr>
        <p:spPr>
          <a:xfrm>
            <a:off x="2757517" y="510555"/>
            <a:ext cx="3628965" cy="201319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3600" b="1" dirty="0">
                <a:solidFill>
                  <a:schemeClr val="bg2">
                    <a:lumMod val="50000"/>
                  </a:schemeClr>
                </a:solidFill>
                <a:latin typeface="Arial Rounded MT Bold" panose="020F0704030504030204" pitchFamily="34" charset="0"/>
                <a:cs typeface="2  Koodak" panose="00000700000000000000" pitchFamily="2" charset="-78"/>
              </a:rPr>
              <a:t>New Diagnostic Frontiers in HIE</a:t>
            </a:r>
            <a:endParaRPr lang="en-US" sz="3600" dirty="0">
              <a:solidFill>
                <a:schemeClr val="bg2">
                  <a:lumMod val="50000"/>
                </a:schemeClr>
              </a:solidFill>
              <a:latin typeface="Arial Rounded MT Bold" panose="020F0704030504030204" pitchFamily="34" charset="0"/>
              <a:cs typeface="2  Koodak" panose="00000700000000000000" pitchFamily="2" charset="-78"/>
            </a:endParaRPr>
          </a:p>
        </p:txBody>
      </p:sp>
      <p:sp>
        <p:nvSpPr>
          <p:cNvPr id="12" name="Title 1"/>
          <p:cNvSpPr txBox="1"/>
          <p:nvPr/>
        </p:nvSpPr>
        <p:spPr>
          <a:xfrm>
            <a:off x="2376516" y="3034306"/>
            <a:ext cx="4390965" cy="127505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Dr</a:t>
            </a:r>
            <a:r>
              <a:rPr lang="en-US" sz="1800" b="1" dirty="0">
                <a:solidFill>
                  <a:schemeClr val="tx2">
                    <a:lumMod val="25000"/>
                  </a:schemeClr>
                </a:solidFill>
                <a:latin typeface="Arial Rounded MT Bold" panose="020F0704030504030204" pitchFamily="34" charset="0"/>
                <a:cs typeface="2  Koodak" panose="00000700000000000000" pitchFamily="2" charset="-78"/>
              </a:rPr>
              <a:t>.</a:t>
            </a:r>
            <a:r>
              <a:rPr lang="en-US" sz="1800" b="1" dirty="0">
                <a:solidFill>
                  <a:schemeClr val="tx2">
                    <a:lumMod val="25000"/>
                  </a:schemeClr>
                </a:solidFill>
                <a:latin typeface="Arial Rounded MT Bold" panose="020F0704030504030204" pitchFamily="34" charset="0"/>
                <a:cs typeface="2  Koodak" panose="00000700000000000000" pitchFamily="2" charset="-78"/>
              </a:rPr>
              <a:t> Zahra Vahedi</a:t>
            </a:r>
            <a:endParaRPr lang="en-US" sz="1800" b="1" dirty="0">
              <a:solidFill>
                <a:schemeClr val="tx2">
                  <a:lumMod val="2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Neonatologist</a:t>
            </a:r>
            <a:endParaRPr lang="en-US" sz="1800" b="1" dirty="0">
              <a:solidFill>
                <a:schemeClr val="tx2">
                  <a:lumMod val="2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tx2">
                    <a:lumMod val="25000"/>
                  </a:schemeClr>
                </a:solidFill>
                <a:latin typeface="Arial Rounded MT Bold" panose="020F0704030504030204" pitchFamily="34" charset="0"/>
                <a:cs typeface="2  Koodak" panose="00000700000000000000" pitchFamily="2" charset="-78"/>
              </a:rPr>
              <a:t>Iran University of medical sciences </a:t>
            </a:r>
            <a:endParaRPr lang="en-US" sz="1800" dirty="0">
              <a:solidFill>
                <a:schemeClr val="tx2">
                  <a:lumMod val="25000"/>
                </a:schemeClr>
              </a:solidFill>
              <a:latin typeface="Arial Rounded MT Bold" panose="020F0704030504030204" pitchFamily="34" charset="0"/>
              <a:cs typeface="2  Koodak" panose="00000700000000000000" pitchFamily="2" charset="-78"/>
            </a:endParaRPr>
          </a:p>
        </p:txBody>
      </p:sp>
      <p:sp>
        <p:nvSpPr>
          <p:cNvPr id="8" name="Freeform: Shape 7"/>
          <p:cNvSpPr/>
          <p:nvPr/>
        </p:nvSpPr>
        <p:spPr>
          <a:xfrm>
            <a:off x="-3058957" y="-3260898"/>
            <a:ext cx="7522655" cy="9865096"/>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4" name="Freeform: Shape 3"/>
          <p:cNvSpPr/>
          <p:nvPr/>
        </p:nvSpPr>
        <p:spPr>
          <a:xfrm>
            <a:off x="4680304" y="-2331461"/>
            <a:ext cx="7250235" cy="8604956"/>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9" name="Freeform: Shape 8"/>
          <p:cNvSpPr/>
          <p:nvPr/>
        </p:nvSpPr>
        <p:spPr>
          <a:xfrm rot="21121502">
            <a:off x="-2704794" y="-666200"/>
            <a:ext cx="8291048" cy="7396286"/>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10" name="Freeform: Shape 9"/>
          <p:cNvSpPr/>
          <p:nvPr/>
        </p:nvSpPr>
        <p:spPr>
          <a:xfrm rot="1284064">
            <a:off x="5132930" y="-2402299"/>
            <a:ext cx="7862011" cy="10873208"/>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4" name="Group 3"/>
          <p:cNvGrpSpPr/>
          <p:nvPr/>
        </p:nvGrpSpPr>
        <p:grpSpPr>
          <a:xfrm>
            <a:off x="246062" y="123478"/>
            <a:ext cx="8646417" cy="792088"/>
            <a:chOff x="246062" y="123478"/>
            <a:chExt cx="8646417" cy="792088"/>
          </a:xfrm>
          <a:solidFill>
            <a:srgbClr val="FEEFF2"/>
          </a:solidFill>
        </p:grpSpPr>
        <p:sp>
          <p:nvSpPr>
            <p:cNvPr id="7" name="Rectangle: Rounded Corners 6"/>
            <p:cNvSpPr/>
            <p:nvPr/>
          </p:nvSpPr>
          <p:spPr>
            <a:xfrm>
              <a:off x="246062" y="123478"/>
              <a:ext cx="8646417" cy="792088"/>
            </a:xfrm>
            <a:prstGeom prst="roundRect">
              <a:avLst>
                <a:gd name="adj" fmla="val 32059"/>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0242" y="202744"/>
              <a:ext cx="6286401" cy="523220"/>
            </a:xfrm>
            <a:prstGeom prst="rect">
              <a:avLst/>
            </a:prstGeom>
            <a:grpFill/>
            <a:ln>
              <a:solidFill>
                <a:srgbClr val="FEEFF2"/>
              </a:solidFill>
            </a:ln>
          </p:spPr>
          <p:txBody>
            <a:bodyPr wrap="none">
              <a:spAutoFit/>
            </a:bodyPr>
            <a:lstStyle/>
            <a:p>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Near-Infrared Spectroscopy (NIRS)</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grpSp>
      <p:grpSp>
        <p:nvGrpSpPr>
          <p:cNvPr id="5" name="Group 4"/>
          <p:cNvGrpSpPr/>
          <p:nvPr/>
        </p:nvGrpSpPr>
        <p:grpSpPr>
          <a:xfrm>
            <a:off x="261849" y="1078045"/>
            <a:ext cx="4277677" cy="1277681"/>
            <a:chOff x="261849" y="1078045"/>
            <a:chExt cx="4277677" cy="1277681"/>
          </a:xfrm>
          <a:solidFill>
            <a:srgbClr val="FEEFF2"/>
          </a:solidFill>
        </p:grpSpPr>
        <p:sp>
          <p:nvSpPr>
            <p:cNvPr id="8" name="Rectangle: Rounded Corners 7"/>
            <p:cNvSpPr/>
            <p:nvPr/>
          </p:nvSpPr>
          <p:spPr>
            <a:xfrm>
              <a:off x="261849" y="1078045"/>
              <a:ext cx="4277677" cy="1277681"/>
            </a:xfrm>
            <a:prstGeom prst="roundRect">
              <a:avLst>
                <a:gd name="adj" fmla="val 25274"/>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74261" y="1344727"/>
              <a:ext cx="3498026" cy="698461"/>
            </a:xfrm>
            <a:prstGeom prst="rect">
              <a:avLst/>
            </a:prstGeom>
            <a:grpFill/>
            <a:ln>
              <a:solidFill>
                <a:srgbClr val="FEEFF2"/>
              </a:solidFill>
            </a:ln>
          </p:spPr>
          <p:txBody>
            <a:bodyPr wrap="square">
              <a:spAutoFit/>
            </a:bodyPr>
            <a:lstStyle/>
            <a:p>
              <a:pPr lvl="1" algn="just">
                <a:lnSpc>
                  <a:spcPct val="150000"/>
                </a:lnSpc>
                <a:buClrTx/>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Monitors regional cerebral oxygen </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(%rSO</a:t>
              </a:r>
              <a:r>
                <a:rPr lang="en-US" sz="1100" b="1" kern="1200" dirty="0">
                  <a:solidFill>
                    <a:schemeClr val="bg2">
                      <a:lumMod val="75000"/>
                    </a:schemeClr>
                  </a:solidFill>
                  <a:latin typeface="Arial Narrow" panose="020B0606020202030204" pitchFamily="34" charset="0"/>
                  <a:ea typeface="+mj-ea"/>
                  <a:cs typeface="2  Koodak" panose="00000700000000000000" pitchFamily="2" charset="-78"/>
                </a:rPr>
                <a:t>2</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saturation continuously.</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grpSp>
        <p:nvGrpSpPr>
          <p:cNvPr id="6" name="Group 5"/>
          <p:cNvGrpSpPr/>
          <p:nvPr/>
        </p:nvGrpSpPr>
        <p:grpSpPr>
          <a:xfrm>
            <a:off x="261850" y="2505547"/>
            <a:ext cx="4277676" cy="2442467"/>
            <a:chOff x="261850" y="2505547"/>
            <a:chExt cx="4277676" cy="2442467"/>
          </a:xfrm>
          <a:solidFill>
            <a:srgbClr val="FEEFF2"/>
          </a:solidFill>
        </p:grpSpPr>
        <p:sp>
          <p:nvSpPr>
            <p:cNvPr id="9" name="Rectangle: Rounded Corners 8"/>
            <p:cNvSpPr/>
            <p:nvPr/>
          </p:nvSpPr>
          <p:spPr>
            <a:xfrm>
              <a:off x="261850" y="2505547"/>
              <a:ext cx="4277676" cy="2442467"/>
            </a:xfrm>
            <a:prstGeom prst="roundRect">
              <a:avLst>
                <a:gd name="adj" fmla="val 12135"/>
              </a:avLst>
            </a:prstGeom>
            <a:grpFill/>
            <a:ln>
              <a:solidFill>
                <a:srgbClr val="FEEFF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29087" y="2787774"/>
              <a:ext cx="3543200" cy="1748748"/>
            </a:xfrm>
            <a:prstGeom prst="rect">
              <a:avLst/>
            </a:prstGeom>
            <a:grpFill/>
            <a:ln>
              <a:solidFill>
                <a:srgbClr val="FEEFF2"/>
              </a:solidFill>
            </a:ln>
          </p:spPr>
          <p:txBody>
            <a:bodyPr wrap="square">
              <a:spAutoFit/>
            </a:bodyPr>
            <a:lstStyle/>
            <a:p>
              <a:pPr lvl="1" algn="just">
                <a:lnSpc>
                  <a:spcPct val="200000"/>
                </a:lnSpc>
                <a:buClrTx/>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Identifies periods of critical cerebral hypoperfusion or hyper perfusion, guiding targeted hemodynamic management during the acute phase.</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grpSp>
        <p:nvGrpSpPr>
          <p:cNvPr id="3" name="Group 2"/>
          <p:cNvGrpSpPr/>
          <p:nvPr/>
        </p:nvGrpSpPr>
        <p:grpSpPr>
          <a:xfrm>
            <a:off x="4740988" y="1059582"/>
            <a:ext cx="4141163" cy="3888432"/>
            <a:chOff x="4740988" y="1059582"/>
            <a:chExt cx="4141163" cy="3888432"/>
          </a:xfrm>
          <a:solidFill>
            <a:srgbClr val="FEEFF2"/>
          </a:solidFill>
          <a:effectLst>
            <a:outerShdw blurRad="63500" sx="102000" sy="102000" algn="ctr" rotWithShape="0">
              <a:prstClr val="black">
                <a:alpha val="40000"/>
              </a:prstClr>
            </a:outerShdw>
          </a:effectLst>
        </p:grpSpPr>
        <p:sp>
          <p:nvSpPr>
            <p:cNvPr id="2" name="Rectangle: Rounded Corners 1"/>
            <p:cNvSpPr/>
            <p:nvPr/>
          </p:nvSpPr>
          <p:spPr>
            <a:xfrm>
              <a:off x="4740988" y="1059582"/>
              <a:ext cx="4141163" cy="3888432"/>
            </a:xfrm>
            <a:prstGeom prst="roundRect">
              <a:avLst>
                <a:gd name="adj" fmla="val 7143"/>
              </a:avLst>
            </a:prstGeom>
            <a:grpFill/>
            <a:ln>
              <a:solidFill>
                <a:srgbClr val="FE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
            <a:stretch>
              <a:fillRect/>
            </a:stretch>
          </p:blipFill>
          <p:spPr>
            <a:xfrm>
              <a:off x="4828285" y="1131517"/>
              <a:ext cx="3966568" cy="3744489"/>
            </a:xfrm>
            <a:prstGeom prst="rect">
              <a:avLst/>
            </a:prstGeom>
            <a:grpFill/>
            <a:ln>
              <a:solidFill>
                <a:srgbClr val="FEEFF2"/>
              </a:solidFill>
            </a:ln>
            <a:effectLst>
              <a:softEdge rad="112500"/>
            </a:effec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33" name="TextBox 3"/>
          <p:cNvSpPr txBox="1"/>
          <p:nvPr/>
        </p:nvSpPr>
        <p:spPr>
          <a:xfrm>
            <a:off x="755576" y="339502"/>
            <a:ext cx="1944216" cy="565924"/>
          </a:xfrm>
          <a:prstGeom prst="rect">
            <a:avLst/>
          </a:prstGeom>
        </p:spPr>
        <p:txBody>
          <a:bodyPr wrap="square" lIns="0" tIns="0" rIns="0" bIns="0" rtlCol="0" anchor="t">
            <a:spAutoFit/>
          </a:bodyPr>
          <a:lstStyle/>
          <a:p>
            <a:pPr marL="0" lvl="0" indent="0" algn="l">
              <a:lnSpc>
                <a:spcPct val="150000"/>
              </a:lnSpc>
            </a:pP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DWI-MRI</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endParaRPr>
          </a:p>
        </p:txBody>
      </p:sp>
      <p:sp>
        <p:nvSpPr>
          <p:cNvPr id="34" name="TextBox 33"/>
          <p:cNvSpPr txBox="1"/>
          <p:nvPr/>
        </p:nvSpPr>
        <p:spPr>
          <a:xfrm>
            <a:off x="5708243" y="2329698"/>
            <a:ext cx="2916326" cy="1747786"/>
          </a:xfrm>
          <a:prstGeom prst="rect">
            <a:avLst/>
          </a:prstGeom>
          <a:noFill/>
        </p:spPr>
        <p:txBody>
          <a:bodyPr wrap="square">
            <a:spAutoFit/>
          </a:bodyPr>
          <a:lstStyle/>
          <a:p>
            <a:pPr lvl="1" algn="ctr">
              <a:lnSpc>
                <a:spcPct val="20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Basal Ganglia/Thalamic Injury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(acute, profound asphyxia)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vs. Cortical/Watershed Injury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(prolonged/partial asphyxia).</a:t>
            </a:r>
            <a:endParaRPr lang="en-US" b="1" kern="1200" dirty="0">
              <a:solidFill>
                <a:schemeClr val="tx2">
                  <a:lumMod val="50000"/>
                </a:schemeClr>
              </a:solidFill>
              <a:latin typeface="Arial Narrow" panose="020B0606020202030204" pitchFamily="34" charset="0"/>
              <a:ea typeface="+mj-ea"/>
              <a:cs typeface="2  Koodak" panose="00000700000000000000" pitchFamily="2" charset="-78"/>
            </a:endParaRPr>
          </a:p>
        </p:txBody>
      </p:sp>
      <p:sp>
        <p:nvSpPr>
          <p:cNvPr id="22" name="Rectangle 21"/>
          <p:cNvSpPr/>
          <p:nvPr/>
        </p:nvSpPr>
        <p:spPr>
          <a:xfrm>
            <a:off x="689111" y="1563638"/>
            <a:ext cx="2736304" cy="1317861"/>
          </a:xfrm>
          <a:prstGeom prst="rect">
            <a:avLst/>
          </a:prstGeom>
        </p:spPr>
        <p:txBody>
          <a:bodyPr wrap="square">
            <a:spAutoFit/>
          </a:bodyPr>
          <a:lstStyle/>
          <a:p>
            <a:pPr lvl="1" algn="ctr">
              <a:lnSpc>
                <a:spcPct val="200000"/>
              </a:lnSpc>
            </a:pPr>
            <a:r>
              <a:rPr lang="en-US" b="1" kern="1200" dirty="0">
                <a:solidFill>
                  <a:schemeClr val="tx2">
                    <a:lumMod val="50000"/>
                  </a:schemeClr>
                </a:solidFill>
                <a:latin typeface="Arial Narrow" panose="020B0606020202030204" pitchFamily="34" charset="0"/>
                <a:ea typeface="+mj-ea"/>
                <a:cs typeface="2  Koodak" panose="00000700000000000000" pitchFamily="2" charset="-78"/>
              </a:rPr>
              <a:t>The Gold Standard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for quantifying injury extent, typically performed Day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3-7</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(post-re-warming).</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nvGrpSpPr>
          <p:cNvPr id="37" name="Group 36"/>
          <p:cNvGrpSpPr/>
          <p:nvPr/>
        </p:nvGrpSpPr>
        <p:grpSpPr>
          <a:xfrm>
            <a:off x="-536233" y="1419622"/>
            <a:ext cx="10216466" cy="2657862"/>
            <a:chOff x="-536233" y="1419622"/>
            <a:chExt cx="10216466" cy="2657862"/>
          </a:xfrm>
        </p:grpSpPr>
        <p:sp>
          <p:nvSpPr>
            <p:cNvPr id="32" name="Freeform: Shape 31"/>
            <p:cNvSpPr/>
            <p:nvPr/>
          </p:nvSpPr>
          <p:spPr>
            <a:xfrm>
              <a:off x="-536233" y="1419622"/>
              <a:ext cx="10216466" cy="2657862"/>
            </a:xfrm>
            <a:custGeom>
              <a:avLst/>
              <a:gdLst>
                <a:gd name="connsiteX0" fmla="*/ 5302870 w 9191303"/>
                <a:gd name="connsiteY0" fmla="*/ 557381 h 2391161"/>
                <a:gd name="connsiteX1" fmla="*/ 5370728 w 9191303"/>
                <a:gd name="connsiteY1" fmla="*/ 557381 h 2391161"/>
                <a:gd name="connsiteX2" fmla="*/ 5337651 w 9191303"/>
                <a:gd name="connsiteY2" fmla="*/ 561004 h 2391161"/>
                <a:gd name="connsiteX3" fmla="*/ 5302870 w 9191303"/>
                <a:gd name="connsiteY3" fmla="*/ 558098 h 2391161"/>
                <a:gd name="connsiteX4" fmla="*/ 4396431 w 9191303"/>
                <a:gd name="connsiteY4" fmla="*/ 1 h 2391161"/>
                <a:gd name="connsiteX5" fmla="*/ 4961936 w 9191303"/>
                <a:gd name="connsiteY5" fmla="*/ 313706 h 2391161"/>
                <a:gd name="connsiteX6" fmla="*/ 4979760 w 9191303"/>
                <a:gd name="connsiteY6" fmla="*/ 348115 h 2391161"/>
                <a:gd name="connsiteX7" fmla="*/ 4980077 w 9191303"/>
                <a:gd name="connsiteY7" fmla="*/ 347989 h 2391161"/>
                <a:gd name="connsiteX8" fmla="*/ 5254097 w 9191303"/>
                <a:gd name="connsiteY8" fmla="*/ 554024 h 2391161"/>
                <a:gd name="connsiteX9" fmla="*/ 5302870 w 9191303"/>
                <a:gd name="connsiteY9" fmla="*/ 558098 h 2391161"/>
                <a:gd name="connsiteX10" fmla="*/ 5302870 w 9191303"/>
                <a:gd name="connsiteY10" fmla="*/ 558099 h 2391161"/>
                <a:gd name="connsiteX11" fmla="*/ 5337650 w 9191303"/>
                <a:gd name="connsiteY11" fmla="*/ 561004 h 2391161"/>
                <a:gd name="connsiteX12" fmla="*/ 5370728 w 9191303"/>
                <a:gd name="connsiteY12" fmla="*/ 557381 h 2391161"/>
                <a:gd name="connsiteX13" fmla="*/ 5629728 w 9191303"/>
                <a:gd name="connsiteY13" fmla="*/ 557381 h 2391161"/>
                <a:gd name="connsiteX14" fmla="*/ 5692410 w 9191303"/>
                <a:gd name="connsiteY14" fmla="*/ 636745 h 2391161"/>
                <a:gd name="connsiteX15" fmla="*/ 5692412 w 9191303"/>
                <a:gd name="connsiteY15" fmla="*/ 636744 h 2391161"/>
                <a:gd name="connsiteX16" fmla="*/ 5629729 w 9191303"/>
                <a:gd name="connsiteY16" fmla="*/ 557380 h 2391161"/>
                <a:gd name="connsiteX17" fmla="*/ 9191303 w 9191303"/>
                <a:gd name="connsiteY17" fmla="*/ 557380 h 2391161"/>
                <a:gd name="connsiteX18" fmla="*/ 9191303 w 9191303"/>
                <a:gd name="connsiteY18" fmla="*/ 744710 h 2391161"/>
                <a:gd name="connsiteX19" fmla="*/ 5389590 w 9191303"/>
                <a:gd name="connsiteY19" fmla="*/ 744710 h 2391161"/>
                <a:gd name="connsiteX20" fmla="*/ 5389575 w 9191303"/>
                <a:gd name="connsiteY20" fmla="*/ 744712 h 2391161"/>
                <a:gd name="connsiteX21" fmla="*/ 5389570 w 9191303"/>
                <a:gd name="connsiteY21" fmla="*/ 744712 h 2391161"/>
                <a:gd name="connsiteX22" fmla="*/ 5332337 w 9191303"/>
                <a:gd name="connsiteY22" fmla="*/ 750592 h 2391161"/>
                <a:gd name="connsiteX23" fmla="*/ 5204925 w 9191303"/>
                <a:gd name="connsiteY23" fmla="*/ 737442 h 2391161"/>
                <a:gd name="connsiteX24" fmla="*/ 4870086 w 9191303"/>
                <a:gd name="connsiteY24" fmla="*/ 530978 h 2391161"/>
                <a:gd name="connsiteX25" fmla="*/ 4837985 w 9191303"/>
                <a:gd name="connsiteY25" fmla="*/ 476251 h 2391161"/>
                <a:gd name="connsiteX26" fmla="*/ 4834166 w 9191303"/>
                <a:gd name="connsiteY26" fmla="*/ 477876 h 2391161"/>
                <a:gd name="connsiteX27" fmla="*/ 4212694 w 9191303"/>
                <a:gd name="connsiteY27" fmla="*/ 227527 h 2391161"/>
                <a:gd name="connsiteX28" fmla="*/ 3962346 w 9191303"/>
                <a:gd name="connsiteY28" fmla="*/ 848999 h 2391161"/>
                <a:gd name="connsiteX29" fmla="*/ 4583817 w 9191303"/>
                <a:gd name="connsiteY29" fmla="*/ 1099348 h 2391161"/>
                <a:gd name="connsiteX30" fmla="*/ 4585818 w 9191303"/>
                <a:gd name="connsiteY30" fmla="*/ 1104048 h 2391161"/>
                <a:gd name="connsiteX31" fmla="*/ 4671070 w 9191303"/>
                <a:gd name="connsiteY31" fmla="*/ 1077492 h 2391161"/>
                <a:gd name="connsiteX32" fmla="*/ 5412861 w 9191303"/>
                <a:gd name="connsiteY32" fmla="*/ 1467937 h 2391161"/>
                <a:gd name="connsiteX33" fmla="*/ 5062373 w 9191303"/>
                <a:gd name="connsiteY33" fmla="*/ 2337998 h 2391161"/>
                <a:gd name="connsiteX34" fmla="*/ 4257067 w 9191303"/>
                <a:gd name="connsiteY34" fmla="*/ 2105223 h 2391161"/>
                <a:gd name="connsiteX35" fmla="*/ 4198695 w 9191303"/>
                <a:gd name="connsiteY35" fmla="*/ 1999112 h 2391161"/>
                <a:gd name="connsiteX36" fmla="*/ 4198452 w 9191303"/>
                <a:gd name="connsiteY36" fmla="*/ 1999214 h 2391161"/>
                <a:gd name="connsiteX37" fmla="*/ 4192916 w 9191303"/>
                <a:gd name="connsiteY37" fmla="*/ 1988606 h 2391161"/>
                <a:gd name="connsiteX38" fmla="*/ 4192312 w 9191303"/>
                <a:gd name="connsiteY38" fmla="*/ 1987510 h 2391161"/>
                <a:gd name="connsiteX39" fmla="*/ 4192338 w 9191303"/>
                <a:gd name="connsiteY39" fmla="*/ 1987499 h 2391161"/>
                <a:gd name="connsiteX40" fmla="*/ 4175806 w 9191303"/>
                <a:gd name="connsiteY40" fmla="*/ 1955825 h 2391161"/>
                <a:gd name="connsiteX41" fmla="*/ 3879724 w 9191303"/>
                <a:gd name="connsiteY41" fmla="*/ 1782988 h 2391161"/>
                <a:gd name="connsiteX42" fmla="*/ 3879716 w 9191303"/>
                <a:gd name="connsiteY42" fmla="*/ 1782587 h 2391161"/>
                <a:gd name="connsiteX43" fmla="*/ 0 w 9191303"/>
                <a:gd name="connsiteY43" fmla="*/ 1782587 h 2391161"/>
                <a:gd name="connsiteX44" fmla="*/ 0 w 9191303"/>
                <a:gd name="connsiteY44" fmla="*/ 1590563 h 2391161"/>
                <a:gd name="connsiteX45" fmla="*/ 3916345 w 9191303"/>
                <a:gd name="connsiteY45" fmla="*/ 1590563 h 2391161"/>
                <a:gd name="connsiteX46" fmla="*/ 3916345 w 9191303"/>
                <a:gd name="connsiteY46" fmla="*/ 1596197 h 2391161"/>
                <a:gd name="connsiteX47" fmla="*/ 3941680 w 9191303"/>
                <a:gd name="connsiteY47" fmla="*/ 1597971 h 2391161"/>
                <a:gd name="connsiteX48" fmla="*/ 4325865 w 9191303"/>
                <a:gd name="connsiteY48" fmla="*/ 1839454 h 2391161"/>
                <a:gd name="connsiteX49" fmla="*/ 4366332 w 9191303"/>
                <a:gd name="connsiteY49" fmla="*/ 1913432 h 2391161"/>
                <a:gd name="connsiteX50" fmla="*/ 4366677 w 9191303"/>
                <a:gd name="connsiteY50" fmla="*/ 1913285 h 2391161"/>
                <a:gd name="connsiteX51" fmla="*/ 4988148 w 9191303"/>
                <a:gd name="connsiteY51" fmla="*/ 2163634 h 2391161"/>
                <a:gd name="connsiteX52" fmla="*/ 5238497 w 9191303"/>
                <a:gd name="connsiteY52" fmla="*/ 1542162 h 2391161"/>
                <a:gd name="connsiteX53" fmla="*/ 4617025 w 9191303"/>
                <a:gd name="connsiteY53" fmla="*/ 1291813 h 2391161"/>
                <a:gd name="connsiteX54" fmla="*/ 4615024 w 9191303"/>
                <a:gd name="connsiteY54" fmla="*/ 1287112 h 2391161"/>
                <a:gd name="connsiteX55" fmla="*/ 4529772 w 9191303"/>
                <a:gd name="connsiteY55" fmla="*/ 1313669 h 2391161"/>
                <a:gd name="connsiteX56" fmla="*/ 3787982 w 9191303"/>
                <a:gd name="connsiteY56" fmla="*/ 923223 h 2391161"/>
                <a:gd name="connsiteX57" fmla="*/ 4138470 w 9191303"/>
                <a:gd name="connsiteY57" fmla="*/ 53163 h 2391161"/>
                <a:gd name="connsiteX58" fmla="*/ 4396431 w 9191303"/>
                <a:gd name="connsiteY58" fmla="*/ 1 h 23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191303" h="2391161">
                  <a:moveTo>
                    <a:pt x="5302870" y="557381"/>
                  </a:moveTo>
                  <a:lnTo>
                    <a:pt x="5370728" y="557381"/>
                  </a:lnTo>
                  <a:lnTo>
                    <a:pt x="5337651" y="561004"/>
                  </a:lnTo>
                  <a:lnTo>
                    <a:pt x="5302870" y="558098"/>
                  </a:lnTo>
                  <a:close/>
                  <a:moveTo>
                    <a:pt x="4396431" y="1"/>
                  </a:moveTo>
                  <a:cubicBezTo>
                    <a:pt x="4622596" y="-521"/>
                    <a:pt x="4839224" y="115378"/>
                    <a:pt x="4961936" y="313706"/>
                  </a:cubicBezTo>
                  <a:lnTo>
                    <a:pt x="4979760" y="348115"/>
                  </a:lnTo>
                  <a:lnTo>
                    <a:pt x="4980077" y="347989"/>
                  </a:lnTo>
                  <a:cubicBezTo>
                    <a:pt x="5027312" y="454343"/>
                    <a:pt x="5129432" y="531126"/>
                    <a:pt x="5254097" y="554024"/>
                  </a:cubicBezTo>
                  <a:lnTo>
                    <a:pt x="5302870" y="558098"/>
                  </a:lnTo>
                  <a:lnTo>
                    <a:pt x="5302870" y="558099"/>
                  </a:lnTo>
                  <a:lnTo>
                    <a:pt x="5337650" y="561004"/>
                  </a:lnTo>
                  <a:lnTo>
                    <a:pt x="5370728" y="557381"/>
                  </a:lnTo>
                  <a:lnTo>
                    <a:pt x="5629728" y="557381"/>
                  </a:lnTo>
                  <a:lnTo>
                    <a:pt x="5692410" y="636745"/>
                  </a:lnTo>
                  <a:lnTo>
                    <a:pt x="5692412" y="636744"/>
                  </a:lnTo>
                  <a:lnTo>
                    <a:pt x="5629729" y="557380"/>
                  </a:lnTo>
                  <a:lnTo>
                    <a:pt x="9191303" y="557380"/>
                  </a:lnTo>
                  <a:lnTo>
                    <a:pt x="9191303" y="744710"/>
                  </a:lnTo>
                  <a:lnTo>
                    <a:pt x="5389590" y="744710"/>
                  </a:lnTo>
                  <a:lnTo>
                    <a:pt x="5389575" y="744712"/>
                  </a:lnTo>
                  <a:lnTo>
                    <a:pt x="5389570" y="744712"/>
                  </a:lnTo>
                  <a:lnTo>
                    <a:pt x="5332337" y="750592"/>
                  </a:lnTo>
                  <a:cubicBezTo>
                    <a:pt x="5289730" y="750623"/>
                    <a:pt x="5247008" y="746291"/>
                    <a:pt x="5204925" y="737442"/>
                  </a:cubicBezTo>
                  <a:cubicBezTo>
                    <a:pt x="5068016" y="708654"/>
                    <a:pt x="4949850" y="634614"/>
                    <a:pt x="4870086" y="530978"/>
                  </a:cubicBezTo>
                  <a:lnTo>
                    <a:pt x="4837985" y="476251"/>
                  </a:lnTo>
                  <a:lnTo>
                    <a:pt x="4834166" y="477876"/>
                  </a:lnTo>
                  <a:cubicBezTo>
                    <a:pt x="4731683" y="237129"/>
                    <a:pt x="4453442" y="125044"/>
                    <a:pt x="4212694" y="227527"/>
                  </a:cubicBezTo>
                  <a:cubicBezTo>
                    <a:pt x="3971947" y="330010"/>
                    <a:pt x="3859863" y="608252"/>
                    <a:pt x="3962346" y="848999"/>
                  </a:cubicBezTo>
                  <a:cubicBezTo>
                    <a:pt x="4064829" y="1089746"/>
                    <a:pt x="4343070" y="1201831"/>
                    <a:pt x="4583817" y="1099348"/>
                  </a:cubicBezTo>
                  <a:lnTo>
                    <a:pt x="4585818" y="1104048"/>
                  </a:lnTo>
                  <a:lnTo>
                    <a:pt x="4671070" y="1077492"/>
                  </a:lnTo>
                  <a:cubicBezTo>
                    <a:pt x="4973386" y="1016018"/>
                    <a:pt x="5287320" y="1173023"/>
                    <a:pt x="5412861" y="1467937"/>
                  </a:cubicBezTo>
                  <a:cubicBezTo>
                    <a:pt x="5556337" y="1804982"/>
                    <a:pt x="5399418" y="2194523"/>
                    <a:pt x="5062373" y="2337998"/>
                  </a:cubicBezTo>
                  <a:cubicBezTo>
                    <a:pt x="4767459" y="2463539"/>
                    <a:pt x="4432353" y="2359091"/>
                    <a:pt x="4257067" y="2105223"/>
                  </a:cubicBezTo>
                  <a:lnTo>
                    <a:pt x="4198695" y="1999112"/>
                  </a:lnTo>
                  <a:lnTo>
                    <a:pt x="4198452" y="1999214"/>
                  </a:lnTo>
                  <a:lnTo>
                    <a:pt x="4192916" y="1988606"/>
                  </a:lnTo>
                  <a:lnTo>
                    <a:pt x="4192312" y="1987510"/>
                  </a:lnTo>
                  <a:lnTo>
                    <a:pt x="4192338" y="1987499"/>
                  </a:lnTo>
                  <a:lnTo>
                    <a:pt x="4175806" y="1955825"/>
                  </a:lnTo>
                  <a:cubicBezTo>
                    <a:pt x="4106413" y="1849758"/>
                    <a:pt x="3996071" y="1785346"/>
                    <a:pt x="3879724" y="1782988"/>
                  </a:cubicBezTo>
                  <a:lnTo>
                    <a:pt x="3879716" y="1782587"/>
                  </a:lnTo>
                  <a:lnTo>
                    <a:pt x="0" y="1782587"/>
                  </a:lnTo>
                  <a:lnTo>
                    <a:pt x="0" y="1590563"/>
                  </a:lnTo>
                  <a:lnTo>
                    <a:pt x="3916345" y="1590563"/>
                  </a:lnTo>
                  <a:lnTo>
                    <a:pt x="3916345" y="1596197"/>
                  </a:lnTo>
                  <a:lnTo>
                    <a:pt x="3941680" y="1597971"/>
                  </a:lnTo>
                  <a:cubicBezTo>
                    <a:pt x="4093306" y="1618322"/>
                    <a:pt x="4233038" y="1705200"/>
                    <a:pt x="4325865" y="1839454"/>
                  </a:cubicBezTo>
                  <a:lnTo>
                    <a:pt x="4366332" y="1913432"/>
                  </a:lnTo>
                  <a:lnTo>
                    <a:pt x="4366677" y="1913285"/>
                  </a:lnTo>
                  <a:cubicBezTo>
                    <a:pt x="4469159" y="2154032"/>
                    <a:pt x="4747401" y="2266117"/>
                    <a:pt x="4988148" y="2163634"/>
                  </a:cubicBezTo>
                  <a:cubicBezTo>
                    <a:pt x="5228895" y="2061151"/>
                    <a:pt x="5340980" y="1782909"/>
                    <a:pt x="5238497" y="1542162"/>
                  </a:cubicBezTo>
                  <a:cubicBezTo>
                    <a:pt x="5136014" y="1301415"/>
                    <a:pt x="4857772" y="1189330"/>
                    <a:pt x="4617025" y="1291813"/>
                  </a:cubicBezTo>
                  <a:lnTo>
                    <a:pt x="4615024" y="1287112"/>
                  </a:lnTo>
                  <a:lnTo>
                    <a:pt x="4529772" y="1313669"/>
                  </a:lnTo>
                  <a:cubicBezTo>
                    <a:pt x="4227457" y="1375143"/>
                    <a:pt x="3913522" y="1218138"/>
                    <a:pt x="3787982" y="923223"/>
                  </a:cubicBezTo>
                  <a:cubicBezTo>
                    <a:pt x="3644506" y="586179"/>
                    <a:pt x="3801425" y="196639"/>
                    <a:pt x="4138470" y="53163"/>
                  </a:cubicBezTo>
                  <a:cubicBezTo>
                    <a:pt x="4222731" y="17294"/>
                    <a:pt x="4310273" y="200"/>
                    <a:pt x="4396431" y="1"/>
                  </a:cubicBezTo>
                  <a:close/>
                </a:path>
              </a:pathLst>
            </a:cu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Graphic 29" descr="Brain"/>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95330" y="2879436"/>
              <a:ext cx="914400" cy="914400"/>
            </a:xfrm>
            <a:prstGeom prst="rect">
              <a:avLst/>
            </a:prstGeom>
          </p:spPr>
        </p:pic>
        <p:pic>
          <p:nvPicPr>
            <p:cNvPr id="36" name="Graphic 35" descr="Brain in head"/>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3928" y="1677275"/>
              <a:ext cx="914400" cy="914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0"/>
                                        <p:tgtEl>
                                          <p:spTgt spid="3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8" name="Group 7"/>
          <p:cNvGrpSpPr/>
          <p:nvPr/>
        </p:nvGrpSpPr>
        <p:grpSpPr>
          <a:xfrm>
            <a:off x="2195736" y="703663"/>
            <a:ext cx="4665452" cy="1831450"/>
            <a:chOff x="2195736" y="703663"/>
            <a:chExt cx="4665452" cy="1831450"/>
          </a:xfrm>
        </p:grpSpPr>
        <p:pic>
          <p:nvPicPr>
            <p:cNvPr id="2" name="Picture 1"/>
            <p:cNvPicPr>
              <a:picLocks noChangeAspect="1"/>
            </p:cNvPicPr>
            <p:nvPr/>
          </p:nvPicPr>
          <p:blipFill rotWithShape="1">
            <a:blip r:embed="rId1" cstate="print">
              <a:extLst>
                <a:ext uri="{28A0092B-C50C-407E-A947-70E740481C1C}">
                  <a14:useLocalDpi xmlns:a14="http://schemas.microsoft.com/office/drawing/2010/main" val="0"/>
                </a:ext>
              </a:extLst>
            </a:blip>
            <a:srcRect l="1" t="6247" r="59473" b="50025"/>
            <a:stretch>
              <a:fillRect/>
            </a:stretch>
          </p:blipFill>
          <p:spPr>
            <a:xfrm>
              <a:off x="2195736" y="703663"/>
              <a:ext cx="1929148" cy="18288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9395" t="6247" r="8232" b="50024"/>
            <a:stretch>
              <a:fillRect/>
            </a:stretch>
          </p:blipFill>
          <p:spPr>
            <a:xfrm>
              <a:off x="4932040" y="706313"/>
              <a:ext cx="1929148" cy="1828800"/>
            </a:xfrm>
            <a:prstGeom prst="rect">
              <a:avLst/>
            </a:prstGeom>
          </p:spPr>
        </p:pic>
      </p:grpSp>
      <p:grpSp>
        <p:nvGrpSpPr>
          <p:cNvPr id="9" name="Group 8"/>
          <p:cNvGrpSpPr/>
          <p:nvPr/>
        </p:nvGrpSpPr>
        <p:grpSpPr>
          <a:xfrm>
            <a:off x="2195736" y="3040640"/>
            <a:ext cx="4683336" cy="1828800"/>
            <a:chOff x="2195736" y="3040640"/>
            <a:chExt cx="4683336" cy="18288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6272" r="59475"/>
            <a:stretch>
              <a:fillRect/>
            </a:stretch>
          </p:blipFill>
          <p:spPr>
            <a:xfrm>
              <a:off x="2195736" y="3040640"/>
              <a:ext cx="1929148" cy="18288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9395" t="56272" r="8232"/>
            <a:stretch>
              <a:fillRect/>
            </a:stretch>
          </p:blipFill>
          <p:spPr>
            <a:xfrm>
              <a:off x="4949924" y="3040640"/>
              <a:ext cx="1929148" cy="1828800"/>
            </a:xfrm>
            <a:prstGeom prst="rect">
              <a:avLst/>
            </a:prstGeom>
          </p:spPr>
        </p:pic>
      </p:grpSp>
      <p:sp>
        <p:nvSpPr>
          <p:cNvPr id="6" name="TextBox 3"/>
          <p:cNvSpPr txBox="1"/>
          <p:nvPr/>
        </p:nvSpPr>
        <p:spPr>
          <a:xfrm>
            <a:off x="1133872" y="195486"/>
            <a:ext cx="6876256" cy="404213"/>
          </a:xfrm>
          <a:prstGeom prst="rect">
            <a:avLst/>
          </a:prstGeom>
        </p:spPr>
        <p:txBody>
          <a:bodyPr wrap="square" lIns="0" tIns="0" rIns="0" bIns="0" rtlCol="0" anchor="t">
            <a:spAutoFit/>
          </a:bodyPr>
          <a:lstStyle/>
          <a:p>
            <a:pPr marL="0" lvl="0" indent="0" algn="ctr">
              <a:lnSpc>
                <a:spcPct val="150000"/>
              </a:lnSpc>
            </a:pPr>
            <a:r>
              <a:rPr lang="en-US" sz="2000" b="1" kern="1200" dirty="0">
                <a:solidFill>
                  <a:schemeClr val="tx1"/>
                </a:solidFill>
                <a:latin typeface="Arial Rounded MT Bold" panose="020F0704030504030204" pitchFamily="34" charset="0"/>
                <a:ea typeface="+mj-ea"/>
                <a:cs typeface="2  Koodak" panose="00000700000000000000" pitchFamily="2" charset="-78"/>
                <a:sym typeface="Hammersmith One" panose="02010703030501060504"/>
              </a:rPr>
              <a:t>Deep gray matter predominant pattern</a:t>
            </a:r>
            <a:endParaRPr lang="en-US" sz="2000" b="1" kern="1200" dirty="0">
              <a:solidFill>
                <a:schemeClr val="tx1"/>
              </a:solidFill>
              <a:latin typeface="Arial Rounded MT Bold" panose="020F0704030504030204" pitchFamily="34" charset="0"/>
              <a:ea typeface="+mj-ea"/>
              <a:cs typeface="2  Koodak" panose="00000700000000000000" pitchFamily="2" charset="-78"/>
              <a:sym typeface="Hammersmith One" panose="02010703030501060504"/>
            </a:endParaRPr>
          </a:p>
        </p:txBody>
      </p:sp>
      <p:sp>
        <p:nvSpPr>
          <p:cNvPr id="7" name="TextBox 3"/>
          <p:cNvSpPr txBox="1"/>
          <p:nvPr/>
        </p:nvSpPr>
        <p:spPr>
          <a:xfrm>
            <a:off x="1144116" y="2532463"/>
            <a:ext cx="6876256" cy="404213"/>
          </a:xfrm>
          <a:prstGeom prst="rect">
            <a:avLst/>
          </a:prstGeom>
        </p:spPr>
        <p:txBody>
          <a:bodyPr wrap="square" lIns="0" tIns="0" rIns="0" bIns="0" rtlCol="0" anchor="t">
            <a:spAutoFit/>
          </a:bodyPr>
          <a:lstStyle/>
          <a:p>
            <a:pPr marL="0" lvl="0" indent="0" algn="ctr">
              <a:lnSpc>
                <a:spcPct val="150000"/>
              </a:lnSpc>
            </a:pPr>
            <a:r>
              <a:rPr lang="en-US" sz="2000" b="1" kern="1200" dirty="0">
                <a:solidFill>
                  <a:schemeClr val="tx1"/>
                </a:solidFill>
                <a:latin typeface="Arial Rounded MT Bold" panose="020F0704030504030204" pitchFamily="34" charset="0"/>
                <a:ea typeface="+mj-ea"/>
                <a:cs typeface="2  Koodak" panose="00000700000000000000" pitchFamily="2" charset="-78"/>
                <a:sym typeface="Hammersmith One" panose="02010703030501060504"/>
              </a:rPr>
              <a:t>Watershed predominant pattern</a:t>
            </a:r>
            <a:endParaRPr lang="en-US" sz="2000" b="1" kern="1200" dirty="0">
              <a:solidFill>
                <a:schemeClr val="tx1"/>
              </a:solidFill>
              <a:latin typeface="Arial Rounded MT Bold" panose="020F0704030504030204" pitchFamily="34" charset="0"/>
              <a:ea typeface="+mj-ea"/>
              <a:cs typeface="2  Koodak" panose="00000700000000000000" pitchFamily="2" charset="-78"/>
              <a:sym typeface="Hammersmith One" panose="020107030305010605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0-#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1+#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28194"/>
            <a:ext cx="4754881" cy="3291829"/>
            <a:chOff x="0" y="1728194"/>
            <a:chExt cx="4754881" cy="3291829"/>
          </a:xfrm>
        </p:grpSpPr>
        <p:sp>
          <p:nvSpPr>
            <p:cNvPr id="18" name="Freeform: Shape 17"/>
            <p:cNvSpPr/>
            <p:nvPr/>
          </p:nvSpPr>
          <p:spPr>
            <a:xfrm rot="5400000" flipH="1" flipV="1">
              <a:off x="731526" y="996668"/>
              <a:ext cx="3291829" cy="4754881"/>
            </a:xfrm>
            <a:custGeom>
              <a:avLst/>
              <a:gdLst>
                <a:gd name="connsiteX0" fmla="*/ 3291829 w 3291829"/>
                <a:gd name="connsiteY0" fmla="*/ 0 h 4754881"/>
                <a:gd name="connsiteX1" fmla="*/ 3291829 w 3291829"/>
                <a:gd name="connsiteY1" fmla="*/ 4015141 h 4754881"/>
                <a:gd name="connsiteX2" fmla="*/ 1 w 3291829"/>
                <a:gd name="connsiteY2" fmla="*/ 4737518 h 4754881"/>
                <a:gd name="connsiteX3" fmla="*/ 1 w 3291829"/>
                <a:gd name="connsiteY3" fmla="*/ 4754881 h 4754881"/>
                <a:gd name="connsiteX4" fmla="*/ 0 w 3291829"/>
                <a:gd name="connsiteY4" fmla="*/ 4754881 h 4754881"/>
                <a:gd name="connsiteX5" fmla="*/ 0 w 3291829"/>
                <a:gd name="connsiteY5" fmla="*/ 0 h 4754881"/>
                <a:gd name="connsiteX6" fmla="*/ 3291829 w 3291829"/>
                <a:gd name="connsiteY6" fmla="*/ 0 h 475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829" h="4754881">
                  <a:moveTo>
                    <a:pt x="3291829" y="0"/>
                  </a:moveTo>
                  <a:lnTo>
                    <a:pt x="3291829" y="4015141"/>
                  </a:lnTo>
                  <a:lnTo>
                    <a:pt x="1" y="4737518"/>
                  </a:lnTo>
                  <a:lnTo>
                    <a:pt x="1" y="4754881"/>
                  </a:lnTo>
                  <a:lnTo>
                    <a:pt x="0" y="4754881"/>
                  </a:lnTo>
                  <a:lnTo>
                    <a:pt x="0" y="0"/>
                  </a:lnTo>
                  <a:lnTo>
                    <a:pt x="3291829" y="0"/>
                  </a:lnTo>
                  <a:close/>
                </a:path>
              </a:pathLst>
            </a:cu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497747" y="2211710"/>
              <a:ext cx="3759386" cy="1990160"/>
            </a:xfrm>
            <a:prstGeom prst="rect">
              <a:avLst/>
            </a:prstGeom>
            <a:noFill/>
          </p:spPr>
          <p:txBody>
            <a:bodyPr wrap="square">
              <a:spAutoFit/>
            </a:bodyPr>
            <a:lstStyle/>
            <a:p>
              <a:pPr>
                <a:lnSpc>
                  <a:spcPct val="150000"/>
                </a:lnSpc>
              </a:pPr>
              <a:r>
                <a:rPr lang="en-US" b="1" kern="1200" dirty="0">
                  <a:solidFill>
                    <a:schemeClr val="bg1"/>
                  </a:solidFill>
                  <a:latin typeface="Arial Narrow" panose="020B0606020202030204" pitchFamily="34" charset="0"/>
                  <a:ea typeface="+mj-ea"/>
                  <a:cs typeface="2  Koodak" panose="00000700000000000000" pitchFamily="2" charset="-78"/>
                </a:rPr>
                <a:t>An elevated </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Lactate/NAA</a:t>
              </a:r>
              <a:r>
                <a:rPr lang="en-US" b="1" kern="1200" dirty="0">
                  <a:solidFill>
                    <a:schemeClr val="bg1"/>
                  </a:solidFill>
                  <a:latin typeface="Arial Narrow" panose="020B0606020202030204" pitchFamily="34" charset="0"/>
                  <a:ea typeface="+mj-ea"/>
                  <a:cs typeface="2  Koodak" panose="00000700000000000000" pitchFamily="2" charset="-78"/>
                </a:rPr>
                <a:t> ratio </a:t>
              </a:r>
              <a:r>
                <a:rPr lang="en-US" b="1" kern="1200" dirty="0">
                  <a:solidFill>
                    <a:schemeClr val="bg2">
                      <a:lumMod val="75000"/>
                    </a:schemeClr>
                  </a:solidFill>
                  <a:latin typeface="Arial Narrow" panose="020B0606020202030204" pitchFamily="34" charset="0"/>
                  <a:ea typeface="+mj-ea"/>
                  <a:cs typeface="2  Koodak" panose="00000700000000000000" pitchFamily="2" charset="-78"/>
                </a:rPr>
                <a:t>&gt; 0.3 - 0.5 </a:t>
              </a:r>
              <a:r>
                <a:rPr lang="en-US" b="1" kern="1200" dirty="0">
                  <a:solidFill>
                    <a:schemeClr val="bg1"/>
                  </a:solidFill>
                  <a:latin typeface="Arial Narrow" panose="020B0606020202030204" pitchFamily="34" charset="0"/>
                  <a:ea typeface="+mj-ea"/>
                  <a:cs typeface="2  Koodak" panose="00000700000000000000" pitchFamily="2" charset="-78"/>
                </a:rPr>
                <a:t>in the basal ganglia/thalamus is the</a:t>
              </a:r>
              <a:r>
                <a:rPr lang="en-US" b="1" kern="1200" dirty="0">
                  <a:solidFill>
                    <a:schemeClr val="bg1"/>
                  </a:solidFill>
                  <a:latin typeface="Arial Narrow" panose="020B0606020202030204" pitchFamily="34" charset="0"/>
                  <a:ea typeface="+mj-ea"/>
                  <a:cs typeface="2  Koodak" panose="00000700000000000000" pitchFamily="2" charset="-78"/>
                </a:rPr>
                <a:t> </a:t>
              </a:r>
              <a:r>
                <a:rPr lang="en-US" b="1" kern="1200" dirty="0">
                  <a:solidFill>
                    <a:schemeClr val="bg1"/>
                  </a:solidFill>
                  <a:latin typeface="Arial Narrow" panose="020B0606020202030204" pitchFamily="34" charset="0"/>
                  <a:ea typeface="+mj-ea"/>
                  <a:cs typeface="2  Koodak" panose="00000700000000000000" pitchFamily="2" charset="-78"/>
                </a:rPr>
                <a:t>strongest predictor of poor long-term NDI.</a:t>
              </a:r>
              <a:endParaRPr lang="en-US" b="1" kern="1200" dirty="0">
                <a:solidFill>
                  <a:schemeClr val="bg1"/>
                </a:solidFill>
                <a:latin typeface="Arial Narrow" panose="020B0606020202030204" pitchFamily="34" charset="0"/>
                <a:ea typeface="+mj-ea"/>
                <a:cs typeface="2  Koodak" panose="00000700000000000000" pitchFamily="2" charset="-78"/>
              </a:endParaRPr>
            </a:p>
            <a:p>
              <a:pPr>
                <a:lnSpc>
                  <a:spcPct val="150000"/>
                </a:lnSpc>
              </a:pPr>
              <a:endParaRPr lang="en-US" b="1" kern="1200" dirty="0">
                <a:solidFill>
                  <a:schemeClr val="bg1"/>
                </a:solidFill>
                <a:latin typeface="Arial Narrow" panose="020B0606020202030204" pitchFamily="34" charset="0"/>
                <a:ea typeface="+mj-ea"/>
                <a:cs typeface="2  Koodak" panose="00000700000000000000" pitchFamily="2" charset="-78"/>
              </a:endParaRPr>
            </a:p>
            <a:p>
              <a:pPr>
                <a:lnSpc>
                  <a:spcPct val="150000"/>
                </a:lnSpc>
              </a:pPr>
              <a:r>
                <a:rPr lang="en-US" b="1" kern="1200" dirty="0">
                  <a:solidFill>
                    <a:schemeClr val="bg1"/>
                  </a:solidFill>
                  <a:latin typeface="Arial Narrow" panose="020B0606020202030204" pitchFamily="34" charset="0"/>
                  <a:ea typeface="+mj-ea"/>
                  <a:cs typeface="2  Koodak" panose="00000700000000000000" pitchFamily="2" charset="-78"/>
                </a:rPr>
                <a:t>This ratio often provides higher prognostic accuracy than {DWI} alone.</a:t>
              </a:r>
              <a:endParaRPr lang="en-US" b="1" kern="1200" dirty="0">
                <a:solidFill>
                  <a:schemeClr val="bg1"/>
                </a:solidFill>
                <a:latin typeface="Arial Narrow" panose="020B0606020202030204" pitchFamily="34" charset="0"/>
                <a:ea typeface="+mj-ea"/>
                <a:cs typeface="2  Koodak" panose="00000700000000000000" pitchFamily="2" charset="-78"/>
              </a:endParaRPr>
            </a:p>
          </p:txBody>
        </p:sp>
      </p:grpSp>
      <p:grpSp>
        <p:nvGrpSpPr>
          <p:cNvPr id="2" name="Group 1"/>
          <p:cNvGrpSpPr/>
          <p:nvPr/>
        </p:nvGrpSpPr>
        <p:grpSpPr>
          <a:xfrm>
            <a:off x="0" y="0"/>
            <a:ext cx="4015140" cy="1728194"/>
            <a:chOff x="0" y="0"/>
            <a:chExt cx="4015140" cy="1728194"/>
          </a:xfrm>
        </p:grpSpPr>
        <p:sp>
          <p:nvSpPr>
            <p:cNvPr id="16" name="Freeform: Shape 15"/>
            <p:cNvSpPr/>
            <p:nvPr/>
          </p:nvSpPr>
          <p:spPr>
            <a:xfrm rot="5400000">
              <a:off x="1143473" y="-1143473"/>
              <a:ext cx="1728194" cy="4015140"/>
            </a:xfrm>
            <a:custGeom>
              <a:avLst/>
              <a:gdLst>
                <a:gd name="connsiteX0" fmla="*/ 0 w 1728194"/>
                <a:gd name="connsiteY0" fmla="*/ 4015140 h 4015140"/>
                <a:gd name="connsiteX1" fmla="*/ 0 w 1728194"/>
                <a:gd name="connsiteY1" fmla="*/ 379244 h 4015140"/>
                <a:gd name="connsiteX2" fmla="*/ 1728194 w 1728194"/>
                <a:gd name="connsiteY2" fmla="*/ 0 h 4015140"/>
                <a:gd name="connsiteX3" fmla="*/ 1728193 w 1728194"/>
                <a:gd name="connsiteY3" fmla="*/ 4015140 h 4015140"/>
              </a:gdLst>
              <a:ahLst/>
              <a:cxnLst>
                <a:cxn ang="0">
                  <a:pos x="connsiteX0" y="connsiteY0"/>
                </a:cxn>
                <a:cxn ang="0">
                  <a:pos x="connsiteX1" y="connsiteY1"/>
                </a:cxn>
                <a:cxn ang="0">
                  <a:pos x="connsiteX2" y="connsiteY2"/>
                </a:cxn>
                <a:cxn ang="0">
                  <a:pos x="connsiteX3" y="connsiteY3"/>
                </a:cxn>
              </a:cxnLst>
              <a:rect l="l" t="t" r="r" b="b"/>
              <a:pathLst>
                <a:path w="1728194" h="4015140">
                  <a:moveTo>
                    <a:pt x="0" y="4015140"/>
                  </a:moveTo>
                  <a:lnTo>
                    <a:pt x="0" y="379244"/>
                  </a:lnTo>
                  <a:lnTo>
                    <a:pt x="1728194" y="0"/>
                  </a:lnTo>
                  <a:lnTo>
                    <a:pt x="1728193" y="401514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p:cNvSpPr txBox="1"/>
            <p:nvPr/>
          </p:nvSpPr>
          <p:spPr>
            <a:xfrm>
              <a:off x="371819" y="176881"/>
              <a:ext cx="3240360" cy="1427629"/>
            </a:xfrm>
            <a:prstGeom prst="rect">
              <a:avLst/>
            </a:prstGeom>
            <a:noFill/>
            <a:ln>
              <a:noFill/>
            </a:ln>
          </p:spPr>
          <p:txBody>
            <a:bodyPr wrap="square">
              <a:spAutoFit/>
            </a:bodyPr>
            <a:lstStyle/>
            <a:p>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High-Resolution Prognostication (MRS)</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grpSp>
      <p:grpSp>
        <p:nvGrpSpPr>
          <p:cNvPr id="11" name="Group 10"/>
          <p:cNvGrpSpPr/>
          <p:nvPr/>
        </p:nvGrpSpPr>
        <p:grpSpPr>
          <a:xfrm>
            <a:off x="3635896" y="-1"/>
            <a:ext cx="5531821" cy="5020023"/>
            <a:chOff x="3635896" y="-1"/>
            <a:chExt cx="5531821" cy="5020023"/>
          </a:xfrm>
        </p:grpSpPr>
        <p:sp>
          <p:nvSpPr>
            <p:cNvPr id="6" name="Flowchart: Manual Input 5"/>
            <p:cNvSpPr/>
            <p:nvPr/>
          </p:nvSpPr>
          <p:spPr>
            <a:xfrm rot="5400000" flipH="1" flipV="1">
              <a:off x="3879937" y="-244041"/>
              <a:ext cx="5020022" cy="5508104"/>
            </a:xfrm>
            <a:prstGeom prst="flowChartManualIn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1" cstate="print">
              <a:extLst>
                <a:ext uri="{28A0092B-C50C-407E-A947-70E740481C1C}">
                  <a14:useLocalDpi xmlns:a14="http://schemas.microsoft.com/office/drawing/2010/main" val="0"/>
                </a:ext>
              </a:extLst>
            </a:blip>
            <a:srcRect l="852" t="1000" r="774" b="1000"/>
            <a:stretch>
              <a:fillRect/>
            </a:stretch>
          </p:blipFill>
          <p:spPr>
            <a:xfrm>
              <a:off x="4716016" y="-1"/>
              <a:ext cx="4451701" cy="4831832"/>
            </a:xfrm>
            <a:prstGeom prst="rect">
              <a:avLst/>
            </a:prstGeom>
            <a:solidFill>
              <a:schemeClr val="tx1"/>
            </a:solid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7" name="Picture 26"/>
          <p:cNvPicPr>
            <a:picLocks noChangeAspect="1"/>
          </p:cNvPicPr>
          <p:nvPr/>
        </p:nvPicPr>
        <p:blipFill>
          <a:blip r:embed="rId1"/>
          <a:stretch>
            <a:fillRect/>
          </a:stretch>
        </p:blipFill>
        <p:spPr>
          <a:xfrm>
            <a:off x="0" y="2116"/>
            <a:ext cx="9144000" cy="5139267"/>
          </a:xfrm>
          <a:prstGeom prst="rect">
            <a:avLst/>
          </a:prstGeom>
        </p:spPr>
      </p:pic>
      <p:sp>
        <p:nvSpPr>
          <p:cNvPr id="30" name="Rectangle: Rounded Corners 29"/>
          <p:cNvSpPr/>
          <p:nvPr/>
        </p:nvSpPr>
        <p:spPr>
          <a:xfrm>
            <a:off x="755576" y="555526"/>
            <a:ext cx="1944216" cy="374571"/>
          </a:xfrm>
          <a:prstGeom prst="roundRect">
            <a:avLst>
              <a:gd name="adj" fmla="val 26839"/>
            </a:avLst>
          </a:prstGeom>
          <a:solidFill>
            <a:srgbClr val="FEEFF2"/>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1"/>
            <a:r>
              <a:rPr lang="en-US" sz="1600" b="1" kern="1200" dirty="0">
                <a:solidFill>
                  <a:schemeClr val="tx2">
                    <a:lumMod val="25000"/>
                  </a:schemeClr>
                </a:solidFill>
                <a:latin typeface="Arial Rounded MT Bold" panose="020F0704030504030204" pitchFamily="34" charset="0"/>
                <a:ea typeface="+mj-ea"/>
                <a:cs typeface="2  Koodak" panose="00000700000000000000" pitchFamily="2" charset="-78"/>
              </a:rPr>
              <a:t>Point of care MRI</a:t>
            </a:r>
            <a:endParaRPr lang="en-US" sz="16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
          <p:cNvSpPr txBox="1"/>
          <p:nvPr/>
        </p:nvSpPr>
        <p:spPr>
          <a:xfrm>
            <a:off x="523579" y="304433"/>
            <a:ext cx="5365288" cy="566502"/>
          </a:xfrm>
          <a:prstGeom prst="rect">
            <a:avLst/>
          </a:prstGeom>
        </p:spPr>
        <p:txBody>
          <a:bodyPr wrap="square" lIns="0" tIns="0" rIns="0" bIns="0" rtlCol="0" anchor="t">
            <a:spAutoFit/>
          </a:bodyPr>
          <a:lstStyle/>
          <a:p>
            <a:pPr indent="0">
              <a:lnSpc>
                <a:spcPct val="150000"/>
              </a:lnSpc>
            </a:pP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AI and Machine Learning:</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endParaRPr>
          </a:p>
        </p:txBody>
      </p:sp>
      <p:pic>
        <p:nvPicPr>
          <p:cNvPr id="4" name="Untitled design">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4572000" y="1563638"/>
            <a:ext cx="5507853" cy="3098167"/>
          </a:xfrm>
          <a:prstGeom prst="rect">
            <a:avLst/>
          </a:prstGeom>
        </p:spPr>
      </p:pic>
      <p:sp>
        <p:nvSpPr>
          <p:cNvPr id="30" name="TextBox 29"/>
          <p:cNvSpPr txBox="1"/>
          <p:nvPr/>
        </p:nvSpPr>
        <p:spPr>
          <a:xfrm>
            <a:off x="849846" y="1266969"/>
            <a:ext cx="4802274" cy="2609561"/>
          </a:xfrm>
          <a:prstGeom prst="rect">
            <a:avLst/>
          </a:prstGeom>
          <a:noFill/>
        </p:spPr>
        <p:txBody>
          <a:bodyPr wrap="square">
            <a:spAutoFit/>
          </a:bodyPr>
          <a:lstStyle/>
          <a:p>
            <a:pPr marL="457200" lvl="1" indent="-457200">
              <a:lnSpc>
                <a:spcPct val="200000"/>
              </a:lnSpc>
              <a:buFont typeface="Arial" panose="020B0604020202020204" pitchFamily="34" charset="0"/>
              <a:buChar char="•"/>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AI models can automatically analyze and classify raw aEEG data and complex MRI features.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marL="457200" lvl="1" indent="-457200">
              <a:lnSpc>
                <a:spcPct val="200000"/>
              </a:lnSpc>
              <a:buFont typeface="Arial" panose="020B0604020202020204" pitchFamily="34" charset="0"/>
              <a:buChar char="•"/>
            </a:pP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marL="457200" lvl="1" indent="-457200">
              <a:lnSpc>
                <a:spcPct val="200000"/>
              </a:lnSpc>
              <a:buFont typeface="Arial" panose="020B0604020202020204" pitchFamily="34" charset="0"/>
              <a:buChar char="•"/>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Multimodal AI models integrate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clinical</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lab</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and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imaging</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data to generate a comprehensive </a:t>
            </a:r>
            <a:r>
              <a:rPr lang="en-US" b="1" kern="1200" dirty="0">
                <a:solidFill>
                  <a:schemeClr val="tx2">
                    <a:lumMod val="50000"/>
                  </a:schemeClr>
                </a:solidFill>
                <a:latin typeface="Arial Narrow" panose="020B0606020202030204" pitchFamily="34" charset="0"/>
                <a:ea typeface="+mj-ea"/>
                <a:cs typeface="2  Koodak" panose="00000700000000000000" pitchFamily="2" charset="-78"/>
              </a:rPr>
              <a:t>risk score </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for NDI at 2 years, aiding family counseling</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4"/>
                                        </p:tgtEl>
                                      </p:cBhvr>
                                    </p:cmd>
                                  </p:childTnLst>
                                </p:cTn>
                              </p:par>
                              <p:par>
                                <p:cTn id="7" presetID="42"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000"/>
                                        <p:tgtEl>
                                          <p:spTgt spid="30"/>
                                        </p:tgtEl>
                                      </p:cBhvr>
                                    </p:animEffect>
                                    <p:anim calcmode="lin" valueType="num">
                                      <p:cBhvr>
                                        <p:cTn id="10" dur="1000" fill="hold"/>
                                        <p:tgtEl>
                                          <p:spTgt spid="30"/>
                                        </p:tgtEl>
                                        <p:attrNameLst>
                                          <p:attrName>ppt_x</p:attrName>
                                        </p:attrNameLst>
                                      </p:cBhvr>
                                      <p:tavLst>
                                        <p:tav tm="0">
                                          <p:val>
                                            <p:strVal val="#ppt_x"/>
                                          </p:val>
                                        </p:tav>
                                        <p:tav tm="100000">
                                          <p:val>
                                            <p:strVal val="#ppt_x"/>
                                          </p:val>
                                        </p:tav>
                                      </p:tavLst>
                                    </p:anim>
                                    <p:anim calcmode="lin" valueType="num">
                                      <p:cBhvr>
                                        <p:cTn id="1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repeatCount="indefinite" fill="hold" display="0">
                  <p:stCondLst>
                    <p:cond delay="indefinite"/>
                  </p:stCondLst>
                </p:cTn>
                <p:tgtEl>
                  <p:spTgt spid="4"/>
                </p:tgtEl>
              </p:cMediaNode>
            </p:video>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9" name="Rectangle 28"/>
          <p:cNvSpPr/>
          <p:nvPr/>
        </p:nvSpPr>
        <p:spPr>
          <a:xfrm>
            <a:off x="4118742" y="-128550"/>
            <a:ext cx="4904977" cy="6120680"/>
          </a:xfrm>
          <a:prstGeom prst="rect">
            <a:avLst/>
          </a:prstGeom>
          <a:solidFill>
            <a:srgbClr val="FAACCD"/>
          </a:solidFill>
          <a:ln>
            <a:noFill/>
          </a:ln>
          <a:effectLst>
            <a:outerShdw blurRad="114300" sx="103000" sy="103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73136" y="1043883"/>
            <a:ext cx="895235" cy="1024986"/>
            <a:chOff x="1384313" y="1575862"/>
            <a:chExt cx="895235" cy="1024986"/>
          </a:xfrm>
        </p:grpSpPr>
        <p:sp>
          <p:nvSpPr>
            <p:cNvPr id="17" name="Isosceles Triangle 16"/>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gonal Stripe 17"/>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TextBox 19"/>
            <p:cNvSpPr txBox="1"/>
            <p:nvPr/>
          </p:nvSpPr>
          <p:spPr>
            <a:xfrm>
              <a:off x="1685506" y="1577772"/>
              <a:ext cx="441146" cy="707886"/>
            </a:xfrm>
            <a:prstGeom prst="rect">
              <a:avLst/>
            </a:prstGeom>
            <a:noFill/>
          </p:spPr>
          <p:txBody>
            <a:bodyPr wrap="none" rtlCol="0">
              <a:spAutoFit/>
            </a:bodyPr>
            <a:lstStyle/>
            <a:p>
              <a:r>
                <a:rPr lang="en-US" sz="4000" dirty="0">
                  <a:solidFill>
                    <a:schemeClr val="tx2">
                      <a:lumMod val="25000"/>
                    </a:schemeClr>
                  </a:solidFill>
                  <a:latin typeface="Dubai Medium" panose="020B0603030403030204" pitchFamily="34" charset="-78"/>
                  <a:cs typeface="+mj-cs"/>
                </a:rPr>
                <a:t>1</a:t>
              </a:r>
              <a:endParaRPr lang="en-US" sz="4000" dirty="0">
                <a:solidFill>
                  <a:schemeClr val="tx2">
                    <a:lumMod val="25000"/>
                  </a:schemeClr>
                </a:solidFill>
                <a:latin typeface="Dubai Medium" panose="020B0603030403030204" pitchFamily="34" charset="-78"/>
                <a:cs typeface="+mj-cs"/>
              </a:endParaRPr>
            </a:p>
          </p:txBody>
        </p:sp>
      </p:grpSp>
      <p:sp>
        <p:nvSpPr>
          <p:cNvPr id="16" name="TextBox 15"/>
          <p:cNvSpPr txBox="1"/>
          <p:nvPr/>
        </p:nvSpPr>
        <p:spPr>
          <a:xfrm>
            <a:off x="994902" y="650051"/>
            <a:ext cx="3073042" cy="1343829"/>
          </a:xfrm>
          <a:prstGeom prst="rect">
            <a:avLst/>
          </a:prstGeom>
          <a:noFill/>
        </p:spPr>
        <p:txBody>
          <a:bodyPr wrap="square">
            <a:spAutoFit/>
          </a:bodyPr>
          <a:lstStyle/>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A Multimodal Diagnostic Strategy</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(Clinical + Gas + </a:t>
            </a:r>
            <a:r>
              <a:rPr lang="en-US" b="1" kern="1200" dirty="0" err="1">
                <a:solidFill>
                  <a:schemeClr val="tx2">
                    <a:lumMod val="25000"/>
                  </a:schemeClr>
                </a:solidFill>
                <a:latin typeface="Arial Narrow" panose="020B0606020202030204" pitchFamily="34" charset="0"/>
                <a:ea typeface="+mj-ea"/>
                <a:cs typeface="2  Koodak" panose="00000700000000000000" pitchFamily="2" charset="-78"/>
              </a:rPr>
              <a:t>aEEG</a:t>
            </a: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 Early</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Biomarkers) is required to maximize TH enrollment within 6 hours.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nvGrpSpPr>
          <p:cNvPr id="22" name="Group 21"/>
          <p:cNvGrpSpPr/>
          <p:nvPr/>
        </p:nvGrpSpPr>
        <p:grpSpPr>
          <a:xfrm>
            <a:off x="467544" y="3345220"/>
            <a:ext cx="458088" cy="524482"/>
            <a:chOff x="1384313" y="1575862"/>
            <a:chExt cx="895235" cy="1024986"/>
          </a:xfrm>
        </p:grpSpPr>
        <p:sp>
          <p:nvSpPr>
            <p:cNvPr id="24" name="Isosceles Triangle 23"/>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Diagonal Stripe 24"/>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26" name="Freeform: Shape 25"/>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00" dirty="0"/>
            </a:p>
          </p:txBody>
        </p:sp>
        <p:sp>
          <p:nvSpPr>
            <p:cNvPr id="27" name="TextBox 26"/>
            <p:cNvSpPr txBox="1"/>
            <p:nvPr/>
          </p:nvSpPr>
          <p:spPr>
            <a:xfrm>
              <a:off x="1685506" y="1577771"/>
              <a:ext cx="536323" cy="601483"/>
            </a:xfrm>
            <a:prstGeom prst="rect">
              <a:avLst/>
            </a:prstGeom>
            <a:noFill/>
          </p:spPr>
          <p:txBody>
            <a:bodyPr wrap="none" rtlCol="0">
              <a:spAutoFit/>
            </a:bodyPr>
            <a:lstStyle/>
            <a:p>
              <a:r>
                <a:rPr lang="en-US" dirty="0">
                  <a:solidFill>
                    <a:schemeClr val="tx2">
                      <a:lumMod val="25000"/>
                    </a:schemeClr>
                  </a:solidFill>
                  <a:latin typeface="Dubai Medium" panose="020B0603030403030204" pitchFamily="34" charset="-78"/>
                  <a:cs typeface="+mj-cs"/>
                </a:rPr>
                <a:t>2</a:t>
              </a:r>
              <a:endParaRPr lang="en-US" dirty="0">
                <a:solidFill>
                  <a:schemeClr val="tx2">
                    <a:lumMod val="25000"/>
                  </a:schemeClr>
                </a:solidFill>
                <a:latin typeface="Dubai Medium" panose="020B0603030403030204" pitchFamily="34" charset="-78"/>
                <a:cs typeface="+mj-cs"/>
              </a:endParaRPr>
            </a:p>
          </p:txBody>
        </p:sp>
      </p:grpSp>
      <p:sp>
        <p:nvSpPr>
          <p:cNvPr id="23" name="TextBox 22"/>
          <p:cNvSpPr txBox="1"/>
          <p:nvPr/>
        </p:nvSpPr>
        <p:spPr>
          <a:xfrm>
            <a:off x="734530" y="3149621"/>
            <a:ext cx="1636263" cy="628763"/>
          </a:xfrm>
          <a:prstGeom prst="rect">
            <a:avLst/>
          </a:prstGeom>
          <a:noFill/>
        </p:spPr>
        <p:txBody>
          <a:bodyPr wrap="square">
            <a:spAutoFit/>
          </a:bodyPr>
          <a:lstStyle/>
          <a:p>
            <a:pPr lvl="1">
              <a:lnSpc>
                <a:spcPct val="150000"/>
              </a:lnSpc>
            </a:pPr>
            <a:r>
              <a:rPr lang="en-US" sz="600" b="1" kern="1200" dirty="0">
                <a:solidFill>
                  <a:schemeClr val="tx2">
                    <a:lumMod val="25000"/>
                  </a:schemeClr>
                </a:solidFill>
                <a:latin typeface="Arial Narrow" panose="020B0606020202030204" pitchFamily="34" charset="0"/>
                <a:ea typeface="+mj-ea"/>
                <a:cs typeface="2  Koodak" panose="00000700000000000000" pitchFamily="2" charset="-78"/>
              </a:rPr>
              <a:t>Phenotyping: Advanced diagnostics (AI,</a:t>
            </a:r>
            <a:endParaRPr lang="en-US" sz="600"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sz="600" b="1" kern="1200" dirty="0">
                <a:solidFill>
                  <a:schemeClr val="tx2">
                    <a:lumMod val="25000"/>
                  </a:schemeClr>
                </a:solidFill>
                <a:latin typeface="Arial Narrow" panose="020B0606020202030204" pitchFamily="34" charset="0"/>
                <a:ea typeface="+mj-ea"/>
                <a:cs typeface="2  Koodak" panose="00000700000000000000" pitchFamily="2" charset="-78"/>
              </a:rPr>
              <a:t>          Metabolomics) allow us to phenotype</a:t>
            </a:r>
            <a:endParaRPr lang="en-US" sz="600"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sz="600" b="1" kern="1200" dirty="0">
                <a:solidFill>
                  <a:schemeClr val="tx2">
                    <a:lumMod val="25000"/>
                  </a:schemeClr>
                </a:solidFill>
                <a:latin typeface="Arial Narrow" panose="020B0606020202030204" pitchFamily="34" charset="0"/>
                <a:ea typeface="+mj-ea"/>
                <a:cs typeface="2  Koodak" panose="00000700000000000000" pitchFamily="2" charset="-78"/>
              </a:rPr>
              <a:t>          subgroups of HIE based on specific molecular and cellular injury patterns.</a:t>
            </a:r>
            <a:endParaRPr lang="en-US" sz="600"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
        <p:nvSpPr>
          <p:cNvPr id="31" name="Freeform 2"/>
          <p:cNvSpPr/>
          <p:nvPr/>
        </p:nvSpPr>
        <p:spPr>
          <a:xfrm>
            <a:off x="5148064" y="7756326"/>
            <a:ext cx="2794439" cy="4990069"/>
          </a:xfrm>
          <a:custGeom>
            <a:avLst/>
            <a:gdLst/>
            <a:ahLst/>
            <a:cxnLst/>
            <a:rect l="l" t="t" r="r" b="b"/>
            <a:pathLst>
              <a:path w="7316629" h="10287000">
                <a:moveTo>
                  <a:pt x="0" y="0"/>
                </a:moveTo>
                <a:lnTo>
                  <a:pt x="7316629" y="0"/>
                </a:lnTo>
                <a:lnTo>
                  <a:pt x="7316629" y="10287000"/>
                </a:lnTo>
                <a:lnTo>
                  <a:pt x="0" y="10287000"/>
                </a:lnTo>
                <a:lnTo>
                  <a:pt x="0" y="0"/>
                </a:lnTo>
                <a:close/>
              </a:path>
            </a:pathLst>
          </a:custGeom>
          <a:blipFill>
            <a:blip r:embed="rId1"/>
            <a:stretch>
              <a:fillRect/>
            </a:stretch>
          </a:blipFill>
        </p:spPr>
      </p:sp>
      <p:pic>
        <p:nvPicPr>
          <p:cNvPr id="32" name="Picture 31"/>
          <p:cNvPicPr>
            <a:picLocks noChangeAspect="1"/>
          </p:cNvPicPr>
          <p:nvPr/>
        </p:nvPicPr>
        <p:blipFill>
          <a:blip r:embed="rId2"/>
          <a:stretch>
            <a:fillRect/>
          </a:stretch>
        </p:blipFill>
        <p:spPr>
          <a:xfrm>
            <a:off x="4337582" y="123478"/>
            <a:ext cx="4489494" cy="46916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15" name="Group 14"/>
          <p:cNvGrpSpPr/>
          <p:nvPr/>
        </p:nvGrpSpPr>
        <p:grpSpPr>
          <a:xfrm>
            <a:off x="467544" y="1193086"/>
            <a:ext cx="518651" cy="593823"/>
            <a:chOff x="1384313" y="1575862"/>
            <a:chExt cx="895235" cy="1024986"/>
          </a:xfrm>
        </p:grpSpPr>
        <p:sp>
          <p:nvSpPr>
            <p:cNvPr id="17" name="Isosceles Triangle 16"/>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 name="Diagonal Stripe 17"/>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9" name="Freeform: Shape 18"/>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dirty="0"/>
            </a:p>
          </p:txBody>
        </p:sp>
        <p:sp>
          <p:nvSpPr>
            <p:cNvPr id="20" name="TextBox 19"/>
            <p:cNvSpPr txBox="1"/>
            <p:nvPr/>
          </p:nvSpPr>
          <p:spPr>
            <a:xfrm>
              <a:off x="1685506" y="1577772"/>
              <a:ext cx="484288" cy="570768"/>
            </a:xfrm>
            <a:prstGeom prst="rect">
              <a:avLst/>
            </a:prstGeom>
            <a:noFill/>
          </p:spPr>
          <p:txBody>
            <a:bodyPr wrap="none" rtlCol="0">
              <a:spAutoFit/>
            </a:bodyPr>
            <a:lstStyle/>
            <a:p>
              <a:r>
                <a:rPr lang="en-US" sz="1600" dirty="0">
                  <a:solidFill>
                    <a:schemeClr val="tx2">
                      <a:lumMod val="25000"/>
                    </a:schemeClr>
                  </a:solidFill>
                  <a:latin typeface="Dubai Medium" panose="020B0603030403030204" pitchFamily="34" charset="-78"/>
                  <a:cs typeface="+mj-cs"/>
                </a:rPr>
                <a:t>1</a:t>
              </a:r>
              <a:endParaRPr lang="en-US" sz="1600" dirty="0">
                <a:solidFill>
                  <a:schemeClr val="tx2">
                    <a:lumMod val="25000"/>
                  </a:schemeClr>
                </a:solidFill>
                <a:latin typeface="Dubai Medium" panose="020B0603030403030204" pitchFamily="34" charset="-78"/>
                <a:cs typeface="+mj-cs"/>
              </a:endParaRPr>
            </a:p>
          </p:txBody>
        </p:sp>
      </p:grpSp>
      <p:sp>
        <p:nvSpPr>
          <p:cNvPr id="16" name="TextBox 15"/>
          <p:cNvSpPr txBox="1"/>
          <p:nvPr/>
        </p:nvSpPr>
        <p:spPr>
          <a:xfrm>
            <a:off x="769828" y="964921"/>
            <a:ext cx="1611286" cy="718145"/>
          </a:xfrm>
          <a:prstGeom prst="rect">
            <a:avLst/>
          </a:prstGeom>
          <a:noFill/>
        </p:spPr>
        <p:txBody>
          <a:bodyPr wrap="square">
            <a:spAutoFit/>
          </a:bodyPr>
          <a:lstStyle/>
          <a:p>
            <a:pPr lvl="1">
              <a:lnSpc>
                <a:spcPct val="150000"/>
              </a:lnSpc>
            </a:pPr>
            <a:r>
              <a:rPr lang="en-US" sz="700" b="1" kern="1200" dirty="0">
                <a:solidFill>
                  <a:schemeClr val="tx2">
                    <a:lumMod val="25000"/>
                  </a:schemeClr>
                </a:solidFill>
                <a:latin typeface="Arial Narrow" panose="020B0606020202030204" pitchFamily="34" charset="0"/>
                <a:ea typeface="+mj-ea"/>
                <a:cs typeface="2  Koodak" panose="00000700000000000000" pitchFamily="2" charset="-78"/>
              </a:rPr>
              <a:t>A Multimodal Diagnostic Strategy</a:t>
            </a:r>
            <a:endParaRPr lang="en-US" sz="700"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sz="700" b="1" kern="1200" dirty="0">
                <a:solidFill>
                  <a:schemeClr val="tx2">
                    <a:lumMod val="25000"/>
                  </a:schemeClr>
                </a:solidFill>
                <a:latin typeface="Arial Narrow" panose="020B0606020202030204" pitchFamily="34" charset="0"/>
                <a:ea typeface="+mj-ea"/>
                <a:cs typeface="2  Koodak" panose="00000700000000000000" pitchFamily="2" charset="-78"/>
              </a:rPr>
              <a:t>          (Clinical + Gas + </a:t>
            </a:r>
            <a:r>
              <a:rPr lang="en-US" sz="700" b="1" kern="1200" dirty="0" err="1">
                <a:solidFill>
                  <a:schemeClr val="tx2">
                    <a:lumMod val="25000"/>
                  </a:schemeClr>
                </a:solidFill>
                <a:latin typeface="Arial Narrow" panose="020B0606020202030204" pitchFamily="34" charset="0"/>
                <a:ea typeface="+mj-ea"/>
                <a:cs typeface="2  Koodak" panose="00000700000000000000" pitchFamily="2" charset="-78"/>
              </a:rPr>
              <a:t>aEEG</a:t>
            </a:r>
            <a:r>
              <a:rPr lang="en-US" sz="700" b="1" kern="1200" dirty="0">
                <a:solidFill>
                  <a:schemeClr val="tx2">
                    <a:lumMod val="25000"/>
                  </a:schemeClr>
                </a:solidFill>
                <a:latin typeface="Arial Narrow" panose="020B0606020202030204" pitchFamily="34" charset="0"/>
                <a:ea typeface="+mj-ea"/>
                <a:cs typeface="2  Koodak" panose="00000700000000000000" pitchFamily="2" charset="-78"/>
              </a:rPr>
              <a:t> + Early</a:t>
            </a:r>
            <a:endParaRPr lang="en-US" sz="700"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sz="700" b="1" kern="1200" dirty="0">
                <a:solidFill>
                  <a:schemeClr val="tx2">
                    <a:lumMod val="25000"/>
                  </a:schemeClr>
                </a:solidFill>
                <a:latin typeface="Arial Narrow" panose="020B0606020202030204" pitchFamily="34" charset="0"/>
                <a:ea typeface="+mj-ea"/>
                <a:cs typeface="2  Koodak" panose="00000700000000000000" pitchFamily="2" charset="-78"/>
              </a:rPr>
              <a:t>          Biomarkers) is required to maximize TH enrollment within 6 hours.</a:t>
            </a:r>
            <a:endParaRPr lang="en-US" sz="700"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grpSp>
        <p:nvGrpSpPr>
          <p:cNvPr id="22" name="Group 21"/>
          <p:cNvGrpSpPr/>
          <p:nvPr/>
        </p:nvGrpSpPr>
        <p:grpSpPr>
          <a:xfrm>
            <a:off x="420462" y="3314045"/>
            <a:ext cx="895235" cy="1024986"/>
            <a:chOff x="1384313" y="1575862"/>
            <a:chExt cx="895235" cy="1024986"/>
          </a:xfrm>
        </p:grpSpPr>
        <p:sp>
          <p:nvSpPr>
            <p:cNvPr id="24" name="Isosceles Triangle 23"/>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gonal Stripe 24"/>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reeform: Shape 25"/>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TextBox 26"/>
            <p:cNvSpPr txBox="1"/>
            <p:nvPr/>
          </p:nvSpPr>
          <p:spPr>
            <a:xfrm>
              <a:off x="1685506" y="1577772"/>
              <a:ext cx="441146" cy="707886"/>
            </a:xfrm>
            <a:prstGeom prst="rect">
              <a:avLst/>
            </a:prstGeom>
            <a:noFill/>
          </p:spPr>
          <p:txBody>
            <a:bodyPr wrap="none" rtlCol="0">
              <a:spAutoFit/>
            </a:bodyPr>
            <a:lstStyle/>
            <a:p>
              <a:r>
                <a:rPr lang="en-US" sz="4000" dirty="0">
                  <a:solidFill>
                    <a:schemeClr val="tx2">
                      <a:lumMod val="25000"/>
                    </a:schemeClr>
                  </a:solidFill>
                  <a:latin typeface="Dubai Medium" panose="020B0603030403030204" pitchFamily="34" charset="-78"/>
                  <a:cs typeface="+mj-cs"/>
                </a:rPr>
                <a:t>2</a:t>
              </a:r>
              <a:endParaRPr lang="en-US" sz="4000" dirty="0">
                <a:solidFill>
                  <a:schemeClr val="tx2">
                    <a:lumMod val="25000"/>
                  </a:schemeClr>
                </a:solidFill>
                <a:latin typeface="Dubai Medium" panose="020B0603030403030204" pitchFamily="34" charset="-78"/>
                <a:cs typeface="+mj-cs"/>
              </a:endParaRPr>
            </a:p>
          </p:txBody>
        </p:sp>
      </p:grpSp>
      <p:sp>
        <p:nvSpPr>
          <p:cNvPr id="23" name="TextBox 22"/>
          <p:cNvSpPr txBox="1"/>
          <p:nvPr/>
        </p:nvSpPr>
        <p:spPr>
          <a:xfrm>
            <a:off x="942228" y="2931790"/>
            <a:ext cx="3197724" cy="1343829"/>
          </a:xfrm>
          <a:prstGeom prst="rect">
            <a:avLst/>
          </a:prstGeom>
          <a:noFill/>
        </p:spPr>
        <p:txBody>
          <a:bodyPr wrap="square">
            <a:spAutoFit/>
          </a:bodyPr>
          <a:lstStyle/>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Phenotyping: Advanced diagnostics (AI,</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Metabolomics) allow us to phenotype</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a:p>
            <a:pPr lvl="1">
              <a:lnSpc>
                <a:spcPct val="1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          subgroups of HIE based on specific molecular and cellular injury patterns.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
        <p:nvSpPr>
          <p:cNvPr id="33" name="Rectangle 32"/>
          <p:cNvSpPr/>
          <p:nvPr/>
        </p:nvSpPr>
        <p:spPr>
          <a:xfrm>
            <a:off x="4118742" y="-128550"/>
            <a:ext cx="4904977" cy="6120680"/>
          </a:xfrm>
          <a:prstGeom prst="rect">
            <a:avLst/>
          </a:prstGeom>
          <a:solidFill>
            <a:srgbClr val="FAACCD"/>
          </a:solidFill>
          <a:ln>
            <a:noFill/>
          </a:ln>
          <a:effectLst>
            <a:outerShdw blurRad="114300" sx="103000" sy="103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
          <p:cNvSpPr/>
          <p:nvPr/>
        </p:nvSpPr>
        <p:spPr>
          <a:xfrm>
            <a:off x="5148064" y="123478"/>
            <a:ext cx="2794439" cy="4990069"/>
          </a:xfrm>
          <a:custGeom>
            <a:avLst/>
            <a:gdLst/>
            <a:ahLst/>
            <a:cxnLst/>
            <a:rect l="l" t="t" r="r" b="b"/>
            <a:pathLst>
              <a:path w="7316629" h="10287000">
                <a:moveTo>
                  <a:pt x="0" y="0"/>
                </a:moveTo>
                <a:lnTo>
                  <a:pt x="7316629" y="0"/>
                </a:lnTo>
                <a:lnTo>
                  <a:pt x="7316629" y="10287000"/>
                </a:lnTo>
                <a:lnTo>
                  <a:pt x="0" y="10287000"/>
                </a:lnTo>
                <a:lnTo>
                  <a:pt x="0" y="0"/>
                </a:lnTo>
                <a:close/>
              </a:path>
            </a:pathLst>
          </a:custGeom>
          <a:blipFill>
            <a:blip r:embed="rId1"/>
            <a:stretch>
              <a:fillRect/>
            </a:stretch>
          </a:blipFill>
        </p:spPr>
      </p:sp>
      <p:pic>
        <p:nvPicPr>
          <p:cNvPr id="34" name="Picture 33"/>
          <p:cNvPicPr>
            <a:picLocks noChangeAspect="1"/>
          </p:cNvPicPr>
          <p:nvPr/>
        </p:nvPicPr>
        <p:blipFill>
          <a:blip r:embed="rId2"/>
          <a:stretch>
            <a:fillRect/>
          </a:stretch>
        </p:blipFill>
        <p:spPr>
          <a:xfrm>
            <a:off x="4337582" y="-7509370"/>
            <a:ext cx="4489494" cy="46916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9144000" cy="5143500"/>
          </a:xfrm>
          <a:prstGeom prst="rect">
            <a:avLst/>
          </a:prstGeom>
        </p:spPr>
      </p:pic>
      <p:sp>
        <p:nvSpPr>
          <p:cNvPr id="2" name="Rectangle 1"/>
          <p:cNvSpPr/>
          <p:nvPr/>
        </p:nvSpPr>
        <p:spPr>
          <a:xfrm>
            <a:off x="0" y="0"/>
            <a:ext cx="9144000" cy="51435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75941" y="423551"/>
            <a:ext cx="5392117" cy="494687"/>
          </a:xfrm>
          <a:prstGeom prst="rect">
            <a:avLst/>
          </a:prstGeom>
        </p:spPr>
        <p:txBody>
          <a:bodyPr wrap="none">
            <a:spAutoFit/>
          </a:bodyPr>
          <a:lstStyle/>
          <a:p>
            <a:pPr indent="0">
              <a:lnSpc>
                <a:spcPct val="150000"/>
              </a:lnSpc>
            </a:pP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rPr>
              <a:t>Precision Diagnosis for Personalized Care</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ammersmith One" panose="02010703030501060504"/>
            </a:endParaRPr>
          </a:p>
        </p:txBody>
      </p:sp>
      <p:sp>
        <p:nvSpPr>
          <p:cNvPr id="5" name="Rectangle 4"/>
          <p:cNvSpPr/>
          <p:nvPr/>
        </p:nvSpPr>
        <p:spPr>
          <a:xfrm>
            <a:off x="1885958" y="1923678"/>
            <a:ext cx="5419571" cy="2151743"/>
          </a:xfrm>
          <a:prstGeom prst="rect">
            <a:avLst/>
          </a:prstGeom>
        </p:spPr>
        <p:txBody>
          <a:bodyPr wrap="square">
            <a:spAutoFit/>
          </a:bodyPr>
          <a:lstStyle/>
          <a:p>
            <a:pPr lvl="1" algn="ctr">
              <a:lnSpc>
                <a:spcPct val="250000"/>
              </a:lnSpc>
            </a:pPr>
            <a:r>
              <a:rPr lang="en-US" b="1" kern="1200" dirty="0">
                <a:solidFill>
                  <a:schemeClr val="tx2">
                    <a:lumMod val="25000"/>
                  </a:schemeClr>
                </a:solidFill>
                <a:latin typeface="Arial Narrow" panose="020B0606020202030204" pitchFamily="34" charset="0"/>
                <a:ea typeface="+mj-ea"/>
                <a:cs typeface="2  Koodak" panose="00000700000000000000" pitchFamily="2" charset="-78"/>
              </a:rPr>
              <a:t>Personalized Neuroprotection: This precise phenotyping will guide the use of Adjuvant Neuroprotective Agents (e.g., Erythropoietin, Stem Cells) to specific patients who are most likely to benefit, shifting our focus to targeted therapeutic interventions.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p:nvPr/>
        </p:nvSpPr>
        <p:spPr>
          <a:xfrm>
            <a:off x="611560" y="448998"/>
            <a:ext cx="4766810" cy="110412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4800" b="1" dirty="0">
                <a:solidFill>
                  <a:schemeClr val="bg2">
                    <a:lumMod val="75000"/>
                  </a:schemeClr>
                </a:solidFill>
                <a:latin typeface="Arial Rounded MT Bold" panose="020F0704030504030204" pitchFamily="34" charset="0"/>
                <a:cs typeface="2  Koodak" panose="00000700000000000000" pitchFamily="2" charset="-78"/>
              </a:rPr>
              <a:t>THANK YOU</a:t>
            </a:r>
            <a:endParaRPr lang="en-US" sz="4800" dirty="0">
              <a:solidFill>
                <a:schemeClr val="bg2">
                  <a:lumMod val="75000"/>
                </a:schemeClr>
              </a:solidFill>
              <a:latin typeface="Arial Rounded MT Bold" panose="020F0704030504030204" pitchFamily="34" charset="0"/>
              <a:cs typeface="2  Koodak" panose="00000700000000000000" pitchFamily="2" charset="-78"/>
            </a:endParaRPr>
          </a:p>
        </p:txBody>
      </p:sp>
      <p:sp>
        <p:nvSpPr>
          <p:cNvPr id="12" name="Title 1"/>
          <p:cNvSpPr txBox="1"/>
          <p:nvPr/>
        </p:nvSpPr>
        <p:spPr>
          <a:xfrm>
            <a:off x="2376516" y="3579862"/>
            <a:ext cx="4390965" cy="7294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1800" b="1" dirty="0">
                <a:solidFill>
                  <a:schemeClr val="bg2">
                    <a:lumMod val="75000"/>
                  </a:schemeClr>
                </a:solidFill>
                <a:latin typeface="Arial Rounded MT Bold" panose="020F0704030504030204" pitchFamily="34" charset="0"/>
                <a:cs typeface="2  Koodak" panose="00000700000000000000" pitchFamily="2" charset="-78"/>
              </a:rPr>
              <a:t>Do you have any questions?</a:t>
            </a:r>
            <a:endParaRPr lang="en-US" sz="1800" b="1" dirty="0">
              <a:solidFill>
                <a:schemeClr val="bg2">
                  <a:lumMod val="7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bg2">
                    <a:lumMod val="75000"/>
                  </a:schemeClr>
                </a:solidFill>
                <a:latin typeface="Arial Rounded MT Bold" panose="020F0704030504030204" pitchFamily="34" charset="0"/>
                <a:cs typeface="2  Koodak" panose="00000700000000000000" pitchFamily="2" charset="-78"/>
              </a:rPr>
              <a:t>vahedizahra1395@gmail.com</a:t>
            </a:r>
            <a:endParaRPr lang="en-US" sz="1800" b="1" dirty="0">
              <a:solidFill>
                <a:schemeClr val="bg2">
                  <a:lumMod val="75000"/>
                </a:schemeClr>
              </a:solidFill>
              <a:latin typeface="Arial Rounded MT Bold" panose="020F0704030504030204" pitchFamily="34" charset="0"/>
              <a:cs typeface="2  Koodak" panose="00000700000000000000" pitchFamily="2" charset="-78"/>
            </a:endParaRPr>
          </a:p>
        </p:txBody>
      </p:sp>
      <p:sp>
        <p:nvSpPr>
          <p:cNvPr id="8" name="Freeform: Shape 7"/>
          <p:cNvSpPr/>
          <p:nvPr/>
        </p:nvSpPr>
        <p:spPr>
          <a:xfrm>
            <a:off x="-3058957" y="-3260898"/>
            <a:ext cx="7522655" cy="9865096"/>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4" name="Freeform: Shape 3"/>
          <p:cNvSpPr/>
          <p:nvPr/>
        </p:nvSpPr>
        <p:spPr>
          <a:xfrm>
            <a:off x="4680304" y="-2331461"/>
            <a:ext cx="7250235" cy="8604956"/>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9" name="Freeform: Shape 8"/>
          <p:cNvSpPr/>
          <p:nvPr/>
        </p:nvSpPr>
        <p:spPr>
          <a:xfrm rot="21121502">
            <a:off x="-2704794" y="-666200"/>
            <a:ext cx="8291048" cy="7396286"/>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10" name="Freeform: Shape 9"/>
          <p:cNvSpPr/>
          <p:nvPr/>
        </p:nvSpPr>
        <p:spPr>
          <a:xfrm rot="1284064">
            <a:off x="5132930" y="-2402299"/>
            <a:ext cx="7862011" cy="10873208"/>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13" name="Title 1"/>
          <p:cNvSpPr txBox="1"/>
          <p:nvPr/>
        </p:nvSpPr>
        <p:spPr>
          <a:xfrm>
            <a:off x="1645709" y="2072084"/>
            <a:ext cx="4899455" cy="988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50000"/>
              </a:lnSpc>
            </a:pPr>
            <a:r>
              <a:rPr lang="en-US" sz="2800" b="1" dirty="0">
                <a:solidFill>
                  <a:schemeClr val="tx2">
                    <a:lumMod val="25000"/>
                  </a:schemeClr>
                </a:solidFill>
                <a:latin typeface="Arial Rounded MT Bold" panose="020F0704030504030204" pitchFamily="34" charset="0"/>
                <a:cs typeface="B Davat" panose="00000400000000000000" pitchFamily="2" charset="-78"/>
              </a:rPr>
              <a:t>روشن نمی‌شود به چراغی جهان، ولی </a:t>
            </a:r>
            <a:endParaRPr lang="en-US" sz="2800" b="1" dirty="0">
              <a:solidFill>
                <a:schemeClr val="tx2">
                  <a:lumMod val="25000"/>
                </a:schemeClr>
              </a:solidFill>
              <a:latin typeface="Arial Rounded MT Bold" panose="020F0704030504030204" pitchFamily="34" charset="0"/>
              <a:cs typeface="B Davat" panose="00000400000000000000" pitchFamily="2" charset="-78"/>
            </a:endParaRPr>
          </a:p>
          <a:p>
            <a:pPr rtl="1">
              <a:lnSpc>
                <a:spcPct val="150000"/>
              </a:lnSpc>
            </a:pPr>
            <a:r>
              <a:rPr lang="en-US" sz="2800" b="1" dirty="0">
                <a:solidFill>
                  <a:schemeClr val="tx2">
                    <a:lumMod val="25000"/>
                  </a:schemeClr>
                </a:solidFill>
                <a:latin typeface="Arial Rounded MT Bold" panose="020F0704030504030204" pitchFamily="34" charset="0"/>
                <a:cs typeface="B Davat" panose="00000400000000000000" pitchFamily="2" charset="-78"/>
              </a:rPr>
              <a:t>            یادآور حقیقت پیدای نور باش.</a:t>
            </a:r>
            <a:endParaRPr lang="en-US" sz="2800" b="1" dirty="0">
              <a:solidFill>
                <a:schemeClr val="tx2">
                  <a:lumMod val="25000"/>
                </a:schemeClr>
              </a:solidFill>
              <a:latin typeface="Arial Rounded MT Bold" panose="020F0704030504030204" pitchFamily="34" charset="0"/>
              <a:cs typeface="B Davat"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3" name="Title 2"/>
          <p:cNvSpPr>
            <a:spLocks noGrp="1"/>
          </p:cNvSpPr>
          <p:nvPr>
            <p:ph type="title"/>
          </p:nvPr>
        </p:nvSpPr>
        <p:spPr>
          <a:xfrm>
            <a:off x="780120" y="397367"/>
            <a:ext cx="7583760" cy="624917"/>
          </a:xfrm>
        </p:spPr>
        <p:txBody>
          <a:bodyPr/>
          <a:lstStyle/>
          <a:p>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Arial" panose="020B0604020202020204"/>
              </a:rPr>
              <a:t>Hypoxic Ischemic Encephalopathy</a:t>
            </a: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Arial" panose="020B0604020202020204"/>
              </a:rPr>
              <a:t> </a:t>
            </a: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Arial" panose="020B0604020202020204"/>
              </a:rPr>
              <a:t>(HIE)</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sym typeface="Arial" panose="020B0604020202020204"/>
            </a:endParaRPr>
          </a:p>
        </p:txBody>
      </p:sp>
      <p:grpSp>
        <p:nvGrpSpPr>
          <p:cNvPr id="16" name="Group 15"/>
          <p:cNvGrpSpPr/>
          <p:nvPr/>
        </p:nvGrpSpPr>
        <p:grpSpPr>
          <a:xfrm>
            <a:off x="1180696" y="1492462"/>
            <a:ext cx="895235" cy="1024986"/>
            <a:chOff x="1384313" y="1575862"/>
            <a:chExt cx="895235" cy="1024986"/>
          </a:xfrm>
        </p:grpSpPr>
        <p:sp>
          <p:nvSpPr>
            <p:cNvPr id="15" name="Isosceles Triangle 14"/>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gonal Stripe 10"/>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Freeform: Shape 50"/>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p:cNvSpPr txBox="1"/>
            <p:nvPr/>
          </p:nvSpPr>
          <p:spPr>
            <a:xfrm>
              <a:off x="1685506" y="1577772"/>
              <a:ext cx="441146" cy="707886"/>
            </a:xfrm>
            <a:prstGeom prst="rect">
              <a:avLst/>
            </a:prstGeom>
            <a:noFill/>
          </p:spPr>
          <p:txBody>
            <a:bodyPr wrap="none" rtlCol="0">
              <a:spAutoFit/>
            </a:bodyPr>
            <a:lstStyle/>
            <a:p>
              <a:r>
                <a:rPr lang="en-US" sz="4000" dirty="0">
                  <a:solidFill>
                    <a:schemeClr val="tx2">
                      <a:lumMod val="25000"/>
                    </a:schemeClr>
                  </a:solidFill>
                  <a:latin typeface="Dubai Medium" panose="020B0603030403030204" pitchFamily="34" charset="-78"/>
                  <a:cs typeface="+mj-cs"/>
                </a:rPr>
                <a:t>1</a:t>
              </a:r>
              <a:endParaRPr lang="en-US" sz="4000" dirty="0">
                <a:solidFill>
                  <a:schemeClr val="tx2">
                    <a:lumMod val="25000"/>
                  </a:schemeClr>
                </a:solidFill>
                <a:latin typeface="Dubai Medium" panose="020B0603030403030204" pitchFamily="34" charset="-78"/>
                <a:cs typeface="+mj-cs"/>
              </a:endParaRPr>
            </a:p>
          </p:txBody>
        </p:sp>
      </p:grpSp>
      <p:grpSp>
        <p:nvGrpSpPr>
          <p:cNvPr id="60" name="Group 59"/>
          <p:cNvGrpSpPr/>
          <p:nvPr/>
        </p:nvGrpSpPr>
        <p:grpSpPr>
          <a:xfrm>
            <a:off x="1180696" y="2608170"/>
            <a:ext cx="895235" cy="1024986"/>
            <a:chOff x="1384313" y="1575862"/>
            <a:chExt cx="895235" cy="1024986"/>
          </a:xfrm>
        </p:grpSpPr>
        <p:sp>
          <p:nvSpPr>
            <p:cNvPr id="61" name="Isosceles Triangle 60"/>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gonal Stripe 61"/>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Freeform: Shape 62"/>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TextBox 63"/>
            <p:cNvSpPr txBox="1"/>
            <p:nvPr/>
          </p:nvSpPr>
          <p:spPr>
            <a:xfrm>
              <a:off x="1685506" y="1577772"/>
              <a:ext cx="441146" cy="707886"/>
            </a:xfrm>
            <a:prstGeom prst="rect">
              <a:avLst/>
            </a:prstGeom>
            <a:noFill/>
          </p:spPr>
          <p:txBody>
            <a:bodyPr wrap="none" rtlCol="0">
              <a:spAutoFit/>
            </a:bodyPr>
            <a:lstStyle/>
            <a:p>
              <a:r>
                <a:rPr lang="en-US" sz="4000" dirty="0">
                  <a:solidFill>
                    <a:schemeClr val="tx2">
                      <a:lumMod val="25000"/>
                    </a:schemeClr>
                  </a:solidFill>
                  <a:latin typeface="Dubai Medium" panose="020B0603030403030204" pitchFamily="34" charset="-78"/>
                  <a:cs typeface="+mj-cs"/>
                </a:rPr>
                <a:t>2</a:t>
              </a:r>
              <a:endParaRPr lang="en-US" sz="4000" dirty="0">
                <a:solidFill>
                  <a:schemeClr val="tx2">
                    <a:lumMod val="25000"/>
                  </a:schemeClr>
                </a:solidFill>
                <a:latin typeface="Dubai Medium" panose="020B0603030403030204" pitchFamily="34" charset="-78"/>
                <a:cs typeface="+mj-cs"/>
              </a:endParaRPr>
            </a:p>
          </p:txBody>
        </p:sp>
      </p:grpSp>
      <p:grpSp>
        <p:nvGrpSpPr>
          <p:cNvPr id="65" name="Group 64"/>
          <p:cNvGrpSpPr/>
          <p:nvPr/>
        </p:nvGrpSpPr>
        <p:grpSpPr>
          <a:xfrm>
            <a:off x="1180696" y="3723878"/>
            <a:ext cx="895235" cy="1024986"/>
            <a:chOff x="1384313" y="1575862"/>
            <a:chExt cx="895235" cy="1024986"/>
          </a:xfrm>
        </p:grpSpPr>
        <p:sp>
          <p:nvSpPr>
            <p:cNvPr id="66" name="Isosceles Triangle 65"/>
            <p:cNvSpPr/>
            <p:nvPr/>
          </p:nvSpPr>
          <p:spPr>
            <a:xfrm rot="17790235">
              <a:off x="1429041" y="2150729"/>
              <a:ext cx="244610" cy="181726"/>
            </a:xfrm>
            <a:prstGeom prst="triangle">
              <a:avLst/>
            </a:pr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gonal Stripe 66"/>
            <p:cNvSpPr/>
            <p:nvPr/>
          </p:nvSpPr>
          <p:spPr>
            <a:xfrm rot="10403666">
              <a:off x="1384313" y="1650099"/>
              <a:ext cx="605852" cy="950749"/>
            </a:xfrm>
            <a:prstGeom prst="diagStripe">
              <a:avLst>
                <a:gd name="adj" fmla="val 17140"/>
              </a:avLst>
            </a:prstGeom>
            <a:solidFill>
              <a:schemeClr val="bg1"/>
            </a:solidFill>
            <a:ln>
              <a:noFill/>
            </a:ln>
            <a:effectLst>
              <a:outerShdw blurRad="50800" dist="63500" dir="13800000" sx="101000" sy="101000" algn="b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Freeform: Shape 67"/>
            <p:cNvSpPr/>
            <p:nvPr/>
          </p:nvSpPr>
          <p:spPr>
            <a:xfrm flipV="1">
              <a:off x="1462042" y="1575862"/>
              <a:ext cx="817506" cy="624917"/>
            </a:xfrm>
            <a:custGeom>
              <a:avLst/>
              <a:gdLst>
                <a:gd name="connsiteX0" fmla="*/ 161372 w 792088"/>
                <a:gd name="connsiteY0" fmla="*/ 504056 h 504056"/>
                <a:gd name="connsiteX1" fmla="*/ 396044 w 792088"/>
                <a:gd name="connsiteY1" fmla="*/ 504056 h 504056"/>
                <a:gd name="connsiteX2" fmla="*/ 792088 w 792088"/>
                <a:gd name="connsiteY2" fmla="*/ 252028 h 504056"/>
                <a:gd name="connsiteX3" fmla="*/ 396044 w 792088"/>
                <a:gd name="connsiteY3" fmla="*/ 0 h 504056"/>
                <a:gd name="connsiteX4" fmla="*/ 0 w 792088"/>
                <a:gd name="connsiteY4" fmla="*/ 0 h 504056"/>
                <a:gd name="connsiteX5" fmla="*/ 0 w 792088"/>
                <a:gd name="connsiteY5" fmla="*/ 25089 h 504056"/>
                <a:gd name="connsiteX6" fmla="*/ 161372 w 792088"/>
                <a:gd name="connsiteY6" fmla="*/ 504056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88" h="504056">
                  <a:moveTo>
                    <a:pt x="161372" y="504056"/>
                  </a:moveTo>
                  <a:lnTo>
                    <a:pt x="396044" y="504056"/>
                  </a:lnTo>
                  <a:cubicBezTo>
                    <a:pt x="614773" y="504056"/>
                    <a:pt x="792088" y="391219"/>
                    <a:pt x="792088" y="252028"/>
                  </a:cubicBezTo>
                  <a:cubicBezTo>
                    <a:pt x="792088" y="112837"/>
                    <a:pt x="614773" y="0"/>
                    <a:pt x="396044" y="0"/>
                  </a:cubicBezTo>
                  <a:lnTo>
                    <a:pt x="0" y="0"/>
                  </a:lnTo>
                  <a:lnTo>
                    <a:pt x="0" y="25089"/>
                  </a:lnTo>
                  <a:lnTo>
                    <a:pt x="161372" y="504056"/>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TextBox 68"/>
            <p:cNvSpPr txBox="1"/>
            <p:nvPr/>
          </p:nvSpPr>
          <p:spPr>
            <a:xfrm>
              <a:off x="1685506" y="1577772"/>
              <a:ext cx="441146" cy="707886"/>
            </a:xfrm>
            <a:prstGeom prst="rect">
              <a:avLst/>
            </a:prstGeom>
            <a:noFill/>
          </p:spPr>
          <p:txBody>
            <a:bodyPr wrap="none" rtlCol="0">
              <a:spAutoFit/>
            </a:bodyPr>
            <a:lstStyle/>
            <a:p>
              <a:r>
                <a:rPr lang="en-US" sz="4000" dirty="0">
                  <a:solidFill>
                    <a:schemeClr val="tx2">
                      <a:lumMod val="25000"/>
                    </a:schemeClr>
                  </a:solidFill>
                  <a:latin typeface="Dubai Medium" panose="020B0603030403030204" pitchFamily="34" charset="-78"/>
                  <a:cs typeface="+mj-cs"/>
                </a:rPr>
                <a:t>3</a:t>
              </a:r>
              <a:endParaRPr lang="en-US" sz="4000" dirty="0">
                <a:solidFill>
                  <a:schemeClr val="tx2">
                    <a:lumMod val="25000"/>
                  </a:schemeClr>
                </a:solidFill>
                <a:latin typeface="Dubai Medium" panose="020B0603030403030204" pitchFamily="34" charset="-78"/>
                <a:cs typeface="+mj-cs"/>
              </a:endParaRPr>
            </a:p>
          </p:txBody>
        </p:sp>
      </p:grpSp>
      <p:sp>
        <p:nvSpPr>
          <p:cNvPr id="70" name="TextBox 69"/>
          <p:cNvSpPr txBox="1"/>
          <p:nvPr/>
        </p:nvSpPr>
        <p:spPr>
          <a:xfrm>
            <a:off x="2218613" y="1651031"/>
            <a:ext cx="5554267" cy="307777"/>
          </a:xfrm>
          <a:prstGeom prst="rect">
            <a:avLst/>
          </a:prstGeom>
          <a:noFill/>
        </p:spPr>
        <p:txBody>
          <a:bodyPr wrap="square">
            <a:spAutoFit/>
          </a:bodyPr>
          <a:lstStyle/>
          <a:p>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ubot Sans Medium"/>
              </a:rPr>
              <a:t>Main causes of mortality and morbidity in term and near-term infants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ubot Sans Medium"/>
            </a:endParaRPr>
          </a:p>
        </p:txBody>
      </p:sp>
      <p:sp>
        <p:nvSpPr>
          <p:cNvPr id="71" name="TextBox 70"/>
          <p:cNvSpPr txBox="1"/>
          <p:nvPr/>
        </p:nvSpPr>
        <p:spPr>
          <a:xfrm>
            <a:off x="2206334" y="2766739"/>
            <a:ext cx="3280717" cy="307777"/>
          </a:xfrm>
          <a:prstGeom prst="rect">
            <a:avLst/>
          </a:prstGeom>
          <a:noFill/>
        </p:spPr>
        <p:txBody>
          <a:bodyPr wrap="square">
            <a:spAutoFit/>
          </a:bodyPr>
          <a:lstStyle/>
          <a:p>
            <a:r>
              <a:rPr lang="en-US" b="1" kern="1200" dirty="0">
                <a:solidFill>
                  <a:schemeClr val="tx2">
                    <a:lumMod val="25000"/>
                  </a:schemeClr>
                </a:solidFill>
                <a:latin typeface="Arial Narrow" panose="020B0606020202030204" pitchFamily="34" charset="0"/>
                <a:ea typeface="+mj-ea"/>
                <a:cs typeface="2  Koodak" panose="00000700000000000000" pitchFamily="2" charset="-78"/>
              </a:rPr>
              <a:t>Long-term neurodevelopmental disabilities</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
        <p:nvSpPr>
          <p:cNvPr id="72" name="TextBox 71"/>
          <p:cNvSpPr txBox="1"/>
          <p:nvPr/>
        </p:nvSpPr>
        <p:spPr>
          <a:xfrm>
            <a:off x="2218613" y="3882447"/>
            <a:ext cx="3971789" cy="307777"/>
          </a:xfrm>
          <a:prstGeom prst="rect">
            <a:avLst/>
          </a:prstGeom>
          <a:noFill/>
        </p:spPr>
        <p:txBody>
          <a:bodyPr wrap="square">
            <a:spAutoFit/>
          </a:bodyPr>
          <a:lstStyle/>
          <a:p>
            <a:r>
              <a:rPr lang="en-US" b="1" kern="1200" dirty="0">
                <a:solidFill>
                  <a:schemeClr val="tx2">
                    <a:lumMod val="25000"/>
                  </a:schemeClr>
                </a:solidFill>
                <a:latin typeface="Arial Narrow" panose="020B0606020202030204" pitchFamily="34" charset="0"/>
                <a:ea typeface="+mj-ea"/>
                <a:cs typeface="2  Koodak" panose="00000700000000000000" pitchFamily="2" charset="-78"/>
              </a:rPr>
              <a:t>The crucial role of early diagnosis and management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611560" y="448998"/>
            <a:ext cx="4766810" cy="110412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4800" b="1" dirty="0">
                <a:solidFill>
                  <a:schemeClr val="bg2">
                    <a:lumMod val="75000"/>
                  </a:schemeClr>
                </a:solidFill>
                <a:latin typeface="Arial Rounded MT Bold" panose="020F0704030504030204" pitchFamily="34" charset="0"/>
                <a:cs typeface="2  Koodak" panose="00000700000000000000" pitchFamily="2" charset="-78"/>
              </a:rPr>
              <a:t>THANK YOU</a:t>
            </a:r>
            <a:endParaRPr lang="en-US" sz="4800" dirty="0">
              <a:solidFill>
                <a:schemeClr val="bg2">
                  <a:lumMod val="75000"/>
                </a:schemeClr>
              </a:solidFill>
              <a:latin typeface="Arial Rounded MT Bold" panose="020F0704030504030204" pitchFamily="34" charset="0"/>
              <a:cs typeface="2  Koodak" panose="00000700000000000000" pitchFamily="2" charset="-78"/>
            </a:endParaRPr>
          </a:p>
        </p:txBody>
      </p:sp>
      <p:sp>
        <p:nvSpPr>
          <p:cNvPr id="3" name="Title 1"/>
          <p:cNvSpPr txBox="1"/>
          <p:nvPr/>
        </p:nvSpPr>
        <p:spPr>
          <a:xfrm>
            <a:off x="2376516" y="3579862"/>
            <a:ext cx="4390965" cy="7294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1800" b="1" dirty="0">
                <a:solidFill>
                  <a:schemeClr val="bg2">
                    <a:lumMod val="75000"/>
                  </a:schemeClr>
                </a:solidFill>
                <a:latin typeface="Arial Rounded MT Bold" panose="020F0704030504030204" pitchFamily="34" charset="0"/>
                <a:cs typeface="2  Koodak" panose="00000700000000000000" pitchFamily="2" charset="-78"/>
              </a:rPr>
              <a:t>Do you have any questions?</a:t>
            </a:r>
            <a:endParaRPr lang="en-US" sz="1800" b="1" dirty="0">
              <a:solidFill>
                <a:schemeClr val="bg2">
                  <a:lumMod val="75000"/>
                </a:schemeClr>
              </a:solidFill>
              <a:latin typeface="Arial Rounded MT Bold" panose="020F0704030504030204" pitchFamily="34" charset="0"/>
              <a:cs typeface="2  Koodak" panose="00000700000000000000" pitchFamily="2" charset="-78"/>
            </a:endParaRPr>
          </a:p>
          <a:p>
            <a:pPr>
              <a:lnSpc>
                <a:spcPct val="150000"/>
              </a:lnSpc>
            </a:pPr>
            <a:r>
              <a:rPr lang="en-US" sz="1800" b="1" dirty="0">
                <a:solidFill>
                  <a:schemeClr val="bg2">
                    <a:lumMod val="75000"/>
                  </a:schemeClr>
                </a:solidFill>
                <a:latin typeface="Arial Rounded MT Bold" panose="020F0704030504030204" pitchFamily="34" charset="0"/>
                <a:cs typeface="2  Koodak" panose="00000700000000000000" pitchFamily="2" charset="-78"/>
              </a:rPr>
              <a:t>vahedizahra1395@gmail.com</a:t>
            </a:r>
            <a:endParaRPr lang="en-US" sz="1800" b="1" dirty="0">
              <a:solidFill>
                <a:schemeClr val="bg2">
                  <a:lumMod val="75000"/>
                </a:schemeClr>
              </a:solidFill>
              <a:latin typeface="Arial Rounded MT Bold" panose="020F0704030504030204" pitchFamily="34" charset="0"/>
              <a:cs typeface="2  Koodak" panose="00000700000000000000" pitchFamily="2" charset="-78"/>
            </a:endParaRPr>
          </a:p>
        </p:txBody>
      </p:sp>
      <p:sp>
        <p:nvSpPr>
          <p:cNvPr id="5" name="Title 1"/>
          <p:cNvSpPr txBox="1"/>
          <p:nvPr/>
        </p:nvSpPr>
        <p:spPr>
          <a:xfrm>
            <a:off x="1645709" y="2072084"/>
            <a:ext cx="4899455" cy="98882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50000"/>
              </a:lnSpc>
            </a:pPr>
            <a:r>
              <a:rPr lang="en-US" sz="2800" b="1" dirty="0">
                <a:solidFill>
                  <a:schemeClr val="tx2">
                    <a:lumMod val="25000"/>
                  </a:schemeClr>
                </a:solidFill>
                <a:latin typeface="Arial Rounded MT Bold" panose="020F0704030504030204" pitchFamily="34" charset="0"/>
                <a:cs typeface="B Davat" panose="00000400000000000000" pitchFamily="2" charset="-78"/>
              </a:rPr>
              <a:t>روشن نمی‌شود به چراغی جهان، ولی </a:t>
            </a:r>
            <a:endParaRPr lang="en-US" sz="2800" b="1" dirty="0">
              <a:solidFill>
                <a:schemeClr val="tx2">
                  <a:lumMod val="25000"/>
                </a:schemeClr>
              </a:solidFill>
              <a:latin typeface="Arial Rounded MT Bold" panose="020F0704030504030204" pitchFamily="34" charset="0"/>
              <a:cs typeface="B Davat" panose="00000400000000000000" pitchFamily="2" charset="-78"/>
            </a:endParaRPr>
          </a:p>
          <a:p>
            <a:pPr rtl="1">
              <a:lnSpc>
                <a:spcPct val="150000"/>
              </a:lnSpc>
            </a:pPr>
            <a:r>
              <a:rPr lang="en-US" sz="2800" b="1" dirty="0">
                <a:solidFill>
                  <a:schemeClr val="tx2">
                    <a:lumMod val="25000"/>
                  </a:schemeClr>
                </a:solidFill>
                <a:latin typeface="Arial Rounded MT Bold" panose="020F0704030504030204" pitchFamily="34" charset="0"/>
                <a:cs typeface="B Davat" panose="00000400000000000000" pitchFamily="2" charset="-78"/>
              </a:rPr>
              <a:t>            یادآور حقیقت پیدای نور باش.</a:t>
            </a:r>
            <a:endParaRPr lang="en-US" sz="2800" b="1" dirty="0">
              <a:solidFill>
                <a:schemeClr val="tx2">
                  <a:lumMod val="25000"/>
                </a:schemeClr>
              </a:solidFill>
              <a:latin typeface="Arial Rounded MT Bold" panose="020F0704030504030204" pitchFamily="34" charset="0"/>
              <a:cs typeface="B Davat" panose="00000400000000000000" pitchFamily="2" charset="-78"/>
            </a:endParaRPr>
          </a:p>
        </p:txBody>
      </p:sp>
      <p:sp>
        <p:nvSpPr>
          <p:cNvPr id="8" name="Freeform: Shape 7"/>
          <p:cNvSpPr/>
          <p:nvPr/>
        </p:nvSpPr>
        <p:spPr>
          <a:xfrm>
            <a:off x="0" y="0"/>
            <a:ext cx="8291048" cy="5143500"/>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4" name="Freeform: Shape 3"/>
          <p:cNvSpPr/>
          <p:nvPr/>
        </p:nvSpPr>
        <p:spPr>
          <a:xfrm>
            <a:off x="1907704" y="0"/>
            <a:ext cx="7250235" cy="5143500"/>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FA057">
                  <a:shade val="30000"/>
                  <a:satMod val="115000"/>
                </a:srgbClr>
              </a:gs>
              <a:gs pos="50000">
                <a:srgbClr val="FFA057">
                  <a:shade val="67500"/>
                  <a:satMod val="115000"/>
                </a:srgbClr>
              </a:gs>
              <a:gs pos="100000">
                <a:srgbClr val="FFA057">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9" name="Freeform: Shape 8"/>
          <p:cNvSpPr/>
          <p:nvPr/>
        </p:nvSpPr>
        <p:spPr>
          <a:xfrm>
            <a:off x="1" y="0"/>
            <a:ext cx="8388424" cy="5143500"/>
          </a:xfrm>
          <a:custGeom>
            <a:avLst/>
            <a:gdLst>
              <a:gd name="connsiteX0" fmla="*/ 0 w 8291048"/>
              <a:gd name="connsiteY0" fmla="*/ 0 h 5143500"/>
              <a:gd name="connsiteX1" fmla="*/ 1893765 w 8291048"/>
              <a:gd name="connsiteY1" fmla="*/ 0 h 5143500"/>
              <a:gd name="connsiteX2" fmla="*/ 1894409 w 8291048"/>
              <a:gd name="connsiteY2" fmla="*/ 54571 h 5143500"/>
              <a:gd name="connsiteX3" fmla="*/ 2172309 w 8291048"/>
              <a:gd name="connsiteY3" fmla="*/ 1524000 h 5143500"/>
              <a:gd name="connsiteX4" fmla="*/ 4084698 w 8291048"/>
              <a:gd name="connsiteY4" fmla="*/ 1683657 h 5143500"/>
              <a:gd name="connsiteX5" fmla="*/ 4367516 w 8291048"/>
              <a:gd name="connsiteY5" fmla="*/ 3628571 h 5143500"/>
              <a:gd name="connsiteX6" fmla="*/ 7357308 w 8291048"/>
              <a:gd name="connsiteY6" fmla="*/ 4238171 h 5143500"/>
              <a:gd name="connsiteX7" fmla="*/ 8274783 w 8291048"/>
              <a:gd name="connsiteY7" fmla="*/ 5109935 h 5143500"/>
              <a:gd name="connsiteX8" fmla="*/ 8291048 w 8291048"/>
              <a:gd name="connsiteY8" fmla="*/ 5143500 h 5143500"/>
              <a:gd name="connsiteX9" fmla="*/ 0 w 8291048"/>
              <a:gd name="connsiteY9" fmla="*/ 5143500 h 5143500"/>
              <a:gd name="connsiteX10" fmla="*/ 0 w 8291048"/>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1048" h="5143500">
                <a:moveTo>
                  <a:pt x="0" y="0"/>
                </a:moveTo>
                <a:lnTo>
                  <a:pt x="1893765" y="0"/>
                </a:lnTo>
                <a:lnTo>
                  <a:pt x="1894409" y="54571"/>
                </a:lnTo>
                <a:cubicBezTo>
                  <a:pt x="1903309" y="611944"/>
                  <a:pt x="1942238" y="1273024"/>
                  <a:pt x="2172309" y="1524000"/>
                </a:cubicBezTo>
                <a:cubicBezTo>
                  <a:pt x="2540422" y="1925562"/>
                  <a:pt x="3718830" y="1332895"/>
                  <a:pt x="4084698" y="1683657"/>
                </a:cubicBezTo>
                <a:cubicBezTo>
                  <a:pt x="4450566" y="2034419"/>
                  <a:pt x="3822081" y="3202819"/>
                  <a:pt x="4367516" y="3628571"/>
                </a:cubicBezTo>
                <a:cubicBezTo>
                  <a:pt x="4912952" y="4054323"/>
                  <a:pt x="6805139" y="3858381"/>
                  <a:pt x="7357308" y="4238171"/>
                </a:cubicBezTo>
                <a:cubicBezTo>
                  <a:pt x="7633393" y="4428066"/>
                  <a:pt x="8080066" y="4775199"/>
                  <a:pt x="8274783" y="5109935"/>
                </a:cubicBezTo>
                <a:lnTo>
                  <a:pt x="8291048" y="5143500"/>
                </a:lnTo>
                <a:lnTo>
                  <a:pt x="0" y="5143500"/>
                </a:ln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18900000" scaled="1"/>
            <a:tileRect/>
          </a:gradFill>
          <a:ln>
            <a:noFill/>
          </a:ln>
          <a:effectLst>
            <a:outerShdw blurRad="12700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
        <p:nvSpPr>
          <p:cNvPr id="10" name="Freeform: Shape 9"/>
          <p:cNvSpPr/>
          <p:nvPr/>
        </p:nvSpPr>
        <p:spPr>
          <a:xfrm>
            <a:off x="1930277" y="0"/>
            <a:ext cx="7250235" cy="5143500"/>
          </a:xfrm>
          <a:custGeom>
            <a:avLst/>
            <a:gdLst>
              <a:gd name="connsiteX0" fmla="*/ 0 w 7250235"/>
              <a:gd name="connsiteY0" fmla="*/ 0 h 5143500"/>
              <a:gd name="connsiteX1" fmla="*/ 7250235 w 7250235"/>
              <a:gd name="connsiteY1" fmla="*/ 0 h 5143500"/>
              <a:gd name="connsiteX2" fmla="*/ 7250235 w 7250235"/>
              <a:gd name="connsiteY2" fmla="*/ 5143500 h 5143500"/>
              <a:gd name="connsiteX3" fmla="*/ 6397283 w 7250235"/>
              <a:gd name="connsiteY3" fmla="*/ 5143500 h 5143500"/>
              <a:gd name="connsiteX4" fmla="*/ 6381018 w 7250235"/>
              <a:gd name="connsiteY4" fmla="*/ 5109935 h 5143500"/>
              <a:gd name="connsiteX5" fmla="*/ 5463543 w 7250235"/>
              <a:gd name="connsiteY5" fmla="*/ 4238171 h 5143500"/>
              <a:gd name="connsiteX6" fmla="*/ 2473751 w 7250235"/>
              <a:gd name="connsiteY6" fmla="*/ 3628571 h 5143500"/>
              <a:gd name="connsiteX7" fmla="*/ 2190933 w 7250235"/>
              <a:gd name="connsiteY7" fmla="*/ 1683657 h 5143500"/>
              <a:gd name="connsiteX8" fmla="*/ 278544 w 7250235"/>
              <a:gd name="connsiteY8" fmla="*/ 1524000 h 5143500"/>
              <a:gd name="connsiteX9" fmla="*/ 644 w 7250235"/>
              <a:gd name="connsiteY9" fmla="*/ 54571 h 5143500"/>
              <a:gd name="connsiteX10" fmla="*/ 0 w 7250235"/>
              <a:gd name="connsiteY10"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0235" h="5143500">
                <a:moveTo>
                  <a:pt x="0" y="0"/>
                </a:moveTo>
                <a:lnTo>
                  <a:pt x="7250235" y="0"/>
                </a:lnTo>
                <a:lnTo>
                  <a:pt x="7250235" y="5143500"/>
                </a:lnTo>
                <a:lnTo>
                  <a:pt x="6397283" y="5143500"/>
                </a:lnTo>
                <a:lnTo>
                  <a:pt x="6381018" y="5109935"/>
                </a:lnTo>
                <a:cubicBezTo>
                  <a:pt x="6186301" y="4775199"/>
                  <a:pt x="5739628" y="4428066"/>
                  <a:pt x="5463543" y="4238171"/>
                </a:cubicBezTo>
                <a:cubicBezTo>
                  <a:pt x="4911374" y="3858381"/>
                  <a:pt x="3019187" y="4054323"/>
                  <a:pt x="2473751" y="3628571"/>
                </a:cubicBezTo>
                <a:cubicBezTo>
                  <a:pt x="1928316" y="3202819"/>
                  <a:pt x="2556801" y="2034419"/>
                  <a:pt x="2190933" y="1683657"/>
                </a:cubicBezTo>
                <a:cubicBezTo>
                  <a:pt x="1825065" y="1332895"/>
                  <a:pt x="646657" y="1925562"/>
                  <a:pt x="278544" y="1524000"/>
                </a:cubicBezTo>
                <a:cubicBezTo>
                  <a:pt x="48473" y="1273024"/>
                  <a:pt x="9544" y="611944"/>
                  <a:pt x="644" y="54571"/>
                </a:cubicBezTo>
                <a:lnTo>
                  <a:pt x="0" y="0"/>
                </a:lnTo>
                <a:close/>
              </a:path>
            </a:pathLst>
          </a:custGeom>
          <a:gradFill flip="none" rotWithShape="1">
            <a:gsLst>
              <a:gs pos="0">
                <a:srgbClr val="FDB5D3">
                  <a:shade val="30000"/>
                  <a:satMod val="115000"/>
                </a:srgbClr>
              </a:gs>
              <a:gs pos="50000">
                <a:srgbClr val="FDB5D3">
                  <a:shade val="67500"/>
                  <a:satMod val="115000"/>
                </a:srgbClr>
              </a:gs>
              <a:gs pos="100000">
                <a:srgbClr val="FDB5D3">
                  <a:shade val="100000"/>
                  <a:satMod val="115000"/>
                </a:srgbClr>
              </a:gs>
            </a:gsLst>
            <a:lin ang="8100000" scaled="1"/>
            <a:tileRect/>
          </a:gradFill>
          <a:ln>
            <a:noFill/>
          </a:ln>
          <a:effectLst>
            <a:outerShdw blurRad="1270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p:cNvSpPr/>
          <p:nvPr/>
        </p:nvSpPr>
        <p:spPr>
          <a:xfrm>
            <a:off x="0" y="2211710"/>
            <a:ext cx="7851521" cy="2808312"/>
          </a:xfrm>
          <a:prstGeom prst="rightArrow">
            <a:avLst>
              <a:gd name="adj1" fmla="val 50000"/>
              <a:gd name="adj2" fmla="val 41739"/>
            </a:avLst>
          </a:prstGeom>
          <a:solidFill>
            <a:schemeClr val="tx2">
              <a:lumMod val="25000"/>
            </a:schemeClr>
          </a:solidFill>
          <a:ln>
            <a:no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3528" y="2985796"/>
            <a:ext cx="1364466" cy="1260140"/>
          </a:xfrm>
          <a:prstGeom prst="ellipse">
            <a:avLst/>
          </a:prstGeom>
          <a:solidFill>
            <a:schemeClr val="bg1"/>
          </a:solidFill>
          <a:ln>
            <a:no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86303" y="2985796"/>
            <a:ext cx="1364465" cy="1260140"/>
          </a:xfrm>
          <a:prstGeom prst="ellipse">
            <a:avLst/>
          </a:prstGeom>
          <a:solidFill>
            <a:schemeClr val="tx2"/>
          </a:solidFill>
          <a:ln>
            <a:solidFill>
              <a:schemeClr val="tx2"/>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2475" y="2985796"/>
            <a:ext cx="1364464" cy="1260140"/>
          </a:xfrm>
          <a:prstGeom prst="ellipse">
            <a:avLst/>
          </a:prstGeom>
          <a:solidFill>
            <a:schemeClr val="tx2">
              <a:lumMod val="90000"/>
            </a:schemeClr>
          </a:solidFill>
          <a:ln>
            <a:solidFill>
              <a:schemeClr val="tx2">
                <a:lumMod val="9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8645" y="2985796"/>
            <a:ext cx="1364464" cy="1260140"/>
          </a:xfrm>
          <a:prstGeom prst="ellipse">
            <a:avLst/>
          </a:prstGeom>
          <a:solidFill>
            <a:schemeClr val="tx2">
              <a:lumMod val="75000"/>
            </a:schemeClr>
          </a:solidFill>
          <a:ln>
            <a:solidFill>
              <a:schemeClr val="tx2">
                <a:lumMod val="75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564" y="3292700"/>
            <a:ext cx="1073807" cy="646331"/>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Normal Brain</a:t>
            </a:r>
            <a:endParaRPr lang="en-US" sz="18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p:txBody>
      </p:sp>
      <p:sp>
        <p:nvSpPr>
          <p:cNvPr id="10" name="TextBox 9"/>
          <p:cNvSpPr txBox="1"/>
          <p:nvPr/>
        </p:nvSpPr>
        <p:spPr>
          <a:xfrm>
            <a:off x="1905658" y="3256770"/>
            <a:ext cx="1325754" cy="707886"/>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6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Phase I HIE</a:t>
            </a:r>
            <a:endParaRPr lang="en-US" sz="16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a:p>
            <a:pPr algn="ctr"/>
            <a:r>
              <a:rPr lang="en-US" sz="12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Primary Energy Failure</a:t>
            </a:r>
            <a:endParaRPr lang="en-US" sz="12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p:txBody>
      </p:sp>
      <p:sp>
        <p:nvSpPr>
          <p:cNvPr id="11" name="TextBox 10"/>
          <p:cNvSpPr txBox="1"/>
          <p:nvPr/>
        </p:nvSpPr>
        <p:spPr>
          <a:xfrm>
            <a:off x="3403118" y="3155652"/>
            <a:ext cx="1430184" cy="984885"/>
          </a:xfrm>
          <a:prstGeom prst="rect">
            <a:avLst/>
          </a:prstGeom>
          <a:noFill/>
          <a:effectLst>
            <a:outerShdw blurRad="165100" algn="ctr" rotWithShape="0">
              <a:prstClr val="black">
                <a:alpha val="50000"/>
              </a:prstClr>
            </a:outerShdw>
          </a:effectLst>
        </p:spPr>
        <p:txBody>
          <a:bodyPr wrap="square" rtlCol="0">
            <a:spAutoFit/>
          </a:bodyPr>
          <a:lstStyle/>
          <a:p>
            <a:pPr algn="ctr"/>
            <a:r>
              <a:rPr lang="en-US"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Phase II HIE</a:t>
            </a:r>
            <a:endParaRPr lang="en-US"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a:p>
            <a:pPr algn="ctr"/>
            <a:r>
              <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Secondary Energy Failure</a:t>
            </a:r>
            <a:endPar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a:p>
            <a:pPr algn="ctr"/>
            <a:r>
              <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Inflammation &amp; Dysfunction</a:t>
            </a:r>
            <a:endPar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p:txBody>
      </p:sp>
      <p:sp>
        <p:nvSpPr>
          <p:cNvPr id="12" name="TextBox 11"/>
          <p:cNvSpPr txBox="1"/>
          <p:nvPr/>
        </p:nvSpPr>
        <p:spPr>
          <a:xfrm>
            <a:off x="4974438" y="3291830"/>
            <a:ext cx="1364464" cy="646331"/>
          </a:xfrm>
          <a:prstGeom prst="rect">
            <a:avLst/>
          </a:prstGeom>
          <a:noFill/>
          <a:effectLst>
            <a:outerShdw blurRad="165100" algn="ctr" rotWithShape="0">
              <a:prstClr val="black">
                <a:alpha val="50000"/>
              </a:prstClr>
            </a:outerShdw>
          </a:effectLst>
        </p:spPr>
        <p:txBody>
          <a:bodyPr wrap="square" rtlCol="0">
            <a:spAutoFit/>
          </a:bodyPr>
          <a:lstStyle/>
          <a:p>
            <a:pPr algn="ctr"/>
            <a:r>
              <a:rPr lang="en-US"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Phase III HIE</a:t>
            </a:r>
            <a:endParaRPr lang="en-US"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a:p>
            <a:pPr algn="ctr"/>
            <a:r>
              <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Brain Damage and Dysfunction</a:t>
            </a:r>
            <a:endParaRPr lang="en-US" sz="11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p:txBody>
      </p:sp>
      <p:sp>
        <p:nvSpPr>
          <p:cNvPr id="13" name="TextBox 12"/>
          <p:cNvSpPr txBox="1"/>
          <p:nvPr/>
        </p:nvSpPr>
        <p:spPr>
          <a:xfrm>
            <a:off x="7668344" y="2788452"/>
            <a:ext cx="1364466" cy="1418017"/>
          </a:xfrm>
          <a:prstGeom prst="rect">
            <a:avLst/>
          </a:prstGeom>
          <a:noFill/>
          <a:effectLst>
            <a:outerShdw blurRad="165100" algn="ctr" rotWithShape="0">
              <a:prstClr val="black">
                <a:alpha val="50000"/>
              </a:prstClr>
            </a:outerShdw>
          </a:effectLst>
        </p:spPr>
        <p:txBody>
          <a:bodyPr wrap="square" rtlCol="0">
            <a:spAutoFit/>
          </a:bodyPr>
          <a:lstStyle/>
          <a:p>
            <a:pPr algn="ctr">
              <a:lnSpc>
                <a:spcPct val="150000"/>
              </a:lnSpc>
            </a:pP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Disability or </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a:p>
            <a:pPr algn="ctr">
              <a:lnSpc>
                <a:spcPct val="150000"/>
              </a:lnSpc>
            </a:pP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rPr>
              <a:t>Death</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sym typeface="Hubot Sans Medium"/>
            </a:endParaRPr>
          </a:p>
        </p:txBody>
      </p:sp>
      <p:sp>
        <p:nvSpPr>
          <p:cNvPr id="14" name="Arrow: Left 13"/>
          <p:cNvSpPr/>
          <p:nvPr/>
        </p:nvSpPr>
        <p:spPr>
          <a:xfrm>
            <a:off x="1538371" y="3964656"/>
            <a:ext cx="1017406" cy="712529"/>
          </a:xfrm>
          <a:prstGeom prst="leftArrow">
            <a:avLst/>
          </a:prstGeom>
          <a:solidFill>
            <a:schemeClr val="bg2">
              <a:lumMod val="50000"/>
            </a:schemeClr>
          </a:solidFill>
          <a:ln>
            <a:solidFill>
              <a:schemeClr val="bg2">
                <a:lumMod val="5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84440" y="4175950"/>
            <a:ext cx="971337" cy="276999"/>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rPr>
              <a:t>Resolution</a:t>
            </a:r>
            <a:endPar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endParaRPr>
          </a:p>
        </p:txBody>
      </p:sp>
      <p:sp>
        <p:nvSpPr>
          <p:cNvPr id="16" name="Arrow: Left-Right 15"/>
          <p:cNvSpPr/>
          <p:nvPr/>
        </p:nvSpPr>
        <p:spPr>
          <a:xfrm>
            <a:off x="2954360" y="4014609"/>
            <a:ext cx="764523" cy="565670"/>
          </a:xfrm>
          <a:prstGeom prst="leftRightArrow">
            <a:avLst>
              <a:gd name="adj1" fmla="val 50000"/>
              <a:gd name="adj2" fmla="val 44949"/>
            </a:avLst>
          </a:prstGeom>
          <a:solidFill>
            <a:schemeClr val="bg2">
              <a:lumMod val="50000"/>
            </a:schemeClr>
          </a:solidFill>
          <a:ln>
            <a:solidFill>
              <a:schemeClr val="bg2">
                <a:lumMod val="5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87588" y="4567707"/>
            <a:ext cx="1486942" cy="276999"/>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200" b="1" kern="1200" dirty="0">
                <a:solidFill>
                  <a:schemeClr val="tx1"/>
                </a:solidFill>
                <a:latin typeface="Arial Rounded MT Bold" panose="020F0704030504030204" pitchFamily="34" charset="0"/>
                <a:ea typeface="+mj-ea"/>
                <a:cs typeface="2  Koodak" panose="00000700000000000000" pitchFamily="2" charset="-78"/>
                <a:sym typeface="Hubot Sans Medium"/>
              </a:rPr>
              <a:t>Latent Period</a:t>
            </a:r>
            <a:endParaRPr lang="en-US" sz="1200" b="1" kern="1200" dirty="0">
              <a:solidFill>
                <a:schemeClr val="tx1"/>
              </a:solidFill>
              <a:latin typeface="Arial Rounded MT Bold" panose="020F0704030504030204" pitchFamily="34" charset="0"/>
              <a:ea typeface="+mj-ea"/>
              <a:cs typeface="2  Koodak" panose="00000700000000000000" pitchFamily="2" charset="-78"/>
              <a:sym typeface="Hubot Sans Medium"/>
            </a:endParaRPr>
          </a:p>
        </p:txBody>
      </p:sp>
      <p:sp>
        <p:nvSpPr>
          <p:cNvPr id="18" name="Arrow: Left 17"/>
          <p:cNvSpPr/>
          <p:nvPr/>
        </p:nvSpPr>
        <p:spPr>
          <a:xfrm>
            <a:off x="2411760" y="2427734"/>
            <a:ext cx="2808312" cy="474181"/>
          </a:xfrm>
          <a:prstGeom prst="leftArrow">
            <a:avLst/>
          </a:prstGeom>
          <a:solidFill>
            <a:schemeClr val="bg2">
              <a:lumMod val="50000"/>
            </a:schemeClr>
          </a:solidFill>
          <a:ln>
            <a:solidFill>
              <a:schemeClr val="bg2">
                <a:lumMod val="5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55777" y="2518112"/>
            <a:ext cx="2664295" cy="276999"/>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rPr>
              <a:t>Reduces disability and mortality</a:t>
            </a:r>
            <a:endPar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endParaRPr>
          </a:p>
        </p:txBody>
      </p:sp>
      <p:sp>
        <p:nvSpPr>
          <p:cNvPr id="20" name="Lightning Bolt 19"/>
          <p:cNvSpPr/>
          <p:nvPr/>
        </p:nvSpPr>
        <p:spPr>
          <a:xfrm flipH="1">
            <a:off x="1486756" y="2086859"/>
            <a:ext cx="572378" cy="1051085"/>
          </a:xfrm>
          <a:prstGeom prst="lightningBolt">
            <a:avLst/>
          </a:prstGeom>
          <a:solidFill>
            <a:schemeClr val="tx2">
              <a:lumMod val="50000"/>
            </a:schemeClr>
          </a:solidFill>
          <a:ln>
            <a:solidFill>
              <a:schemeClr val="tx2">
                <a:lumMod val="5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91587" y="1486020"/>
            <a:ext cx="1628142" cy="461665"/>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200" b="1" kern="1200" dirty="0">
                <a:solidFill>
                  <a:schemeClr val="tx1"/>
                </a:solidFill>
                <a:latin typeface="Arial Rounded MT Bold" panose="020F0704030504030204" pitchFamily="34" charset="0"/>
                <a:ea typeface="+mj-ea"/>
                <a:cs typeface="2  Koodak" panose="00000700000000000000" pitchFamily="2" charset="-78"/>
                <a:sym typeface="Hubot Sans Medium"/>
              </a:rPr>
              <a:t>Hypoxic-Ischemic injury</a:t>
            </a:r>
            <a:endParaRPr lang="en-US" sz="1200" b="1" kern="1200" dirty="0">
              <a:solidFill>
                <a:schemeClr val="tx1"/>
              </a:solidFill>
              <a:latin typeface="Arial Rounded MT Bold" panose="020F0704030504030204" pitchFamily="34" charset="0"/>
              <a:ea typeface="+mj-ea"/>
              <a:cs typeface="2  Koodak" panose="00000700000000000000" pitchFamily="2" charset="-78"/>
              <a:sym typeface="Hubot Sans Medium"/>
            </a:endParaRPr>
          </a:p>
        </p:txBody>
      </p:sp>
      <p:sp>
        <p:nvSpPr>
          <p:cNvPr id="23" name="Arrow: Down 22"/>
          <p:cNvSpPr/>
          <p:nvPr/>
        </p:nvSpPr>
        <p:spPr>
          <a:xfrm>
            <a:off x="3495371" y="1669324"/>
            <a:ext cx="141136" cy="816428"/>
          </a:xfrm>
          <a:prstGeom prst="downArrow">
            <a:avLst/>
          </a:prstGeom>
          <a:solidFill>
            <a:schemeClr val="tx2">
              <a:lumMod val="50000"/>
            </a:schemeClr>
          </a:solidFill>
          <a:ln>
            <a:solidFill>
              <a:schemeClr val="tx2">
                <a:lumMod val="50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65227" y="771328"/>
            <a:ext cx="1174725" cy="848042"/>
          </a:xfrm>
          <a:prstGeom prst="rect">
            <a:avLst/>
          </a:prstGeom>
          <a:solidFill>
            <a:schemeClr val="tx2">
              <a:lumMod val="25000"/>
            </a:schemeClr>
          </a:solidFill>
          <a:ln>
            <a:solidFill>
              <a:schemeClr val="tx2">
                <a:lumMod val="25000"/>
              </a:schemeClr>
            </a:solidFill>
          </a:ln>
          <a:effectLst>
            <a:outerShdw blurRad="165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65227" y="863459"/>
            <a:ext cx="1174726" cy="646331"/>
          </a:xfrm>
          <a:prstGeom prst="rect">
            <a:avLst/>
          </a:prstGeom>
          <a:noFill/>
          <a:effectLst>
            <a:outerShdw blurRad="165100" algn="ctr" rotWithShape="0">
              <a:prstClr val="black">
                <a:alpha val="50000"/>
              </a:prstClr>
            </a:outerShdw>
          </a:effectLst>
        </p:spPr>
        <p:txBody>
          <a:bodyPr wrap="square" rtlCol="0">
            <a:spAutoFit/>
          </a:bodyPr>
          <a:lstStyle/>
          <a:p>
            <a:pPr algn="ctr"/>
            <a:r>
              <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rPr>
              <a:t>TH alone or with Adjuvants</a:t>
            </a:r>
            <a:endParaRPr lang="en-US" sz="1200" b="1" kern="1200" dirty="0">
              <a:solidFill>
                <a:schemeClr val="bg1"/>
              </a:solidFill>
              <a:latin typeface="Arial Rounded MT Bold" panose="020F0704030504030204" pitchFamily="34" charset="0"/>
              <a:ea typeface="+mj-ea"/>
              <a:cs typeface="2  Koodak" panose="00000700000000000000" pitchFamily="2" charset="-78"/>
              <a:sym typeface="Hubot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3"/>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3"/>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3"/>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3"/>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3"/>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3"/>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strVal val="#ppt_w+.3"/>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Effect transition="in" filter="fade">
                                      <p:cBhvr>
                                        <p:cTn id="64" dur="1000"/>
                                        <p:tgtEl>
                                          <p:spTgt spid="15"/>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3"/>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par>
                                <p:cTn id="70" presetID="50" presetClass="entr" presetSubtype="0" decel="10000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3"/>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par>
                                <p:cTn id="75" presetID="50" presetClass="entr" presetSubtype="0" decel="10000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strVal val="#ppt_w+.3"/>
                                          </p:val>
                                        </p:tav>
                                        <p:tav tm="100000">
                                          <p:val>
                                            <p:strVal val="#ppt_w"/>
                                          </p:val>
                                        </p:tav>
                                      </p:tavLst>
                                    </p:anim>
                                    <p:anim calcmode="lin" valueType="num">
                                      <p:cBhvr>
                                        <p:cTn id="78" dur="1000" fill="hold"/>
                                        <p:tgtEl>
                                          <p:spTgt spid="18"/>
                                        </p:tgtEl>
                                        <p:attrNameLst>
                                          <p:attrName>ppt_h</p:attrName>
                                        </p:attrNameLst>
                                      </p:cBhvr>
                                      <p:tavLst>
                                        <p:tav tm="0">
                                          <p:val>
                                            <p:strVal val="#ppt_h"/>
                                          </p:val>
                                        </p:tav>
                                        <p:tav tm="100000">
                                          <p:val>
                                            <p:strVal val="#ppt_h"/>
                                          </p:val>
                                        </p:tav>
                                      </p:tavLst>
                                    </p:anim>
                                    <p:animEffect transition="in" filter="fade">
                                      <p:cBhvr>
                                        <p:cTn id="79" dur="1000"/>
                                        <p:tgtEl>
                                          <p:spTgt spid="18"/>
                                        </p:tgtEl>
                                      </p:cBhvr>
                                    </p:animEffect>
                                  </p:childTnLst>
                                </p:cTn>
                              </p:par>
                              <p:par>
                                <p:cTn id="80" presetID="50" presetClass="entr" presetSubtype="0" decel="10000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ppt_w</p:attrName>
                                        </p:attrNameLst>
                                      </p:cBhvr>
                                      <p:tavLst>
                                        <p:tav tm="0">
                                          <p:val>
                                            <p:strVal val="#ppt_w+.3"/>
                                          </p:val>
                                        </p:tav>
                                        <p:tav tm="100000">
                                          <p:val>
                                            <p:strVal val="#ppt_w"/>
                                          </p:val>
                                        </p:tav>
                                      </p:tavLst>
                                    </p:anim>
                                    <p:anim calcmode="lin" valueType="num">
                                      <p:cBhvr>
                                        <p:cTn id="83" dur="1000" fill="hold"/>
                                        <p:tgtEl>
                                          <p:spTgt spid="19"/>
                                        </p:tgtEl>
                                        <p:attrNameLst>
                                          <p:attrName>ppt_h</p:attrName>
                                        </p:attrNameLst>
                                      </p:cBhvr>
                                      <p:tavLst>
                                        <p:tav tm="0">
                                          <p:val>
                                            <p:strVal val="#ppt_h"/>
                                          </p:val>
                                        </p:tav>
                                        <p:tav tm="100000">
                                          <p:val>
                                            <p:strVal val="#ppt_h"/>
                                          </p:val>
                                        </p:tav>
                                      </p:tavLst>
                                    </p:anim>
                                    <p:animEffect transition="in" filter="fade">
                                      <p:cBhvr>
                                        <p:cTn id="84" dur="1000"/>
                                        <p:tgtEl>
                                          <p:spTgt spid="19"/>
                                        </p:tgtEl>
                                      </p:cBhvr>
                                    </p:animEffect>
                                  </p:childTnLst>
                                </p:cTn>
                              </p:par>
                              <p:par>
                                <p:cTn id="85" presetID="50" presetClass="entr" presetSubtype="0" decel="10000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strVal val="#ppt_w+.3"/>
                                          </p:val>
                                        </p:tav>
                                        <p:tav tm="100000">
                                          <p:val>
                                            <p:strVal val="#ppt_w"/>
                                          </p:val>
                                        </p:tav>
                                      </p:tavLst>
                                    </p:anim>
                                    <p:anim calcmode="lin" valueType="num">
                                      <p:cBhvr>
                                        <p:cTn id="88" dur="1000" fill="hold"/>
                                        <p:tgtEl>
                                          <p:spTgt spid="20"/>
                                        </p:tgtEl>
                                        <p:attrNameLst>
                                          <p:attrName>ppt_h</p:attrName>
                                        </p:attrNameLst>
                                      </p:cBhvr>
                                      <p:tavLst>
                                        <p:tav tm="0">
                                          <p:val>
                                            <p:strVal val="#ppt_h"/>
                                          </p:val>
                                        </p:tav>
                                        <p:tav tm="100000">
                                          <p:val>
                                            <p:strVal val="#ppt_h"/>
                                          </p:val>
                                        </p:tav>
                                      </p:tavLst>
                                    </p:anim>
                                    <p:animEffect transition="in" filter="fade">
                                      <p:cBhvr>
                                        <p:cTn id="89" dur="1000"/>
                                        <p:tgtEl>
                                          <p:spTgt spid="20"/>
                                        </p:tgtEl>
                                      </p:cBhvr>
                                    </p:animEffect>
                                  </p:childTnLst>
                                </p:cTn>
                              </p:par>
                              <p:par>
                                <p:cTn id="90" presetID="50" presetClass="entr" presetSubtype="0" decel="10000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0" fill="hold"/>
                                        <p:tgtEl>
                                          <p:spTgt spid="21"/>
                                        </p:tgtEl>
                                        <p:attrNameLst>
                                          <p:attrName>ppt_w</p:attrName>
                                        </p:attrNameLst>
                                      </p:cBhvr>
                                      <p:tavLst>
                                        <p:tav tm="0">
                                          <p:val>
                                            <p:strVal val="#ppt_w+.3"/>
                                          </p:val>
                                        </p:tav>
                                        <p:tav tm="100000">
                                          <p:val>
                                            <p:strVal val="#ppt_w"/>
                                          </p:val>
                                        </p:tav>
                                      </p:tavLst>
                                    </p:anim>
                                    <p:anim calcmode="lin" valueType="num">
                                      <p:cBhvr>
                                        <p:cTn id="93" dur="1000" fill="hold"/>
                                        <p:tgtEl>
                                          <p:spTgt spid="21"/>
                                        </p:tgtEl>
                                        <p:attrNameLst>
                                          <p:attrName>ppt_h</p:attrName>
                                        </p:attrNameLst>
                                      </p:cBhvr>
                                      <p:tavLst>
                                        <p:tav tm="0">
                                          <p:val>
                                            <p:strVal val="#ppt_h"/>
                                          </p:val>
                                        </p:tav>
                                        <p:tav tm="100000">
                                          <p:val>
                                            <p:strVal val="#ppt_h"/>
                                          </p:val>
                                        </p:tav>
                                      </p:tavLst>
                                    </p:anim>
                                    <p:animEffect transition="in" filter="fade">
                                      <p:cBhvr>
                                        <p:cTn id="94" dur="1000"/>
                                        <p:tgtEl>
                                          <p:spTgt spid="21"/>
                                        </p:tgtEl>
                                      </p:cBhvr>
                                    </p:animEffect>
                                  </p:childTnLst>
                                </p:cTn>
                              </p:par>
                              <p:par>
                                <p:cTn id="95" presetID="50" presetClass="entr" presetSubtype="0" decel="10000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strVal val="#ppt_w+.3"/>
                                          </p:val>
                                        </p:tav>
                                        <p:tav tm="100000">
                                          <p:val>
                                            <p:strVal val="#ppt_w"/>
                                          </p:val>
                                        </p:tav>
                                      </p:tavLst>
                                    </p:anim>
                                    <p:anim calcmode="lin" valueType="num">
                                      <p:cBhvr>
                                        <p:cTn id="98" dur="1000" fill="hold"/>
                                        <p:tgtEl>
                                          <p:spTgt spid="23"/>
                                        </p:tgtEl>
                                        <p:attrNameLst>
                                          <p:attrName>ppt_h</p:attrName>
                                        </p:attrNameLst>
                                      </p:cBhvr>
                                      <p:tavLst>
                                        <p:tav tm="0">
                                          <p:val>
                                            <p:strVal val="#ppt_h"/>
                                          </p:val>
                                        </p:tav>
                                        <p:tav tm="100000">
                                          <p:val>
                                            <p:strVal val="#ppt_h"/>
                                          </p:val>
                                        </p:tav>
                                      </p:tavLst>
                                    </p:anim>
                                    <p:animEffect transition="in" filter="fade">
                                      <p:cBhvr>
                                        <p:cTn id="99" dur="1000"/>
                                        <p:tgtEl>
                                          <p:spTgt spid="23"/>
                                        </p:tgtEl>
                                      </p:cBhvr>
                                    </p:animEffect>
                                  </p:childTnLst>
                                </p:cTn>
                              </p:par>
                              <p:par>
                                <p:cTn id="100" presetID="50" presetClass="entr" presetSubtype="0" decel="100000"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ppt_w</p:attrName>
                                        </p:attrNameLst>
                                      </p:cBhvr>
                                      <p:tavLst>
                                        <p:tav tm="0">
                                          <p:val>
                                            <p:strVal val="#ppt_w+.3"/>
                                          </p:val>
                                        </p:tav>
                                        <p:tav tm="100000">
                                          <p:val>
                                            <p:strVal val="#ppt_w"/>
                                          </p:val>
                                        </p:tav>
                                      </p:tavLst>
                                    </p:anim>
                                    <p:anim calcmode="lin" valueType="num">
                                      <p:cBhvr>
                                        <p:cTn id="103" dur="1000" fill="hold"/>
                                        <p:tgtEl>
                                          <p:spTgt spid="25"/>
                                        </p:tgtEl>
                                        <p:attrNameLst>
                                          <p:attrName>ppt_h</p:attrName>
                                        </p:attrNameLst>
                                      </p:cBhvr>
                                      <p:tavLst>
                                        <p:tav tm="0">
                                          <p:val>
                                            <p:strVal val="#ppt_h"/>
                                          </p:val>
                                        </p:tav>
                                        <p:tav tm="100000">
                                          <p:val>
                                            <p:strVal val="#ppt_h"/>
                                          </p:val>
                                        </p:tav>
                                      </p:tavLst>
                                    </p:anim>
                                    <p:animEffect transition="in" filter="fade">
                                      <p:cBhvr>
                                        <p:cTn id="104" dur="1000"/>
                                        <p:tgtEl>
                                          <p:spTgt spid="25"/>
                                        </p:tgtEl>
                                      </p:cBhvr>
                                    </p:animEffect>
                                  </p:childTnLst>
                                </p:cTn>
                              </p:par>
                              <p:par>
                                <p:cTn id="105" presetID="50" presetClass="entr" presetSubtype="0" decel="10000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1000" fill="hold"/>
                                        <p:tgtEl>
                                          <p:spTgt spid="27"/>
                                        </p:tgtEl>
                                        <p:attrNameLst>
                                          <p:attrName>ppt_w</p:attrName>
                                        </p:attrNameLst>
                                      </p:cBhvr>
                                      <p:tavLst>
                                        <p:tav tm="0">
                                          <p:val>
                                            <p:strVal val="#ppt_w+.3"/>
                                          </p:val>
                                        </p:tav>
                                        <p:tav tm="100000">
                                          <p:val>
                                            <p:strVal val="#ppt_w"/>
                                          </p:val>
                                        </p:tav>
                                      </p:tavLst>
                                    </p:anim>
                                    <p:anim calcmode="lin" valueType="num">
                                      <p:cBhvr>
                                        <p:cTn id="108" dur="1000" fill="hold"/>
                                        <p:tgtEl>
                                          <p:spTgt spid="27"/>
                                        </p:tgtEl>
                                        <p:attrNameLst>
                                          <p:attrName>ppt_h</p:attrName>
                                        </p:attrNameLst>
                                      </p:cBhvr>
                                      <p:tavLst>
                                        <p:tav tm="0">
                                          <p:val>
                                            <p:strVal val="#ppt_h"/>
                                          </p:val>
                                        </p:tav>
                                        <p:tav tm="100000">
                                          <p:val>
                                            <p:strVal val="#ppt_h"/>
                                          </p:val>
                                        </p:tav>
                                      </p:tavLst>
                                    </p:anim>
                                    <p:animEffect transition="in" filter="fade">
                                      <p:cBhvr>
                                        <p:cTn id="10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p:bldP spid="16" grpId="0" animBg="1"/>
      <p:bldP spid="17" grpId="0"/>
      <p:bldP spid="18" grpId="0" animBg="1"/>
      <p:bldP spid="19" grpId="0"/>
      <p:bldP spid="20" grpId="0" animBg="1"/>
      <p:bldP spid="21" grpId="0"/>
      <p:bldP spid="23" grpId="0" animBg="1"/>
      <p:bldP spid="25"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Oval 3"/>
          <p:cNvSpPr/>
          <p:nvPr/>
        </p:nvSpPr>
        <p:spPr>
          <a:xfrm>
            <a:off x="9925728" y="2355726"/>
            <a:ext cx="694944" cy="694944"/>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2</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2" name="Oval 1"/>
          <p:cNvSpPr/>
          <p:nvPr/>
        </p:nvSpPr>
        <p:spPr>
          <a:xfrm>
            <a:off x="8051304" y="627534"/>
            <a:ext cx="697160" cy="697160"/>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Dubai Medium" panose="020B0603030403030204" pitchFamily="34" charset="-78"/>
                <a:cs typeface="+mj-cs"/>
              </a:rPr>
              <a:t>1</a:t>
            </a:r>
            <a:endParaRPr lang="en-US" sz="4000" dirty="0">
              <a:solidFill>
                <a:schemeClr val="bg1"/>
              </a:solidFill>
              <a:latin typeface="Dubai Medium" panose="020B0603030403030204" pitchFamily="34" charset="-78"/>
              <a:cs typeface="+mj-cs"/>
            </a:endParaRPr>
          </a:p>
        </p:txBody>
      </p:sp>
      <p:sp>
        <p:nvSpPr>
          <p:cNvPr id="154" name="Google Shape;154;p29"/>
          <p:cNvSpPr txBox="1">
            <a:spLocks noGrp="1"/>
          </p:cNvSpPr>
          <p:nvPr>
            <p:ph type="ctrTitle"/>
          </p:nvPr>
        </p:nvSpPr>
        <p:spPr>
          <a:xfrm>
            <a:off x="446946" y="1581994"/>
            <a:ext cx="2903240" cy="1218515"/>
          </a:xfrm>
          <a:prstGeom prst="rect">
            <a:avLst/>
          </a:prstGeom>
        </p:spPr>
        <p:txBody>
          <a:bodyPr spcFirstLastPara="1" wrap="square" lIns="91425" tIns="91425" rIns="91425" bIns="91425" anchor="t" anchorCtr="0">
            <a:noAutofit/>
          </a:bodyPr>
          <a:lstStyle/>
          <a:p>
            <a:pPr lvl="0" algn="ct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Introduction</a:t>
            </a:r>
            <a:b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b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(The Diagnostic Imperative)</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8" name="TextBox 11"/>
          <p:cNvSpPr txBox="1"/>
          <p:nvPr/>
        </p:nvSpPr>
        <p:spPr>
          <a:xfrm>
            <a:off x="3984339" y="1166484"/>
            <a:ext cx="3140893" cy="605166"/>
          </a:xfrm>
          <a:prstGeom prst="rect">
            <a:avLst/>
          </a:prstGeom>
        </p:spPr>
        <p:txBody>
          <a:bodyPr wrap="square" lIns="0" tIns="0" rIns="0" bIns="0" rtlCol="0" anchor="t">
            <a:spAutoFit/>
          </a:bodyPr>
          <a:lstStyle/>
          <a:p>
            <a:pPr marL="0" lvl="0" indent="0" algn="l">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The Diagnostic Challenge: Maximizing the </a:t>
            </a:r>
            <a:r>
              <a:rPr lang="en-US" b="1" kern="1200" dirty="0">
                <a:solidFill>
                  <a:schemeClr val="tx2">
                    <a:lumMod val="50000"/>
                  </a:schemeClr>
                </a:solidFill>
                <a:latin typeface="Arial Narrow" panose="020B0606020202030204" pitchFamily="34" charset="0"/>
                <a:ea typeface="+mj-ea"/>
                <a:cs typeface="2  Koodak" panose="00000700000000000000" pitchFamily="2" charset="-78"/>
                <a:sym typeface="Hammersmith One" panose="02010703030501060504"/>
              </a:rPr>
              <a:t>Six-Hour</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Window</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9" name="TextBox 11"/>
          <p:cNvSpPr txBox="1"/>
          <p:nvPr/>
        </p:nvSpPr>
        <p:spPr>
          <a:xfrm>
            <a:off x="3984339" y="2931790"/>
            <a:ext cx="3253658" cy="928331"/>
          </a:xfrm>
          <a:prstGeom prst="rect">
            <a:avLst/>
          </a:prstGeom>
        </p:spPr>
        <p:txBody>
          <a:bodyPr wrap="square" lIns="0" tIns="0" rIns="0" bIns="0" rtlCol="0" anchor="t">
            <a:spAutoFit/>
          </a:bodyPr>
          <a:lstStyle/>
          <a:p>
            <a:pPr marL="0" lvl="0" indent="0" algn="l">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HIE treatment (TH) efficacy is critically dependent on initiation within the strict 6-hour window</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cxnSp>
        <p:nvCxnSpPr>
          <p:cNvPr id="17" name="Straight Connector 16"/>
          <p:cNvCxnSpPr/>
          <p:nvPr/>
        </p:nvCxnSpPr>
        <p:spPr>
          <a:xfrm>
            <a:off x="3635896" y="1074490"/>
            <a:ext cx="0" cy="2808312"/>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3" name="Freeform: Shape 2"/>
          <p:cNvSpPr/>
          <p:nvPr/>
        </p:nvSpPr>
        <p:spPr>
          <a:xfrm>
            <a:off x="8609968" y="-3476922"/>
            <a:ext cx="697160" cy="9109720"/>
          </a:xfrm>
          <a:custGeom>
            <a:avLst/>
            <a:gdLst>
              <a:gd name="connsiteX0" fmla="*/ 77 w 2209877"/>
              <a:gd name="connsiteY0" fmla="*/ 0 h 18288000"/>
              <a:gd name="connsiteX1" fmla="*/ 2209877 w 2209877"/>
              <a:gd name="connsiteY1" fmla="*/ 0 h 18288000"/>
              <a:gd name="connsiteX2" fmla="*/ 2209877 w 2209877"/>
              <a:gd name="connsiteY2" fmla="*/ 18288000 h 18288000"/>
              <a:gd name="connsiteX3" fmla="*/ 77 w 2209877"/>
              <a:gd name="connsiteY3" fmla="*/ 18288000 h 18288000"/>
              <a:gd name="connsiteX4" fmla="*/ 77 w 2209877"/>
              <a:gd name="connsiteY4" fmla="*/ 11490583 h 18288000"/>
              <a:gd name="connsiteX5" fmla="*/ 635975 w 2209877"/>
              <a:gd name="connsiteY5" fmla="*/ 9547320 h 18288000"/>
              <a:gd name="connsiteX6" fmla="*/ 663283 w 2209877"/>
              <a:gd name="connsiteY6" fmla="*/ 9516769 h 18288000"/>
              <a:gd name="connsiteX7" fmla="*/ 692011 w 2209877"/>
              <a:gd name="connsiteY7" fmla="*/ 9485336 h 18288000"/>
              <a:gd name="connsiteX8" fmla="*/ 695123 w 2209877"/>
              <a:gd name="connsiteY8" fmla="*/ 9481152 h 18288000"/>
              <a:gd name="connsiteX9" fmla="*/ 698361 w 2209877"/>
              <a:gd name="connsiteY9" fmla="*/ 9477529 h 18288000"/>
              <a:gd name="connsiteX10" fmla="*/ 721699 w 2209877"/>
              <a:gd name="connsiteY10" fmla="*/ 9445417 h 18288000"/>
              <a:gd name="connsiteX11" fmla="*/ 746817 w 2209877"/>
              <a:gd name="connsiteY11" fmla="*/ 9411640 h 18288000"/>
              <a:gd name="connsiteX12" fmla="*/ 749489 w 2209877"/>
              <a:gd name="connsiteY12" fmla="*/ 9407178 h 18288000"/>
              <a:gd name="connsiteX13" fmla="*/ 752355 w 2209877"/>
              <a:gd name="connsiteY13" fmla="*/ 9403233 h 18288000"/>
              <a:gd name="connsiteX14" fmla="*/ 772257 w 2209877"/>
              <a:gd name="connsiteY14" fmla="*/ 9369127 h 18288000"/>
              <a:gd name="connsiteX15" fmla="*/ 793279 w 2209877"/>
              <a:gd name="connsiteY15" fmla="*/ 9333997 h 18288000"/>
              <a:gd name="connsiteX16" fmla="*/ 795457 w 2209877"/>
              <a:gd name="connsiteY16" fmla="*/ 9329368 h 18288000"/>
              <a:gd name="connsiteX17" fmla="*/ 797957 w 2209877"/>
              <a:gd name="connsiteY17" fmla="*/ 9325084 h 18288000"/>
              <a:gd name="connsiteX18" fmla="*/ 814475 w 2209877"/>
              <a:gd name="connsiteY18" fmla="*/ 9288978 h 18288000"/>
              <a:gd name="connsiteX19" fmla="*/ 831387 w 2209877"/>
              <a:gd name="connsiteY19" fmla="*/ 9253058 h 18288000"/>
              <a:gd name="connsiteX20" fmla="*/ 833073 w 2209877"/>
              <a:gd name="connsiteY20" fmla="*/ 9248324 h 18288000"/>
              <a:gd name="connsiteX21" fmla="*/ 835173 w 2209877"/>
              <a:gd name="connsiteY21" fmla="*/ 9243731 h 18288000"/>
              <a:gd name="connsiteX22" fmla="*/ 848143 w 2209877"/>
              <a:gd name="connsiteY22" fmla="*/ 9205987 h 18288000"/>
              <a:gd name="connsiteX23" fmla="*/ 861141 w 2209877"/>
              <a:gd name="connsiteY23" fmla="*/ 9169473 h 18288000"/>
              <a:gd name="connsiteX24" fmla="*/ 862345 w 2209877"/>
              <a:gd name="connsiteY24" fmla="*/ 9164655 h 18288000"/>
              <a:gd name="connsiteX25" fmla="*/ 864005 w 2209877"/>
              <a:gd name="connsiteY25" fmla="*/ 9159823 h 18288000"/>
              <a:gd name="connsiteX26" fmla="*/ 873253 w 2209877"/>
              <a:gd name="connsiteY26" fmla="*/ 9121021 h 18288000"/>
              <a:gd name="connsiteX27" fmla="*/ 882535 w 2209877"/>
              <a:gd name="connsiteY27" fmla="*/ 9083892 h 18288000"/>
              <a:gd name="connsiteX28" fmla="*/ 883269 w 2209877"/>
              <a:gd name="connsiteY28" fmla="*/ 9078995 h 18288000"/>
              <a:gd name="connsiteX29" fmla="*/ 884457 w 2209877"/>
              <a:gd name="connsiteY29" fmla="*/ 9074013 h 18288000"/>
              <a:gd name="connsiteX30" fmla="*/ 889895 w 2209877"/>
              <a:gd name="connsiteY30" fmla="*/ 9034795 h 18288000"/>
              <a:gd name="connsiteX31" fmla="*/ 895567 w 2209877"/>
              <a:gd name="connsiteY31" fmla="*/ 8996965 h 18288000"/>
              <a:gd name="connsiteX32" fmla="*/ 895833 w 2209877"/>
              <a:gd name="connsiteY32" fmla="*/ 8991991 h 18288000"/>
              <a:gd name="connsiteX33" fmla="*/ 896533 w 2209877"/>
              <a:gd name="connsiteY33" fmla="*/ 8986948 h 18288000"/>
              <a:gd name="connsiteX34" fmla="*/ 898181 w 2209877"/>
              <a:gd name="connsiteY34" fmla="*/ 8947878 h 18288000"/>
              <a:gd name="connsiteX35" fmla="*/ 900233 w 2209877"/>
              <a:gd name="connsiteY35" fmla="*/ 8909342 h 18288000"/>
              <a:gd name="connsiteX36" fmla="*/ 900023 w 2209877"/>
              <a:gd name="connsiteY36" fmla="*/ 8904310 h 18288000"/>
              <a:gd name="connsiteX37" fmla="*/ 900233 w 2209877"/>
              <a:gd name="connsiteY37" fmla="*/ 8899278 h 18288000"/>
              <a:gd name="connsiteX38" fmla="*/ 898183 w 2209877"/>
              <a:gd name="connsiteY38" fmla="*/ 8860742 h 18288000"/>
              <a:gd name="connsiteX39" fmla="*/ 896533 w 2209877"/>
              <a:gd name="connsiteY39" fmla="*/ 8821673 h 18288000"/>
              <a:gd name="connsiteX40" fmla="*/ 895831 w 2209877"/>
              <a:gd name="connsiteY40" fmla="*/ 8816629 h 18288000"/>
              <a:gd name="connsiteX41" fmla="*/ 895567 w 2209877"/>
              <a:gd name="connsiteY41" fmla="*/ 8811655 h 18288000"/>
              <a:gd name="connsiteX42" fmla="*/ 889895 w 2209877"/>
              <a:gd name="connsiteY42" fmla="*/ 8773825 h 18288000"/>
              <a:gd name="connsiteX43" fmla="*/ 884457 w 2209877"/>
              <a:gd name="connsiteY43" fmla="*/ 8734607 h 18288000"/>
              <a:gd name="connsiteX44" fmla="*/ 883269 w 2209877"/>
              <a:gd name="connsiteY44" fmla="*/ 8729624 h 18288000"/>
              <a:gd name="connsiteX45" fmla="*/ 882535 w 2209877"/>
              <a:gd name="connsiteY45" fmla="*/ 8724728 h 18288000"/>
              <a:gd name="connsiteX46" fmla="*/ 873253 w 2209877"/>
              <a:gd name="connsiteY46" fmla="*/ 8687599 h 18288000"/>
              <a:gd name="connsiteX47" fmla="*/ 864005 w 2209877"/>
              <a:gd name="connsiteY47" fmla="*/ 8648796 h 18288000"/>
              <a:gd name="connsiteX48" fmla="*/ 862345 w 2209877"/>
              <a:gd name="connsiteY48" fmla="*/ 8643964 h 18288000"/>
              <a:gd name="connsiteX49" fmla="*/ 861139 w 2209877"/>
              <a:gd name="connsiteY49" fmla="*/ 8639147 h 18288000"/>
              <a:gd name="connsiteX50" fmla="*/ 848143 w 2209877"/>
              <a:gd name="connsiteY50" fmla="*/ 8602635 h 18288000"/>
              <a:gd name="connsiteX51" fmla="*/ 835173 w 2209877"/>
              <a:gd name="connsiteY51" fmla="*/ 8564889 h 18288000"/>
              <a:gd name="connsiteX52" fmla="*/ 833073 w 2209877"/>
              <a:gd name="connsiteY52" fmla="*/ 8560296 h 18288000"/>
              <a:gd name="connsiteX53" fmla="*/ 831387 w 2209877"/>
              <a:gd name="connsiteY53" fmla="*/ 8555562 h 18288000"/>
              <a:gd name="connsiteX54" fmla="*/ 814475 w 2209877"/>
              <a:gd name="connsiteY54" fmla="*/ 8519642 h 18288000"/>
              <a:gd name="connsiteX55" fmla="*/ 797957 w 2209877"/>
              <a:gd name="connsiteY55" fmla="*/ 8483535 h 18288000"/>
              <a:gd name="connsiteX56" fmla="*/ 795457 w 2209877"/>
              <a:gd name="connsiteY56" fmla="*/ 8479251 h 18288000"/>
              <a:gd name="connsiteX57" fmla="*/ 793277 w 2209877"/>
              <a:gd name="connsiteY57" fmla="*/ 8474623 h 18288000"/>
              <a:gd name="connsiteX58" fmla="*/ 772259 w 2209877"/>
              <a:gd name="connsiteY58" fmla="*/ 8439496 h 18288000"/>
              <a:gd name="connsiteX59" fmla="*/ 752355 w 2209877"/>
              <a:gd name="connsiteY59" fmla="*/ 8405387 h 18288000"/>
              <a:gd name="connsiteX60" fmla="*/ 749487 w 2209877"/>
              <a:gd name="connsiteY60" fmla="*/ 8401441 h 18288000"/>
              <a:gd name="connsiteX61" fmla="*/ 746819 w 2209877"/>
              <a:gd name="connsiteY61" fmla="*/ 8396980 h 18288000"/>
              <a:gd name="connsiteX62" fmla="*/ 721699 w 2209877"/>
              <a:gd name="connsiteY62" fmla="*/ 8363205 h 18288000"/>
              <a:gd name="connsiteX63" fmla="*/ 698363 w 2209877"/>
              <a:gd name="connsiteY63" fmla="*/ 8331091 h 18288000"/>
              <a:gd name="connsiteX64" fmla="*/ 695123 w 2209877"/>
              <a:gd name="connsiteY64" fmla="*/ 8327467 h 18288000"/>
              <a:gd name="connsiteX65" fmla="*/ 692011 w 2209877"/>
              <a:gd name="connsiteY65" fmla="*/ 8323283 h 18288000"/>
              <a:gd name="connsiteX66" fmla="*/ 663287 w 2209877"/>
              <a:gd name="connsiteY66" fmla="*/ 8291855 h 18288000"/>
              <a:gd name="connsiteX67" fmla="*/ 635975 w 2209877"/>
              <a:gd name="connsiteY67" fmla="*/ 8261300 h 18288000"/>
              <a:gd name="connsiteX68" fmla="*/ 77 w 2209877"/>
              <a:gd name="connsiteY68" fmla="*/ 6318036 h 18288000"/>
              <a:gd name="connsiteX69" fmla="*/ 77 w 2209877"/>
              <a:gd name="connsiteY69" fmla="*/ 0 h 18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09877" h="18288000">
                <a:moveTo>
                  <a:pt x="77" y="0"/>
                </a:moveTo>
                <a:lnTo>
                  <a:pt x="2209877" y="0"/>
                </a:lnTo>
                <a:lnTo>
                  <a:pt x="2209877" y="18288000"/>
                </a:lnTo>
                <a:lnTo>
                  <a:pt x="77" y="18288000"/>
                </a:lnTo>
                <a:lnTo>
                  <a:pt x="77" y="11490583"/>
                </a:lnTo>
                <a:cubicBezTo>
                  <a:pt x="-4665" y="10628492"/>
                  <a:pt x="207299" y="9980737"/>
                  <a:pt x="635975" y="9547320"/>
                </a:cubicBezTo>
                <a:lnTo>
                  <a:pt x="663283" y="9516769"/>
                </a:lnTo>
                <a:lnTo>
                  <a:pt x="692011" y="9485336"/>
                </a:lnTo>
                <a:lnTo>
                  <a:pt x="695123" y="9481152"/>
                </a:lnTo>
                <a:lnTo>
                  <a:pt x="698361" y="9477529"/>
                </a:lnTo>
                <a:lnTo>
                  <a:pt x="721699" y="9445417"/>
                </a:lnTo>
                <a:lnTo>
                  <a:pt x="746817" y="9411640"/>
                </a:lnTo>
                <a:lnTo>
                  <a:pt x="749489" y="9407178"/>
                </a:lnTo>
                <a:lnTo>
                  <a:pt x="752355" y="9403233"/>
                </a:lnTo>
                <a:lnTo>
                  <a:pt x="772257" y="9369127"/>
                </a:lnTo>
                <a:lnTo>
                  <a:pt x="793279" y="9333997"/>
                </a:lnTo>
                <a:lnTo>
                  <a:pt x="795457" y="9329368"/>
                </a:lnTo>
                <a:lnTo>
                  <a:pt x="797957" y="9325084"/>
                </a:lnTo>
                <a:lnTo>
                  <a:pt x="814475" y="9288978"/>
                </a:lnTo>
                <a:lnTo>
                  <a:pt x="831387" y="9253058"/>
                </a:lnTo>
                <a:lnTo>
                  <a:pt x="833073" y="9248324"/>
                </a:lnTo>
                <a:lnTo>
                  <a:pt x="835173" y="9243731"/>
                </a:lnTo>
                <a:lnTo>
                  <a:pt x="848143" y="9205987"/>
                </a:lnTo>
                <a:lnTo>
                  <a:pt x="861141" y="9169473"/>
                </a:lnTo>
                <a:lnTo>
                  <a:pt x="862345" y="9164655"/>
                </a:lnTo>
                <a:lnTo>
                  <a:pt x="864005" y="9159823"/>
                </a:lnTo>
                <a:lnTo>
                  <a:pt x="873253" y="9121021"/>
                </a:lnTo>
                <a:lnTo>
                  <a:pt x="882535" y="9083892"/>
                </a:lnTo>
                <a:lnTo>
                  <a:pt x="883269" y="9078995"/>
                </a:lnTo>
                <a:lnTo>
                  <a:pt x="884457" y="9074013"/>
                </a:lnTo>
                <a:lnTo>
                  <a:pt x="889895" y="9034795"/>
                </a:lnTo>
                <a:lnTo>
                  <a:pt x="895567" y="8996965"/>
                </a:lnTo>
                <a:lnTo>
                  <a:pt x="895833" y="8991991"/>
                </a:lnTo>
                <a:lnTo>
                  <a:pt x="896533" y="8986948"/>
                </a:lnTo>
                <a:lnTo>
                  <a:pt x="898181" y="8947878"/>
                </a:lnTo>
                <a:lnTo>
                  <a:pt x="900233" y="8909342"/>
                </a:lnTo>
                <a:lnTo>
                  <a:pt x="900023" y="8904310"/>
                </a:lnTo>
                <a:lnTo>
                  <a:pt x="900233" y="8899278"/>
                </a:lnTo>
                <a:lnTo>
                  <a:pt x="898183" y="8860742"/>
                </a:lnTo>
                <a:lnTo>
                  <a:pt x="896533" y="8821673"/>
                </a:lnTo>
                <a:lnTo>
                  <a:pt x="895831" y="8816629"/>
                </a:lnTo>
                <a:lnTo>
                  <a:pt x="895567" y="8811655"/>
                </a:lnTo>
                <a:lnTo>
                  <a:pt x="889895" y="8773825"/>
                </a:lnTo>
                <a:lnTo>
                  <a:pt x="884457" y="8734607"/>
                </a:lnTo>
                <a:lnTo>
                  <a:pt x="883269" y="8729624"/>
                </a:lnTo>
                <a:lnTo>
                  <a:pt x="882535" y="8724728"/>
                </a:lnTo>
                <a:lnTo>
                  <a:pt x="873253" y="8687599"/>
                </a:lnTo>
                <a:lnTo>
                  <a:pt x="864005" y="8648796"/>
                </a:lnTo>
                <a:lnTo>
                  <a:pt x="862345" y="8643964"/>
                </a:lnTo>
                <a:lnTo>
                  <a:pt x="861139" y="8639147"/>
                </a:lnTo>
                <a:lnTo>
                  <a:pt x="848143" y="8602635"/>
                </a:lnTo>
                <a:lnTo>
                  <a:pt x="835173" y="8564889"/>
                </a:lnTo>
                <a:lnTo>
                  <a:pt x="833073" y="8560296"/>
                </a:lnTo>
                <a:lnTo>
                  <a:pt x="831387" y="8555562"/>
                </a:lnTo>
                <a:lnTo>
                  <a:pt x="814475" y="8519642"/>
                </a:lnTo>
                <a:lnTo>
                  <a:pt x="797957" y="8483535"/>
                </a:lnTo>
                <a:lnTo>
                  <a:pt x="795457" y="8479251"/>
                </a:lnTo>
                <a:lnTo>
                  <a:pt x="793277" y="8474623"/>
                </a:lnTo>
                <a:lnTo>
                  <a:pt x="772259" y="8439496"/>
                </a:lnTo>
                <a:lnTo>
                  <a:pt x="752355" y="8405387"/>
                </a:lnTo>
                <a:lnTo>
                  <a:pt x="749487" y="8401441"/>
                </a:lnTo>
                <a:lnTo>
                  <a:pt x="746819" y="8396980"/>
                </a:lnTo>
                <a:lnTo>
                  <a:pt x="721699" y="8363205"/>
                </a:lnTo>
                <a:lnTo>
                  <a:pt x="698363" y="8331091"/>
                </a:lnTo>
                <a:lnTo>
                  <a:pt x="695123" y="8327467"/>
                </a:lnTo>
                <a:lnTo>
                  <a:pt x="692011" y="8323283"/>
                </a:lnTo>
                <a:lnTo>
                  <a:pt x="663287" y="8291855"/>
                </a:lnTo>
                <a:lnTo>
                  <a:pt x="635975" y="8261300"/>
                </a:lnTo>
                <a:cubicBezTo>
                  <a:pt x="207301" y="7827882"/>
                  <a:pt x="-4665" y="7180128"/>
                  <a:pt x="77" y="6318036"/>
                </a:cubicBezTo>
                <a:lnTo>
                  <a:pt x="77" y="0"/>
                </a:lnTo>
                <a:close/>
              </a:path>
            </a:pathLst>
          </a:cu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8964488" cy="5143371"/>
          </a:xfrm>
          <a:prstGeom prst="rect">
            <a:avLst/>
          </a:prstGeom>
        </p:spPr>
      </p:pic>
      <p:sp>
        <p:nvSpPr>
          <p:cNvPr id="11" name="Oval 10"/>
          <p:cNvSpPr/>
          <p:nvPr/>
        </p:nvSpPr>
        <p:spPr>
          <a:xfrm>
            <a:off x="9565688" y="3795886"/>
            <a:ext cx="694944" cy="694944"/>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3</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9756576" y="627534"/>
            <a:ext cx="697160" cy="697160"/>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Dubai Medium" panose="020B0603030403030204" pitchFamily="34" charset="-78"/>
                <a:cs typeface="+mj-cs"/>
              </a:rPr>
              <a:t>1</a:t>
            </a:r>
            <a:endParaRPr lang="en-US" sz="4000" dirty="0">
              <a:solidFill>
                <a:schemeClr val="bg1"/>
              </a:solidFill>
              <a:latin typeface="Dubai Medium" panose="020B0603030403030204" pitchFamily="34" charset="-78"/>
              <a:cs typeface="+mj-cs"/>
            </a:endParaRPr>
          </a:p>
        </p:txBody>
      </p:sp>
      <p:sp>
        <p:nvSpPr>
          <p:cNvPr id="2" name="Oval 1"/>
          <p:cNvSpPr/>
          <p:nvPr/>
        </p:nvSpPr>
        <p:spPr>
          <a:xfrm>
            <a:off x="8028384" y="2355726"/>
            <a:ext cx="694944" cy="694944"/>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2</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Freeform: Shape 6"/>
          <p:cNvSpPr/>
          <p:nvPr/>
        </p:nvSpPr>
        <p:spPr>
          <a:xfrm>
            <a:off x="8609968" y="-1713434"/>
            <a:ext cx="697160" cy="9109720"/>
          </a:xfrm>
          <a:custGeom>
            <a:avLst/>
            <a:gdLst>
              <a:gd name="connsiteX0" fmla="*/ 77 w 2209877"/>
              <a:gd name="connsiteY0" fmla="*/ 0 h 18288000"/>
              <a:gd name="connsiteX1" fmla="*/ 2209877 w 2209877"/>
              <a:gd name="connsiteY1" fmla="*/ 0 h 18288000"/>
              <a:gd name="connsiteX2" fmla="*/ 2209877 w 2209877"/>
              <a:gd name="connsiteY2" fmla="*/ 18288000 h 18288000"/>
              <a:gd name="connsiteX3" fmla="*/ 77 w 2209877"/>
              <a:gd name="connsiteY3" fmla="*/ 18288000 h 18288000"/>
              <a:gd name="connsiteX4" fmla="*/ 77 w 2209877"/>
              <a:gd name="connsiteY4" fmla="*/ 11490583 h 18288000"/>
              <a:gd name="connsiteX5" fmla="*/ 635975 w 2209877"/>
              <a:gd name="connsiteY5" fmla="*/ 9547320 h 18288000"/>
              <a:gd name="connsiteX6" fmla="*/ 663283 w 2209877"/>
              <a:gd name="connsiteY6" fmla="*/ 9516769 h 18288000"/>
              <a:gd name="connsiteX7" fmla="*/ 692011 w 2209877"/>
              <a:gd name="connsiteY7" fmla="*/ 9485336 h 18288000"/>
              <a:gd name="connsiteX8" fmla="*/ 695123 w 2209877"/>
              <a:gd name="connsiteY8" fmla="*/ 9481152 h 18288000"/>
              <a:gd name="connsiteX9" fmla="*/ 698361 w 2209877"/>
              <a:gd name="connsiteY9" fmla="*/ 9477529 h 18288000"/>
              <a:gd name="connsiteX10" fmla="*/ 721699 w 2209877"/>
              <a:gd name="connsiteY10" fmla="*/ 9445417 h 18288000"/>
              <a:gd name="connsiteX11" fmla="*/ 746817 w 2209877"/>
              <a:gd name="connsiteY11" fmla="*/ 9411640 h 18288000"/>
              <a:gd name="connsiteX12" fmla="*/ 749489 w 2209877"/>
              <a:gd name="connsiteY12" fmla="*/ 9407178 h 18288000"/>
              <a:gd name="connsiteX13" fmla="*/ 752355 w 2209877"/>
              <a:gd name="connsiteY13" fmla="*/ 9403233 h 18288000"/>
              <a:gd name="connsiteX14" fmla="*/ 772257 w 2209877"/>
              <a:gd name="connsiteY14" fmla="*/ 9369127 h 18288000"/>
              <a:gd name="connsiteX15" fmla="*/ 793279 w 2209877"/>
              <a:gd name="connsiteY15" fmla="*/ 9333997 h 18288000"/>
              <a:gd name="connsiteX16" fmla="*/ 795457 w 2209877"/>
              <a:gd name="connsiteY16" fmla="*/ 9329368 h 18288000"/>
              <a:gd name="connsiteX17" fmla="*/ 797957 w 2209877"/>
              <a:gd name="connsiteY17" fmla="*/ 9325084 h 18288000"/>
              <a:gd name="connsiteX18" fmla="*/ 814475 w 2209877"/>
              <a:gd name="connsiteY18" fmla="*/ 9288978 h 18288000"/>
              <a:gd name="connsiteX19" fmla="*/ 831387 w 2209877"/>
              <a:gd name="connsiteY19" fmla="*/ 9253058 h 18288000"/>
              <a:gd name="connsiteX20" fmla="*/ 833073 w 2209877"/>
              <a:gd name="connsiteY20" fmla="*/ 9248324 h 18288000"/>
              <a:gd name="connsiteX21" fmla="*/ 835173 w 2209877"/>
              <a:gd name="connsiteY21" fmla="*/ 9243731 h 18288000"/>
              <a:gd name="connsiteX22" fmla="*/ 848143 w 2209877"/>
              <a:gd name="connsiteY22" fmla="*/ 9205987 h 18288000"/>
              <a:gd name="connsiteX23" fmla="*/ 861141 w 2209877"/>
              <a:gd name="connsiteY23" fmla="*/ 9169473 h 18288000"/>
              <a:gd name="connsiteX24" fmla="*/ 862345 w 2209877"/>
              <a:gd name="connsiteY24" fmla="*/ 9164655 h 18288000"/>
              <a:gd name="connsiteX25" fmla="*/ 864005 w 2209877"/>
              <a:gd name="connsiteY25" fmla="*/ 9159823 h 18288000"/>
              <a:gd name="connsiteX26" fmla="*/ 873253 w 2209877"/>
              <a:gd name="connsiteY26" fmla="*/ 9121021 h 18288000"/>
              <a:gd name="connsiteX27" fmla="*/ 882535 w 2209877"/>
              <a:gd name="connsiteY27" fmla="*/ 9083892 h 18288000"/>
              <a:gd name="connsiteX28" fmla="*/ 883269 w 2209877"/>
              <a:gd name="connsiteY28" fmla="*/ 9078995 h 18288000"/>
              <a:gd name="connsiteX29" fmla="*/ 884457 w 2209877"/>
              <a:gd name="connsiteY29" fmla="*/ 9074013 h 18288000"/>
              <a:gd name="connsiteX30" fmla="*/ 889895 w 2209877"/>
              <a:gd name="connsiteY30" fmla="*/ 9034795 h 18288000"/>
              <a:gd name="connsiteX31" fmla="*/ 895567 w 2209877"/>
              <a:gd name="connsiteY31" fmla="*/ 8996965 h 18288000"/>
              <a:gd name="connsiteX32" fmla="*/ 895833 w 2209877"/>
              <a:gd name="connsiteY32" fmla="*/ 8991991 h 18288000"/>
              <a:gd name="connsiteX33" fmla="*/ 896533 w 2209877"/>
              <a:gd name="connsiteY33" fmla="*/ 8986948 h 18288000"/>
              <a:gd name="connsiteX34" fmla="*/ 898181 w 2209877"/>
              <a:gd name="connsiteY34" fmla="*/ 8947878 h 18288000"/>
              <a:gd name="connsiteX35" fmla="*/ 900233 w 2209877"/>
              <a:gd name="connsiteY35" fmla="*/ 8909342 h 18288000"/>
              <a:gd name="connsiteX36" fmla="*/ 900023 w 2209877"/>
              <a:gd name="connsiteY36" fmla="*/ 8904310 h 18288000"/>
              <a:gd name="connsiteX37" fmla="*/ 900233 w 2209877"/>
              <a:gd name="connsiteY37" fmla="*/ 8899278 h 18288000"/>
              <a:gd name="connsiteX38" fmla="*/ 898183 w 2209877"/>
              <a:gd name="connsiteY38" fmla="*/ 8860742 h 18288000"/>
              <a:gd name="connsiteX39" fmla="*/ 896533 w 2209877"/>
              <a:gd name="connsiteY39" fmla="*/ 8821673 h 18288000"/>
              <a:gd name="connsiteX40" fmla="*/ 895831 w 2209877"/>
              <a:gd name="connsiteY40" fmla="*/ 8816629 h 18288000"/>
              <a:gd name="connsiteX41" fmla="*/ 895567 w 2209877"/>
              <a:gd name="connsiteY41" fmla="*/ 8811655 h 18288000"/>
              <a:gd name="connsiteX42" fmla="*/ 889895 w 2209877"/>
              <a:gd name="connsiteY42" fmla="*/ 8773825 h 18288000"/>
              <a:gd name="connsiteX43" fmla="*/ 884457 w 2209877"/>
              <a:gd name="connsiteY43" fmla="*/ 8734607 h 18288000"/>
              <a:gd name="connsiteX44" fmla="*/ 883269 w 2209877"/>
              <a:gd name="connsiteY44" fmla="*/ 8729624 h 18288000"/>
              <a:gd name="connsiteX45" fmla="*/ 882535 w 2209877"/>
              <a:gd name="connsiteY45" fmla="*/ 8724728 h 18288000"/>
              <a:gd name="connsiteX46" fmla="*/ 873253 w 2209877"/>
              <a:gd name="connsiteY46" fmla="*/ 8687599 h 18288000"/>
              <a:gd name="connsiteX47" fmla="*/ 864005 w 2209877"/>
              <a:gd name="connsiteY47" fmla="*/ 8648796 h 18288000"/>
              <a:gd name="connsiteX48" fmla="*/ 862345 w 2209877"/>
              <a:gd name="connsiteY48" fmla="*/ 8643964 h 18288000"/>
              <a:gd name="connsiteX49" fmla="*/ 861139 w 2209877"/>
              <a:gd name="connsiteY49" fmla="*/ 8639147 h 18288000"/>
              <a:gd name="connsiteX50" fmla="*/ 848143 w 2209877"/>
              <a:gd name="connsiteY50" fmla="*/ 8602635 h 18288000"/>
              <a:gd name="connsiteX51" fmla="*/ 835173 w 2209877"/>
              <a:gd name="connsiteY51" fmla="*/ 8564889 h 18288000"/>
              <a:gd name="connsiteX52" fmla="*/ 833073 w 2209877"/>
              <a:gd name="connsiteY52" fmla="*/ 8560296 h 18288000"/>
              <a:gd name="connsiteX53" fmla="*/ 831387 w 2209877"/>
              <a:gd name="connsiteY53" fmla="*/ 8555562 h 18288000"/>
              <a:gd name="connsiteX54" fmla="*/ 814475 w 2209877"/>
              <a:gd name="connsiteY54" fmla="*/ 8519642 h 18288000"/>
              <a:gd name="connsiteX55" fmla="*/ 797957 w 2209877"/>
              <a:gd name="connsiteY55" fmla="*/ 8483535 h 18288000"/>
              <a:gd name="connsiteX56" fmla="*/ 795457 w 2209877"/>
              <a:gd name="connsiteY56" fmla="*/ 8479251 h 18288000"/>
              <a:gd name="connsiteX57" fmla="*/ 793277 w 2209877"/>
              <a:gd name="connsiteY57" fmla="*/ 8474623 h 18288000"/>
              <a:gd name="connsiteX58" fmla="*/ 772259 w 2209877"/>
              <a:gd name="connsiteY58" fmla="*/ 8439496 h 18288000"/>
              <a:gd name="connsiteX59" fmla="*/ 752355 w 2209877"/>
              <a:gd name="connsiteY59" fmla="*/ 8405387 h 18288000"/>
              <a:gd name="connsiteX60" fmla="*/ 749487 w 2209877"/>
              <a:gd name="connsiteY60" fmla="*/ 8401441 h 18288000"/>
              <a:gd name="connsiteX61" fmla="*/ 746819 w 2209877"/>
              <a:gd name="connsiteY61" fmla="*/ 8396980 h 18288000"/>
              <a:gd name="connsiteX62" fmla="*/ 721699 w 2209877"/>
              <a:gd name="connsiteY62" fmla="*/ 8363205 h 18288000"/>
              <a:gd name="connsiteX63" fmla="*/ 698363 w 2209877"/>
              <a:gd name="connsiteY63" fmla="*/ 8331091 h 18288000"/>
              <a:gd name="connsiteX64" fmla="*/ 695123 w 2209877"/>
              <a:gd name="connsiteY64" fmla="*/ 8327467 h 18288000"/>
              <a:gd name="connsiteX65" fmla="*/ 692011 w 2209877"/>
              <a:gd name="connsiteY65" fmla="*/ 8323283 h 18288000"/>
              <a:gd name="connsiteX66" fmla="*/ 663287 w 2209877"/>
              <a:gd name="connsiteY66" fmla="*/ 8291855 h 18288000"/>
              <a:gd name="connsiteX67" fmla="*/ 635975 w 2209877"/>
              <a:gd name="connsiteY67" fmla="*/ 8261300 h 18288000"/>
              <a:gd name="connsiteX68" fmla="*/ 77 w 2209877"/>
              <a:gd name="connsiteY68" fmla="*/ 6318036 h 18288000"/>
              <a:gd name="connsiteX69" fmla="*/ 77 w 2209877"/>
              <a:gd name="connsiteY69" fmla="*/ 0 h 18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09877" h="18288000">
                <a:moveTo>
                  <a:pt x="77" y="0"/>
                </a:moveTo>
                <a:lnTo>
                  <a:pt x="2209877" y="0"/>
                </a:lnTo>
                <a:lnTo>
                  <a:pt x="2209877" y="18288000"/>
                </a:lnTo>
                <a:lnTo>
                  <a:pt x="77" y="18288000"/>
                </a:lnTo>
                <a:lnTo>
                  <a:pt x="77" y="11490583"/>
                </a:lnTo>
                <a:cubicBezTo>
                  <a:pt x="-4665" y="10628492"/>
                  <a:pt x="207299" y="9980737"/>
                  <a:pt x="635975" y="9547320"/>
                </a:cubicBezTo>
                <a:lnTo>
                  <a:pt x="663283" y="9516769"/>
                </a:lnTo>
                <a:lnTo>
                  <a:pt x="692011" y="9485336"/>
                </a:lnTo>
                <a:lnTo>
                  <a:pt x="695123" y="9481152"/>
                </a:lnTo>
                <a:lnTo>
                  <a:pt x="698361" y="9477529"/>
                </a:lnTo>
                <a:lnTo>
                  <a:pt x="721699" y="9445417"/>
                </a:lnTo>
                <a:lnTo>
                  <a:pt x="746817" y="9411640"/>
                </a:lnTo>
                <a:lnTo>
                  <a:pt x="749489" y="9407178"/>
                </a:lnTo>
                <a:lnTo>
                  <a:pt x="752355" y="9403233"/>
                </a:lnTo>
                <a:lnTo>
                  <a:pt x="772257" y="9369127"/>
                </a:lnTo>
                <a:lnTo>
                  <a:pt x="793279" y="9333997"/>
                </a:lnTo>
                <a:lnTo>
                  <a:pt x="795457" y="9329368"/>
                </a:lnTo>
                <a:lnTo>
                  <a:pt x="797957" y="9325084"/>
                </a:lnTo>
                <a:lnTo>
                  <a:pt x="814475" y="9288978"/>
                </a:lnTo>
                <a:lnTo>
                  <a:pt x="831387" y="9253058"/>
                </a:lnTo>
                <a:lnTo>
                  <a:pt x="833073" y="9248324"/>
                </a:lnTo>
                <a:lnTo>
                  <a:pt x="835173" y="9243731"/>
                </a:lnTo>
                <a:lnTo>
                  <a:pt x="848143" y="9205987"/>
                </a:lnTo>
                <a:lnTo>
                  <a:pt x="861141" y="9169473"/>
                </a:lnTo>
                <a:lnTo>
                  <a:pt x="862345" y="9164655"/>
                </a:lnTo>
                <a:lnTo>
                  <a:pt x="864005" y="9159823"/>
                </a:lnTo>
                <a:lnTo>
                  <a:pt x="873253" y="9121021"/>
                </a:lnTo>
                <a:lnTo>
                  <a:pt x="882535" y="9083892"/>
                </a:lnTo>
                <a:lnTo>
                  <a:pt x="883269" y="9078995"/>
                </a:lnTo>
                <a:lnTo>
                  <a:pt x="884457" y="9074013"/>
                </a:lnTo>
                <a:lnTo>
                  <a:pt x="889895" y="9034795"/>
                </a:lnTo>
                <a:lnTo>
                  <a:pt x="895567" y="8996965"/>
                </a:lnTo>
                <a:lnTo>
                  <a:pt x="895833" y="8991991"/>
                </a:lnTo>
                <a:lnTo>
                  <a:pt x="896533" y="8986948"/>
                </a:lnTo>
                <a:lnTo>
                  <a:pt x="898181" y="8947878"/>
                </a:lnTo>
                <a:lnTo>
                  <a:pt x="900233" y="8909342"/>
                </a:lnTo>
                <a:lnTo>
                  <a:pt x="900023" y="8904310"/>
                </a:lnTo>
                <a:lnTo>
                  <a:pt x="900233" y="8899278"/>
                </a:lnTo>
                <a:lnTo>
                  <a:pt x="898183" y="8860742"/>
                </a:lnTo>
                <a:lnTo>
                  <a:pt x="896533" y="8821673"/>
                </a:lnTo>
                <a:lnTo>
                  <a:pt x="895831" y="8816629"/>
                </a:lnTo>
                <a:lnTo>
                  <a:pt x="895567" y="8811655"/>
                </a:lnTo>
                <a:lnTo>
                  <a:pt x="889895" y="8773825"/>
                </a:lnTo>
                <a:lnTo>
                  <a:pt x="884457" y="8734607"/>
                </a:lnTo>
                <a:lnTo>
                  <a:pt x="883269" y="8729624"/>
                </a:lnTo>
                <a:lnTo>
                  <a:pt x="882535" y="8724728"/>
                </a:lnTo>
                <a:lnTo>
                  <a:pt x="873253" y="8687599"/>
                </a:lnTo>
                <a:lnTo>
                  <a:pt x="864005" y="8648796"/>
                </a:lnTo>
                <a:lnTo>
                  <a:pt x="862345" y="8643964"/>
                </a:lnTo>
                <a:lnTo>
                  <a:pt x="861139" y="8639147"/>
                </a:lnTo>
                <a:lnTo>
                  <a:pt x="848143" y="8602635"/>
                </a:lnTo>
                <a:lnTo>
                  <a:pt x="835173" y="8564889"/>
                </a:lnTo>
                <a:lnTo>
                  <a:pt x="833073" y="8560296"/>
                </a:lnTo>
                <a:lnTo>
                  <a:pt x="831387" y="8555562"/>
                </a:lnTo>
                <a:lnTo>
                  <a:pt x="814475" y="8519642"/>
                </a:lnTo>
                <a:lnTo>
                  <a:pt x="797957" y="8483535"/>
                </a:lnTo>
                <a:lnTo>
                  <a:pt x="795457" y="8479251"/>
                </a:lnTo>
                <a:lnTo>
                  <a:pt x="793277" y="8474623"/>
                </a:lnTo>
                <a:lnTo>
                  <a:pt x="772259" y="8439496"/>
                </a:lnTo>
                <a:lnTo>
                  <a:pt x="752355" y="8405387"/>
                </a:lnTo>
                <a:lnTo>
                  <a:pt x="749487" y="8401441"/>
                </a:lnTo>
                <a:lnTo>
                  <a:pt x="746819" y="8396980"/>
                </a:lnTo>
                <a:lnTo>
                  <a:pt x="721699" y="8363205"/>
                </a:lnTo>
                <a:lnTo>
                  <a:pt x="698363" y="8331091"/>
                </a:lnTo>
                <a:lnTo>
                  <a:pt x="695123" y="8327467"/>
                </a:lnTo>
                <a:lnTo>
                  <a:pt x="692011" y="8323283"/>
                </a:lnTo>
                <a:lnTo>
                  <a:pt x="663287" y="8291855"/>
                </a:lnTo>
                <a:lnTo>
                  <a:pt x="635975" y="8261300"/>
                </a:lnTo>
                <a:cubicBezTo>
                  <a:pt x="207301" y="7827882"/>
                  <a:pt x="-4665" y="7180128"/>
                  <a:pt x="77" y="6318036"/>
                </a:cubicBezTo>
                <a:lnTo>
                  <a:pt x="77" y="0"/>
                </a:lnTo>
                <a:close/>
              </a:path>
            </a:pathLst>
          </a:cu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4" name="Oval 3"/>
          <p:cNvSpPr/>
          <p:nvPr/>
        </p:nvSpPr>
        <p:spPr>
          <a:xfrm>
            <a:off x="9781712" y="2355726"/>
            <a:ext cx="694944" cy="694944"/>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2</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54" name="Google Shape;154;p29"/>
          <p:cNvSpPr txBox="1">
            <a:spLocks noGrp="1"/>
          </p:cNvSpPr>
          <p:nvPr>
            <p:ph type="ctrTitle"/>
          </p:nvPr>
        </p:nvSpPr>
        <p:spPr>
          <a:xfrm>
            <a:off x="446946" y="1581994"/>
            <a:ext cx="2903240" cy="1218515"/>
          </a:xfrm>
          <a:prstGeom prst="rect">
            <a:avLst/>
          </a:prstGeom>
        </p:spPr>
        <p:txBody>
          <a:bodyPr spcFirstLastPara="1" wrap="square" lIns="91425" tIns="91425" rIns="91425" bIns="91425" anchor="t" anchorCtr="0">
            <a:noAutofit/>
          </a:bodyPr>
          <a:lstStyle/>
          <a:p>
            <a:pPr lvl="0" algn="ct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Introduction</a:t>
            </a:r>
            <a:b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br>
            <a:r>
              <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rPr>
              <a:t>(The Diagnostic Imperative)</a:t>
            </a:r>
            <a:endParaRPr lang="en-US" sz="28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8" name="TextBox 11"/>
          <p:cNvSpPr txBox="1"/>
          <p:nvPr/>
        </p:nvSpPr>
        <p:spPr>
          <a:xfrm>
            <a:off x="3984339" y="1067355"/>
            <a:ext cx="3140893" cy="928331"/>
          </a:xfrm>
          <a:prstGeom prst="rect">
            <a:avLst/>
          </a:prstGeom>
        </p:spPr>
        <p:txBody>
          <a:bodyPr wrap="square" lIns="0" tIns="0" rIns="0" bIns="0" rtlCol="0" anchor="t">
            <a:spAutoFit/>
          </a:bodyPr>
          <a:lstStyle/>
          <a:p>
            <a:pPr lvl="0">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Classic </a:t>
            </a:r>
            <a:r>
              <a:rPr lang="en-US" b="1" kern="1200" dirty="0" err="1">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Sarnat</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Staging is subjective and clinical signs often develop late, challenging timely enrollment.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9" name="TextBox 11"/>
          <p:cNvSpPr txBox="1"/>
          <p:nvPr/>
        </p:nvSpPr>
        <p:spPr>
          <a:xfrm>
            <a:off x="3984339" y="3262728"/>
            <a:ext cx="3253658" cy="605166"/>
          </a:xfrm>
          <a:prstGeom prst="rect">
            <a:avLst/>
          </a:prstGeom>
        </p:spPr>
        <p:txBody>
          <a:bodyPr wrap="square" lIns="0" tIns="0" rIns="0" bIns="0" rtlCol="0" anchor="t">
            <a:spAutoFit/>
          </a:bodyPr>
          <a:lstStyle/>
          <a:p>
            <a:pPr lvl="0">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This delay leads to inconsistent care and missed opportunities for neuroprotection.</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cxnSp>
        <p:nvCxnSpPr>
          <p:cNvPr id="17" name="Straight Connector 16"/>
          <p:cNvCxnSpPr/>
          <p:nvPr/>
        </p:nvCxnSpPr>
        <p:spPr>
          <a:xfrm>
            <a:off x="3635896" y="1074490"/>
            <a:ext cx="0" cy="2808312"/>
          </a:xfrm>
          <a:prstGeom prst="line">
            <a:avLst/>
          </a:prstGeom>
          <a:ln>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028384" y="3795886"/>
            <a:ext cx="694944" cy="694944"/>
          </a:xfrm>
          <a:prstGeom prst="ellipse">
            <a:avLst/>
          </a:pr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3</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Freeform: Shape 2"/>
          <p:cNvSpPr/>
          <p:nvPr/>
        </p:nvSpPr>
        <p:spPr>
          <a:xfrm>
            <a:off x="8609968" y="-273274"/>
            <a:ext cx="697160" cy="9109720"/>
          </a:xfrm>
          <a:custGeom>
            <a:avLst/>
            <a:gdLst>
              <a:gd name="connsiteX0" fmla="*/ 77 w 2209877"/>
              <a:gd name="connsiteY0" fmla="*/ 0 h 18288000"/>
              <a:gd name="connsiteX1" fmla="*/ 2209877 w 2209877"/>
              <a:gd name="connsiteY1" fmla="*/ 0 h 18288000"/>
              <a:gd name="connsiteX2" fmla="*/ 2209877 w 2209877"/>
              <a:gd name="connsiteY2" fmla="*/ 18288000 h 18288000"/>
              <a:gd name="connsiteX3" fmla="*/ 77 w 2209877"/>
              <a:gd name="connsiteY3" fmla="*/ 18288000 h 18288000"/>
              <a:gd name="connsiteX4" fmla="*/ 77 w 2209877"/>
              <a:gd name="connsiteY4" fmla="*/ 11490583 h 18288000"/>
              <a:gd name="connsiteX5" fmla="*/ 635975 w 2209877"/>
              <a:gd name="connsiteY5" fmla="*/ 9547320 h 18288000"/>
              <a:gd name="connsiteX6" fmla="*/ 663283 w 2209877"/>
              <a:gd name="connsiteY6" fmla="*/ 9516769 h 18288000"/>
              <a:gd name="connsiteX7" fmla="*/ 692011 w 2209877"/>
              <a:gd name="connsiteY7" fmla="*/ 9485336 h 18288000"/>
              <a:gd name="connsiteX8" fmla="*/ 695123 w 2209877"/>
              <a:gd name="connsiteY8" fmla="*/ 9481152 h 18288000"/>
              <a:gd name="connsiteX9" fmla="*/ 698361 w 2209877"/>
              <a:gd name="connsiteY9" fmla="*/ 9477529 h 18288000"/>
              <a:gd name="connsiteX10" fmla="*/ 721699 w 2209877"/>
              <a:gd name="connsiteY10" fmla="*/ 9445417 h 18288000"/>
              <a:gd name="connsiteX11" fmla="*/ 746817 w 2209877"/>
              <a:gd name="connsiteY11" fmla="*/ 9411640 h 18288000"/>
              <a:gd name="connsiteX12" fmla="*/ 749489 w 2209877"/>
              <a:gd name="connsiteY12" fmla="*/ 9407178 h 18288000"/>
              <a:gd name="connsiteX13" fmla="*/ 752355 w 2209877"/>
              <a:gd name="connsiteY13" fmla="*/ 9403233 h 18288000"/>
              <a:gd name="connsiteX14" fmla="*/ 772257 w 2209877"/>
              <a:gd name="connsiteY14" fmla="*/ 9369127 h 18288000"/>
              <a:gd name="connsiteX15" fmla="*/ 793279 w 2209877"/>
              <a:gd name="connsiteY15" fmla="*/ 9333997 h 18288000"/>
              <a:gd name="connsiteX16" fmla="*/ 795457 w 2209877"/>
              <a:gd name="connsiteY16" fmla="*/ 9329368 h 18288000"/>
              <a:gd name="connsiteX17" fmla="*/ 797957 w 2209877"/>
              <a:gd name="connsiteY17" fmla="*/ 9325084 h 18288000"/>
              <a:gd name="connsiteX18" fmla="*/ 814475 w 2209877"/>
              <a:gd name="connsiteY18" fmla="*/ 9288978 h 18288000"/>
              <a:gd name="connsiteX19" fmla="*/ 831387 w 2209877"/>
              <a:gd name="connsiteY19" fmla="*/ 9253058 h 18288000"/>
              <a:gd name="connsiteX20" fmla="*/ 833073 w 2209877"/>
              <a:gd name="connsiteY20" fmla="*/ 9248324 h 18288000"/>
              <a:gd name="connsiteX21" fmla="*/ 835173 w 2209877"/>
              <a:gd name="connsiteY21" fmla="*/ 9243731 h 18288000"/>
              <a:gd name="connsiteX22" fmla="*/ 848143 w 2209877"/>
              <a:gd name="connsiteY22" fmla="*/ 9205987 h 18288000"/>
              <a:gd name="connsiteX23" fmla="*/ 861141 w 2209877"/>
              <a:gd name="connsiteY23" fmla="*/ 9169473 h 18288000"/>
              <a:gd name="connsiteX24" fmla="*/ 862345 w 2209877"/>
              <a:gd name="connsiteY24" fmla="*/ 9164655 h 18288000"/>
              <a:gd name="connsiteX25" fmla="*/ 864005 w 2209877"/>
              <a:gd name="connsiteY25" fmla="*/ 9159823 h 18288000"/>
              <a:gd name="connsiteX26" fmla="*/ 873253 w 2209877"/>
              <a:gd name="connsiteY26" fmla="*/ 9121021 h 18288000"/>
              <a:gd name="connsiteX27" fmla="*/ 882535 w 2209877"/>
              <a:gd name="connsiteY27" fmla="*/ 9083892 h 18288000"/>
              <a:gd name="connsiteX28" fmla="*/ 883269 w 2209877"/>
              <a:gd name="connsiteY28" fmla="*/ 9078995 h 18288000"/>
              <a:gd name="connsiteX29" fmla="*/ 884457 w 2209877"/>
              <a:gd name="connsiteY29" fmla="*/ 9074013 h 18288000"/>
              <a:gd name="connsiteX30" fmla="*/ 889895 w 2209877"/>
              <a:gd name="connsiteY30" fmla="*/ 9034795 h 18288000"/>
              <a:gd name="connsiteX31" fmla="*/ 895567 w 2209877"/>
              <a:gd name="connsiteY31" fmla="*/ 8996965 h 18288000"/>
              <a:gd name="connsiteX32" fmla="*/ 895833 w 2209877"/>
              <a:gd name="connsiteY32" fmla="*/ 8991991 h 18288000"/>
              <a:gd name="connsiteX33" fmla="*/ 896533 w 2209877"/>
              <a:gd name="connsiteY33" fmla="*/ 8986948 h 18288000"/>
              <a:gd name="connsiteX34" fmla="*/ 898181 w 2209877"/>
              <a:gd name="connsiteY34" fmla="*/ 8947878 h 18288000"/>
              <a:gd name="connsiteX35" fmla="*/ 900233 w 2209877"/>
              <a:gd name="connsiteY35" fmla="*/ 8909342 h 18288000"/>
              <a:gd name="connsiteX36" fmla="*/ 900023 w 2209877"/>
              <a:gd name="connsiteY36" fmla="*/ 8904310 h 18288000"/>
              <a:gd name="connsiteX37" fmla="*/ 900233 w 2209877"/>
              <a:gd name="connsiteY37" fmla="*/ 8899278 h 18288000"/>
              <a:gd name="connsiteX38" fmla="*/ 898183 w 2209877"/>
              <a:gd name="connsiteY38" fmla="*/ 8860742 h 18288000"/>
              <a:gd name="connsiteX39" fmla="*/ 896533 w 2209877"/>
              <a:gd name="connsiteY39" fmla="*/ 8821673 h 18288000"/>
              <a:gd name="connsiteX40" fmla="*/ 895831 w 2209877"/>
              <a:gd name="connsiteY40" fmla="*/ 8816629 h 18288000"/>
              <a:gd name="connsiteX41" fmla="*/ 895567 w 2209877"/>
              <a:gd name="connsiteY41" fmla="*/ 8811655 h 18288000"/>
              <a:gd name="connsiteX42" fmla="*/ 889895 w 2209877"/>
              <a:gd name="connsiteY42" fmla="*/ 8773825 h 18288000"/>
              <a:gd name="connsiteX43" fmla="*/ 884457 w 2209877"/>
              <a:gd name="connsiteY43" fmla="*/ 8734607 h 18288000"/>
              <a:gd name="connsiteX44" fmla="*/ 883269 w 2209877"/>
              <a:gd name="connsiteY44" fmla="*/ 8729624 h 18288000"/>
              <a:gd name="connsiteX45" fmla="*/ 882535 w 2209877"/>
              <a:gd name="connsiteY45" fmla="*/ 8724728 h 18288000"/>
              <a:gd name="connsiteX46" fmla="*/ 873253 w 2209877"/>
              <a:gd name="connsiteY46" fmla="*/ 8687599 h 18288000"/>
              <a:gd name="connsiteX47" fmla="*/ 864005 w 2209877"/>
              <a:gd name="connsiteY47" fmla="*/ 8648796 h 18288000"/>
              <a:gd name="connsiteX48" fmla="*/ 862345 w 2209877"/>
              <a:gd name="connsiteY48" fmla="*/ 8643964 h 18288000"/>
              <a:gd name="connsiteX49" fmla="*/ 861139 w 2209877"/>
              <a:gd name="connsiteY49" fmla="*/ 8639147 h 18288000"/>
              <a:gd name="connsiteX50" fmla="*/ 848143 w 2209877"/>
              <a:gd name="connsiteY50" fmla="*/ 8602635 h 18288000"/>
              <a:gd name="connsiteX51" fmla="*/ 835173 w 2209877"/>
              <a:gd name="connsiteY51" fmla="*/ 8564889 h 18288000"/>
              <a:gd name="connsiteX52" fmla="*/ 833073 w 2209877"/>
              <a:gd name="connsiteY52" fmla="*/ 8560296 h 18288000"/>
              <a:gd name="connsiteX53" fmla="*/ 831387 w 2209877"/>
              <a:gd name="connsiteY53" fmla="*/ 8555562 h 18288000"/>
              <a:gd name="connsiteX54" fmla="*/ 814475 w 2209877"/>
              <a:gd name="connsiteY54" fmla="*/ 8519642 h 18288000"/>
              <a:gd name="connsiteX55" fmla="*/ 797957 w 2209877"/>
              <a:gd name="connsiteY55" fmla="*/ 8483535 h 18288000"/>
              <a:gd name="connsiteX56" fmla="*/ 795457 w 2209877"/>
              <a:gd name="connsiteY56" fmla="*/ 8479251 h 18288000"/>
              <a:gd name="connsiteX57" fmla="*/ 793277 w 2209877"/>
              <a:gd name="connsiteY57" fmla="*/ 8474623 h 18288000"/>
              <a:gd name="connsiteX58" fmla="*/ 772259 w 2209877"/>
              <a:gd name="connsiteY58" fmla="*/ 8439496 h 18288000"/>
              <a:gd name="connsiteX59" fmla="*/ 752355 w 2209877"/>
              <a:gd name="connsiteY59" fmla="*/ 8405387 h 18288000"/>
              <a:gd name="connsiteX60" fmla="*/ 749487 w 2209877"/>
              <a:gd name="connsiteY60" fmla="*/ 8401441 h 18288000"/>
              <a:gd name="connsiteX61" fmla="*/ 746819 w 2209877"/>
              <a:gd name="connsiteY61" fmla="*/ 8396980 h 18288000"/>
              <a:gd name="connsiteX62" fmla="*/ 721699 w 2209877"/>
              <a:gd name="connsiteY62" fmla="*/ 8363205 h 18288000"/>
              <a:gd name="connsiteX63" fmla="*/ 698363 w 2209877"/>
              <a:gd name="connsiteY63" fmla="*/ 8331091 h 18288000"/>
              <a:gd name="connsiteX64" fmla="*/ 695123 w 2209877"/>
              <a:gd name="connsiteY64" fmla="*/ 8327467 h 18288000"/>
              <a:gd name="connsiteX65" fmla="*/ 692011 w 2209877"/>
              <a:gd name="connsiteY65" fmla="*/ 8323283 h 18288000"/>
              <a:gd name="connsiteX66" fmla="*/ 663287 w 2209877"/>
              <a:gd name="connsiteY66" fmla="*/ 8291855 h 18288000"/>
              <a:gd name="connsiteX67" fmla="*/ 635975 w 2209877"/>
              <a:gd name="connsiteY67" fmla="*/ 8261300 h 18288000"/>
              <a:gd name="connsiteX68" fmla="*/ 77 w 2209877"/>
              <a:gd name="connsiteY68" fmla="*/ 6318036 h 18288000"/>
              <a:gd name="connsiteX69" fmla="*/ 77 w 2209877"/>
              <a:gd name="connsiteY69" fmla="*/ 0 h 18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09877" h="18288000">
                <a:moveTo>
                  <a:pt x="77" y="0"/>
                </a:moveTo>
                <a:lnTo>
                  <a:pt x="2209877" y="0"/>
                </a:lnTo>
                <a:lnTo>
                  <a:pt x="2209877" y="18288000"/>
                </a:lnTo>
                <a:lnTo>
                  <a:pt x="77" y="18288000"/>
                </a:lnTo>
                <a:lnTo>
                  <a:pt x="77" y="11490583"/>
                </a:lnTo>
                <a:cubicBezTo>
                  <a:pt x="-4665" y="10628492"/>
                  <a:pt x="207299" y="9980737"/>
                  <a:pt x="635975" y="9547320"/>
                </a:cubicBezTo>
                <a:lnTo>
                  <a:pt x="663283" y="9516769"/>
                </a:lnTo>
                <a:lnTo>
                  <a:pt x="692011" y="9485336"/>
                </a:lnTo>
                <a:lnTo>
                  <a:pt x="695123" y="9481152"/>
                </a:lnTo>
                <a:lnTo>
                  <a:pt x="698361" y="9477529"/>
                </a:lnTo>
                <a:lnTo>
                  <a:pt x="721699" y="9445417"/>
                </a:lnTo>
                <a:lnTo>
                  <a:pt x="746817" y="9411640"/>
                </a:lnTo>
                <a:lnTo>
                  <a:pt x="749489" y="9407178"/>
                </a:lnTo>
                <a:lnTo>
                  <a:pt x="752355" y="9403233"/>
                </a:lnTo>
                <a:lnTo>
                  <a:pt x="772257" y="9369127"/>
                </a:lnTo>
                <a:lnTo>
                  <a:pt x="793279" y="9333997"/>
                </a:lnTo>
                <a:lnTo>
                  <a:pt x="795457" y="9329368"/>
                </a:lnTo>
                <a:lnTo>
                  <a:pt x="797957" y="9325084"/>
                </a:lnTo>
                <a:lnTo>
                  <a:pt x="814475" y="9288978"/>
                </a:lnTo>
                <a:lnTo>
                  <a:pt x="831387" y="9253058"/>
                </a:lnTo>
                <a:lnTo>
                  <a:pt x="833073" y="9248324"/>
                </a:lnTo>
                <a:lnTo>
                  <a:pt x="835173" y="9243731"/>
                </a:lnTo>
                <a:lnTo>
                  <a:pt x="848143" y="9205987"/>
                </a:lnTo>
                <a:lnTo>
                  <a:pt x="861141" y="9169473"/>
                </a:lnTo>
                <a:lnTo>
                  <a:pt x="862345" y="9164655"/>
                </a:lnTo>
                <a:lnTo>
                  <a:pt x="864005" y="9159823"/>
                </a:lnTo>
                <a:lnTo>
                  <a:pt x="873253" y="9121021"/>
                </a:lnTo>
                <a:lnTo>
                  <a:pt x="882535" y="9083892"/>
                </a:lnTo>
                <a:lnTo>
                  <a:pt x="883269" y="9078995"/>
                </a:lnTo>
                <a:lnTo>
                  <a:pt x="884457" y="9074013"/>
                </a:lnTo>
                <a:lnTo>
                  <a:pt x="889895" y="9034795"/>
                </a:lnTo>
                <a:lnTo>
                  <a:pt x="895567" y="8996965"/>
                </a:lnTo>
                <a:lnTo>
                  <a:pt x="895833" y="8991991"/>
                </a:lnTo>
                <a:lnTo>
                  <a:pt x="896533" y="8986948"/>
                </a:lnTo>
                <a:lnTo>
                  <a:pt x="898181" y="8947878"/>
                </a:lnTo>
                <a:lnTo>
                  <a:pt x="900233" y="8909342"/>
                </a:lnTo>
                <a:lnTo>
                  <a:pt x="900023" y="8904310"/>
                </a:lnTo>
                <a:lnTo>
                  <a:pt x="900233" y="8899278"/>
                </a:lnTo>
                <a:lnTo>
                  <a:pt x="898183" y="8860742"/>
                </a:lnTo>
                <a:lnTo>
                  <a:pt x="896533" y="8821673"/>
                </a:lnTo>
                <a:lnTo>
                  <a:pt x="895831" y="8816629"/>
                </a:lnTo>
                <a:lnTo>
                  <a:pt x="895567" y="8811655"/>
                </a:lnTo>
                <a:lnTo>
                  <a:pt x="889895" y="8773825"/>
                </a:lnTo>
                <a:lnTo>
                  <a:pt x="884457" y="8734607"/>
                </a:lnTo>
                <a:lnTo>
                  <a:pt x="883269" y="8729624"/>
                </a:lnTo>
                <a:lnTo>
                  <a:pt x="882535" y="8724728"/>
                </a:lnTo>
                <a:lnTo>
                  <a:pt x="873253" y="8687599"/>
                </a:lnTo>
                <a:lnTo>
                  <a:pt x="864005" y="8648796"/>
                </a:lnTo>
                <a:lnTo>
                  <a:pt x="862345" y="8643964"/>
                </a:lnTo>
                <a:lnTo>
                  <a:pt x="861139" y="8639147"/>
                </a:lnTo>
                <a:lnTo>
                  <a:pt x="848143" y="8602635"/>
                </a:lnTo>
                <a:lnTo>
                  <a:pt x="835173" y="8564889"/>
                </a:lnTo>
                <a:lnTo>
                  <a:pt x="833073" y="8560296"/>
                </a:lnTo>
                <a:lnTo>
                  <a:pt x="831387" y="8555562"/>
                </a:lnTo>
                <a:lnTo>
                  <a:pt x="814475" y="8519642"/>
                </a:lnTo>
                <a:lnTo>
                  <a:pt x="797957" y="8483535"/>
                </a:lnTo>
                <a:lnTo>
                  <a:pt x="795457" y="8479251"/>
                </a:lnTo>
                <a:lnTo>
                  <a:pt x="793277" y="8474623"/>
                </a:lnTo>
                <a:lnTo>
                  <a:pt x="772259" y="8439496"/>
                </a:lnTo>
                <a:lnTo>
                  <a:pt x="752355" y="8405387"/>
                </a:lnTo>
                <a:lnTo>
                  <a:pt x="749487" y="8401441"/>
                </a:lnTo>
                <a:lnTo>
                  <a:pt x="746819" y="8396980"/>
                </a:lnTo>
                <a:lnTo>
                  <a:pt x="721699" y="8363205"/>
                </a:lnTo>
                <a:lnTo>
                  <a:pt x="698363" y="8331091"/>
                </a:lnTo>
                <a:lnTo>
                  <a:pt x="695123" y="8327467"/>
                </a:lnTo>
                <a:lnTo>
                  <a:pt x="692011" y="8323283"/>
                </a:lnTo>
                <a:lnTo>
                  <a:pt x="663287" y="8291855"/>
                </a:lnTo>
                <a:lnTo>
                  <a:pt x="635975" y="8261300"/>
                </a:lnTo>
                <a:cubicBezTo>
                  <a:pt x="207301" y="7827882"/>
                  <a:pt x="-4665" y="7180128"/>
                  <a:pt x="77" y="6318036"/>
                </a:cubicBezTo>
                <a:lnTo>
                  <a:pt x="77" y="0"/>
                </a:lnTo>
                <a:close/>
              </a:path>
            </a:pathLst>
          </a:custGeom>
          <a:solidFill>
            <a:schemeClr val="tx2">
              <a:lumMod val="25000"/>
            </a:schemeClr>
          </a:solidFill>
          <a:ln>
            <a:solidFill>
              <a:schemeClr val="tx2">
                <a:lumMod val="25000"/>
              </a:schemeClr>
            </a:solidFill>
          </a:ln>
          <a:effectLst>
            <a:outerShdw blurRad="127000" sx="105000" sy="105000" algn="ctr"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4" name="Freeform: Shape 53"/>
          <p:cNvSpPr/>
          <p:nvPr/>
        </p:nvSpPr>
        <p:spPr>
          <a:xfrm rot="1327454">
            <a:off x="2461396" y="735546"/>
            <a:ext cx="3744416" cy="3672408"/>
          </a:xfrm>
          <a:custGeom>
            <a:avLst/>
            <a:gdLst>
              <a:gd name="connsiteX0" fmla="*/ 2700300 w 3744416"/>
              <a:gd name="connsiteY0" fmla="*/ 0 h 3672408"/>
              <a:gd name="connsiteX1" fmla="*/ 3672408 w 3744416"/>
              <a:gd name="connsiteY1" fmla="*/ 972108 h 3672408"/>
              <a:gd name="connsiteX2" fmla="*/ 2799693 w 3744416"/>
              <a:gd name="connsiteY2" fmla="*/ 1939197 h 3672408"/>
              <a:gd name="connsiteX3" fmla="*/ 2772308 w 3744416"/>
              <a:gd name="connsiteY3" fmla="*/ 1940580 h 3672408"/>
              <a:gd name="connsiteX4" fmla="*/ 2772308 w 3744416"/>
              <a:gd name="connsiteY4" fmla="*/ 1944216 h 3672408"/>
              <a:gd name="connsiteX5" fmla="*/ 2016224 w 3744416"/>
              <a:gd name="connsiteY5" fmla="*/ 2700300 h 3672408"/>
              <a:gd name="connsiteX6" fmla="*/ 2772308 w 3744416"/>
              <a:gd name="connsiteY6" fmla="*/ 3456384 h 3672408"/>
              <a:gd name="connsiteX7" fmla="*/ 3528392 w 3744416"/>
              <a:gd name="connsiteY7" fmla="*/ 2700300 h 3672408"/>
              <a:gd name="connsiteX8" fmla="*/ 3744416 w 3744416"/>
              <a:gd name="connsiteY8" fmla="*/ 2700300 h 3672408"/>
              <a:gd name="connsiteX9" fmla="*/ 2772308 w 3744416"/>
              <a:gd name="connsiteY9" fmla="*/ 3672408 h 3672408"/>
              <a:gd name="connsiteX10" fmla="*/ 1800200 w 3744416"/>
              <a:gd name="connsiteY10" fmla="*/ 2700300 h 3672408"/>
              <a:gd name="connsiteX11" fmla="*/ 2672916 w 3744416"/>
              <a:gd name="connsiteY11" fmla="*/ 1733211 h 3672408"/>
              <a:gd name="connsiteX12" fmla="*/ 2700300 w 3744416"/>
              <a:gd name="connsiteY12" fmla="*/ 1731828 h 3672408"/>
              <a:gd name="connsiteX13" fmla="*/ 2700300 w 3744416"/>
              <a:gd name="connsiteY13" fmla="*/ 1728192 h 3672408"/>
              <a:gd name="connsiteX14" fmla="*/ 3456384 w 3744416"/>
              <a:gd name="connsiteY14" fmla="*/ 972108 h 3672408"/>
              <a:gd name="connsiteX15" fmla="*/ 2700300 w 3744416"/>
              <a:gd name="connsiteY15" fmla="*/ 216024 h 3672408"/>
              <a:gd name="connsiteX16" fmla="*/ 1944216 w 3744416"/>
              <a:gd name="connsiteY16" fmla="*/ 972108 h 3672408"/>
              <a:gd name="connsiteX17" fmla="*/ 972108 w 3744416"/>
              <a:gd name="connsiteY17" fmla="*/ 1944216 h 3672408"/>
              <a:gd name="connsiteX18" fmla="*/ 0 w 3744416"/>
              <a:gd name="connsiteY18" fmla="*/ 972108 h 3672408"/>
              <a:gd name="connsiteX19" fmla="*/ 972108 w 3744416"/>
              <a:gd name="connsiteY19" fmla="*/ 0 h 3672408"/>
              <a:gd name="connsiteX20" fmla="*/ 972108 w 3744416"/>
              <a:gd name="connsiteY20" fmla="*/ 216024 h 3672408"/>
              <a:gd name="connsiteX21" fmla="*/ 216024 w 3744416"/>
              <a:gd name="connsiteY21" fmla="*/ 972108 h 3672408"/>
              <a:gd name="connsiteX22" fmla="*/ 972108 w 3744416"/>
              <a:gd name="connsiteY22" fmla="*/ 1728192 h 3672408"/>
              <a:gd name="connsiteX23" fmla="*/ 1728192 w 3744416"/>
              <a:gd name="connsiteY23" fmla="*/ 972108 h 3672408"/>
              <a:gd name="connsiteX24" fmla="*/ 2700300 w 3744416"/>
              <a:gd name="connsiteY24"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4416" h="3672408">
                <a:moveTo>
                  <a:pt x="2700300" y="0"/>
                </a:moveTo>
                <a:cubicBezTo>
                  <a:pt x="3237180" y="0"/>
                  <a:pt x="3672408" y="435228"/>
                  <a:pt x="3672408" y="972108"/>
                </a:cubicBezTo>
                <a:cubicBezTo>
                  <a:pt x="3672408" y="1475433"/>
                  <a:pt x="3289884" y="1889416"/>
                  <a:pt x="2799693" y="1939197"/>
                </a:cubicBezTo>
                <a:lnTo>
                  <a:pt x="2772308" y="1940580"/>
                </a:lnTo>
                <a:lnTo>
                  <a:pt x="2772308" y="1944216"/>
                </a:lnTo>
                <a:cubicBezTo>
                  <a:pt x="2354734" y="1944216"/>
                  <a:pt x="2016224" y="2282726"/>
                  <a:pt x="2016224" y="2700300"/>
                </a:cubicBezTo>
                <a:cubicBezTo>
                  <a:pt x="2016224" y="3117874"/>
                  <a:pt x="2354734" y="3456384"/>
                  <a:pt x="2772308" y="3456384"/>
                </a:cubicBezTo>
                <a:cubicBezTo>
                  <a:pt x="3189882" y="3456384"/>
                  <a:pt x="3528392" y="3117874"/>
                  <a:pt x="3528392" y="2700300"/>
                </a:cubicBezTo>
                <a:lnTo>
                  <a:pt x="3744416" y="2700300"/>
                </a:lnTo>
                <a:cubicBezTo>
                  <a:pt x="3744416" y="3237180"/>
                  <a:pt x="3309188" y="3672408"/>
                  <a:pt x="2772308" y="3672408"/>
                </a:cubicBezTo>
                <a:cubicBezTo>
                  <a:pt x="2235428" y="3672408"/>
                  <a:pt x="1800200" y="3237180"/>
                  <a:pt x="1800200" y="2700300"/>
                </a:cubicBezTo>
                <a:cubicBezTo>
                  <a:pt x="1800200" y="2196975"/>
                  <a:pt x="2182725" y="1782993"/>
                  <a:pt x="2672916" y="1733211"/>
                </a:cubicBezTo>
                <a:lnTo>
                  <a:pt x="2700300" y="1731828"/>
                </a:lnTo>
                <a:lnTo>
                  <a:pt x="2700300" y="1728192"/>
                </a:lnTo>
                <a:cubicBezTo>
                  <a:pt x="3117874" y="1728192"/>
                  <a:pt x="3456384" y="1389682"/>
                  <a:pt x="3456384" y="972108"/>
                </a:cubicBezTo>
                <a:cubicBezTo>
                  <a:pt x="3456384" y="554534"/>
                  <a:pt x="3117874" y="216024"/>
                  <a:pt x="2700300" y="216024"/>
                </a:cubicBezTo>
                <a:cubicBezTo>
                  <a:pt x="2282726" y="216024"/>
                  <a:pt x="1944216" y="554534"/>
                  <a:pt x="1944216" y="972108"/>
                </a:cubicBezTo>
                <a:cubicBezTo>
                  <a:pt x="1944216" y="1508988"/>
                  <a:pt x="1508988" y="1944216"/>
                  <a:pt x="972108" y="1944216"/>
                </a:cubicBezTo>
                <a:cubicBezTo>
                  <a:pt x="435228" y="1944216"/>
                  <a:pt x="0" y="1508988"/>
                  <a:pt x="0" y="972108"/>
                </a:cubicBezTo>
                <a:cubicBezTo>
                  <a:pt x="0" y="435228"/>
                  <a:pt x="435228" y="0"/>
                  <a:pt x="972108" y="0"/>
                </a:cubicBezTo>
                <a:lnTo>
                  <a:pt x="972108" y="216024"/>
                </a:lnTo>
                <a:cubicBezTo>
                  <a:pt x="554534" y="216024"/>
                  <a:pt x="216024" y="554534"/>
                  <a:pt x="216024" y="972108"/>
                </a:cubicBezTo>
                <a:cubicBezTo>
                  <a:pt x="216024" y="1389682"/>
                  <a:pt x="554534" y="1728192"/>
                  <a:pt x="972108" y="1728192"/>
                </a:cubicBezTo>
                <a:cubicBezTo>
                  <a:pt x="1389682" y="1728192"/>
                  <a:pt x="1728192" y="1389682"/>
                  <a:pt x="1728192" y="972108"/>
                </a:cubicBezTo>
                <a:cubicBezTo>
                  <a:pt x="1728192" y="435228"/>
                  <a:pt x="2163420" y="0"/>
                  <a:pt x="2700300" y="0"/>
                </a:cubicBezTo>
                <a:close/>
              </a:path>
            </a:pathLst>
          </a:custGeo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31" name="Graphic 30"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27454">
            <a:off x="3063105" y="728711"/>
            <a:ext cx="1418456" cy="1418456"/>
          </a:xfrm>
          <a:prstGeom prst="rect">
            <a:avLst/>
          </a:prstGeom>
          <a:effectLst/>
        </p:spPr>
      </p:pic>
      <p:pic>
        <p:nvPicPr>
          <p:cNvPr id="55" name="Graphic 54"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27454">
            <a:off x="4724521" y="1326430"/>
            <a:ext cx="1418456" cy="1418456"/>
          </a:xfrm>
          <a:prstGeom prst="rect">
            <a:avLst/>
          </a:prstGeom>
          <a:effectLst/>
        </p:spPr>
      </p:pic>
      <p:pic>
        <p:nvPicPr>
          <p:cNvPr id="56" name="Graphic 55"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27454">
            <a:off x="4079890" y="3007640"/>
            <a:ext cx="1418456" cy="1418456"/>
          </a:xfrm>
          <a:prstGeom prst="rect">
            <a:avLst/>
          </a:prstGeom>
          <a:effectLst/>
        </p:spPr>
      </p:pic>
      <p:sp>
        <p:nvSpPr>
          <p:cNvPr id="10" name="Google Shape;154;p29"/>
          <p:cNvSpPr txBox="1"/>
          <p:nvPr/>
        </p:nvSpPr>
        <p:spPr>
          <a:xfrm>
            <a:off x="1051565" y="-1100658"/>
            <a:ext cx="7040870" cy="821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1pPr>
            <a:lvl2pPr marR="0" lvl="1"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2pPr>
            <a:lvl3pPr marR="0" lvl="2"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3pPr>
            <a:lvl4pPr marR="0" lvl="3"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4pPr>
            <a:lvl5pPr marR="0" lvl="4"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5pPr>
            <a:lvl6pPr marR="0" lvl="5"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6pPr>
            <a:lvl7pPr marR="0" lvl="6"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7pPr>
            <a:lvl8pPr marR="0" lvl="7"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8pPr>
            <a:lvl9pPr marR="0" lvl="8"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9pPr>
          </a:lstStyle>
          <a:p>
            <a:pPr algn="ct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The </a:t>
            </a:r>
            <a:r>
              <a:rPr lang="en-US" sz="2000" b="1" kern="1200" dirty="0">
                <a:solidFill>
                  <a:schemeClr val="bg2">
                    <a:lumMod val="75000"/>
                  </a:schemeClr>
                </a:solidFill>
                <a:latin typeface="Arial Rounded MT Bold" panose="020F0704030504030204" pitchFamily="34" charset="0"/>
                <a:ea typeface="+mj-ea"/>
                <a:cs typeface="2  Koodak" panose="00000700000000000000" pitchFamily="2" charset="-78"/>
              </a:rPr>
              <a:t>ACOG/AAP </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Triad</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 </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Definition </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a:p>
            <a:pPr algn="ct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(All must be met for Severe HIE)</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11" name="TextBox 11"/>
          <p:cNvSpPr txBox="1"/>
          <p:nvPr/>
        </p:nvSpPr>
        <p:spPr>
          <a:xfrm>
            <a:off x="-2412776" y="1442195"/>
            <a:ext cx="1819493" cy="1251496"/>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1. Severe Acidemia: Cord or first hour blood gas with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pH &gt; 7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AND Base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Deficit &gt; 12 </a:t>
            </a:r>
            <a:r>
              <a:rPr lang="en-US" b="1" kern="1200" dirty="0" err="1">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mEq</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/L.</a:t>
            </a:r>
            <a:endPar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2" name="TextBox 11"/>
          <p:cNvSpPr txBox="1"/>
          <p:nvPr/>
        </p:nvSpPr>
        <p:spPr>
          <a:xfrm>
            <a:off x="-1188640" y="5315827"/>
            <a:ext cx="2277900" cy="928331"/>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2. Clinical Encephalopathy: Presence of Moderate to Severe NE (</a:t>
            </a:r>
            <a:r>
              <a:rPr lang="en-US" b="1" kern="1200" dirty="0" err="1">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Sarnat</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Stage II or III</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3" name="TextBox 11"/>
          <p:cNvSpPr txBox="1"/>
          <p:nvPr/>
        </p:nvSpPr>
        <p:spPr>
          <a:xfrm>
            <a:off x="9551429" y="1480312"/>
            <a:ext cx="1501291" cy="2220993"/>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3. Multi-Organ Involvement: Evidence of Multi-System Organ Dysfunction/Failure (e.g.,</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 AKI</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 LFT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derangement).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4" name="Freeform: Shape 53"/>
          <p:cNvSpPr/>
          <p:nvPr/>
        </p:nvSpPr>
        <p:spPr>
          <a:xfrm rot="1327454">
            <a:off x="2724378" y="1449346"/>
            <a:ext cx="3088050" cy="3028664"/>
          </a:xfrm>
          <a:custGeom>
            <a:avLst/>
            <a:gdLst>
              <a:gd name="connsiteX0" fmla="*/ 2700300 w 3744416"/>
              <a:gd name="connsiteY0" fmla="*/ 0 h 3672408"/>
              <a:gd name="connsiteX1" fmla="*/ 3672408 w 3744416"/>
              <a:gd name="connsiteY1" fmla="*/ 972108 h 3672408"/>
              <a:gd name="connsiteX2" fmla="*/ 2799693 w 3744416"/>
              <a:gd name="connsiteY2" fmla="*/ 1939197 h 3672408"/>
              <a:gd name="connsiteX3" fmla="*/ 2772308 w 3744416"/>
              <a:gd name="connsiteY3" fmla="*/ 1940580 h 3672408"/>
              <a:gd name="connsiteX4" fmla="*/ 2772308 w 3744416"/>
              <a:gd name="connsiteY4" fmla="*/ 1944216 h 3672408"/>
              <a:gd name="connsiteX5" fmla="*/ 2016224 w 3744416"/>
              <a:gd name="connsiteY5" fmla="*/ 2700300 h 3672408"/>
              <a:gd name="connsiteX6" fmla="*/ 2772308 w 3744416"/>
              <a:gd name="connsiteY6" fmla="*/ 3456384 h 3672408"/>
              <a:gd name="connsiteX7" fmla="*/ 3528392 w 3744416"/>
              <a:gd name="connsiteY7" fmla="*/ 2700300 h 3672408"/>
              <a:gd name="connsiteX8" fmla="*/ 3744416 w 3744416"/>
              <a:gd name="connsiteY8" fmla="*/ 2700300 h 3672408"/>
              <a:gd name="connsiteX9" fmla="*/ 2772308 w 3744416"/>
              <a:gd name="connsiteY9" fmla="*/ 3672408 h 3672408"/>
              <a:gd name="connsiteX10" fmla="*/ 1800200 w 3744416"/>
              <a:gd name="connsiteY10" fmla="*/ 2700300 h 3672408"/>
              <a:gd name="connsiteX11" fmla="*/ 2672916 w 3744416"/>
              <a:gd name="connsiteY11" fmla="*/ 1733211 h 3672408"/>
              <a:gd name="connsiteX12" fmla="*/ 2700300 w 3744416"/>
              <a:gd name="connsiteY12" fmla="*/ 1731828 h 3672408"/>
              <a:gd name="connsiteX13" fmla="*/ 2700300 w 3744416"/>
              <a:gd name="connsiteY13" fmla="*/ 1728192 h 3672408"/>
              <a:gd name="connsiteX14" fmla="*/ 3456384 w 3744416"/>
              <a:gd name="connsiteY14" fmla="*/ 972108 h 3672408"/>
              <a:gd name="connsiteX15" fmla="*/ 2700300 w 3744416"/>
              <a:gd name="connsiteY15" fmla="*/ 216024 h 3672408"/>
              <a:gd name="connsiteX16" fmla="*/ 1944216 w 3744416"/>
              <a:gd name="connsiteY16" fmla="*/ 972108 h 3672408"/>
              <a:gd name="connsiteX17" fmla="*/ 972108 w 3744416"/>
              <a:gd name="connsiteY17" fmla="*/ 1944216 h 3672408"/>
              <a:gd name="connsiteX18" fmla="*/ 0 w 3744416"/>
              <a:gd name="connsiteY18" fmla="*/ 972108 h 3672408"/>
              <a:gd name="connsiteX19" fmla="*/ 972108 w 3744416"/>
              <a:gd name="connsiteY19" fmla="*/ 0 h 3672408"/>
              <a:gd name="connsiteX20" fmla="*/ 972108 w 3744416"/>
              <a:gd name="connsiteY20" fmla="*/ 216024 h 3672408"/>
              <a:gd name="connsiteX21" fmla="*/ 216024 w 3744416"/>
              <a:gd name="connsiteY21" fmla="*/ 972108 h 3672408"/>
              <a:gd name="connsiteX22" fmla="*/ 972108 w 3744416"/>
              <a:gd name="connsiteY22" fmla="*/ 1728192 h 3672408"/>
              <a:gd name="connsiteX23" fmla="*/ 1728192 w 3744416"/>
              <a:gd name="connsiteY23" fmla="*/ 972108 h 3672408"/>
              <a:gd name="connsiteX24" fmla="*/ 2700300 w 3744416"/>
              <a:gd name="connsiteY24" fmla="*/ 0 h 36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4416" h="3672408">
                <a:moveTo>
                  <a:pt x="2700300" y="0"/>
                </a:moveTo>
                <a:cubicBezTo>
                  <a:pt x="3237180" y="0"/>
                  <a:pt x="3672408" y="435228"/>
                  <a:pt x="3672408" y="972108"/>
                </a:cubicBezTo>
                <a:cubicBezTo>
                  <a:pt x="3672408" y="1475433"/>
                  <a:pt x="3289884" y="1889416"/>
                  <a:pt x="2799693" y="1939197"/>
                </a:cubicBezTo>
                <a:lnTo>
                  <a:pt x="2772308" y="1940580"/>
                </a:lnTo>
                <a:lnTo>
                  <a:pt x="2772308" y="1944216"/>
                </a:lnTo>
                <a:cubicBezTo>
                  <a:pt x="2354734" y="1944216"/>
                  <a:pt x="2016224" y="2282726"/>
                  <a:pt x="2016224" y="2700300"/>
                </a:cubicBezTo>
                <a:cubicBezTo>
                  <a:pt x="2016224" y="3117874"/>
                  <a:pt x="2354734" y="3456384"/>
                  <a:pt x="2772308" y="3456384"/>
                </a:cubicBezTo>
                <a:cubicBezTo>
                  <a:pt x="3189882" y="3456384"/>
                  <a:pt x="3528392" y="3117874"/>
                  <a:pt x="3528392" y="2700300"/>
                </a:cubicBezTo>
                <a:lnTo>
                  <a:pt x="3744416" y="2700300"/>
                </a:lnTo>
                <a:cubicBezTo>
                  <a:pt x="3744416" y="3237180"/>
                  <a:pt x="3309188" y="3672408"/>
                  <a:pt x="2772308" y="3672408"/>
                </a:cubicBezTo>
                <a:cubicBezTo>
                  <a:pt x="2235428" y="3672408"/>
                  <a:pt x="1800200" y="3237180"/>
                  <a:pt x="1800200" y="2700300"/>
                </a:cubicBezTo>
                <a:cubicBezTo>
                  <a:pt x="1800200" y="2196975"/>
                  <a:pt x="2182725" y="1782993"/>
                  <a:pt x="2672916" y="1733211"/>
                </a:cubicBezTo>
                <a:lnTo>
                  <a:pt x="2700300" y="1731828"/>
                </a:lnTo>
                <a:lnTo>
                  <a:pt x="2700300" y="1728192"/>
                </a:lnTo>
                <a:cubicBezTo>
                  <a:pt x="3117874" y="1728192"/>
                  <a:pt x="3456384" y="1389682"/>
                  <a:pt x="3456384" y="972108"/>
                </a:cubicBezTo>
                <a:cubicBezTo>
                  <a:pt x="3456384" y="554534"/>
                  <a:pt x="3117874" y="216024"/>
                  <a:pt x="2700300" y="216024"/>
                </a:cubicBezTo>
                <a:cubicBezTo>
                  <a:pt x="2282726" y="216024"/>
                  <a:pt x="1944216" y="554534"/>
                  <a:pt x="1944216" y="972108"/>
                </a:cubicBezTo>
                <a:cubicBezTo>
                  <a:pt x="1944216" y="1508988"/>
                  <a:pt x="1508988" y="1944216"/>
                  <a:pt x="972108" y="1944216"/>
                </a:cubicBezTo>
                <a:cubicBezTo>
                  <a:pt x="435228" y="1944216"/>
                  <a:pt x="0" y="1508988"/>
                  <a:pt x="0" y="972108"/>
                </a:cubicBezTo>
                <a:cubicBezTo>
                  <a:pt x="0" y="435228"/>
                  <a:pt x="435228" y="0"/>
                  <a:pt x="972108" y="0"/>
                </a:cubicBezTo>
                <a:lnTo>
                  <a:pt x="972108" y="216024"/>
                </a:lnTo>
                <a:cubicBezTo>
                  <a:pt x="554534" y="216024"/>
                  <a:pt x="216024" y="554534"/>
                  <a:pt x="216024" y="972108"/>
                </a:cubicBezTo>
                <a:cubicBezTo>
                  <a:pt x="216024" y="1389682"/>
                  <a:pt x="554534" y="1728192"/>
                  <a:pt x="972108" y="1728192"/>
                </a:cubicBezTo>
                <a:cubicBezTo>
                  <a:pt x="1389682" y="1728192"/>
                  <a:pt x="1728192" y="1389682"/>
                  <a:pt x="1728192" y="972108"/>
                </a:cubicBezTo>
                <a:cubicBezTo>
                  <a:pt x="1728192" y="435228"/>
                  <a:pt x="2163420" y="0"/>
                  <a:pt x="2700300" y="0"/>
                </a:cubicBezTo>
                <a:close/>
              </a:path>
            </a:pathLst>
          </a:custGeo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31" name="Graphic 30"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463961">
            <a:off x="3220612" y="1443709"/>
            <a:ext cx="1169812" cy="1169812"/>
          </a:xfrm>
          <a:prstGeom prst="rect">
            <a:avLst/>
          </a:prstGeom>
          <a:effectLst/>
        </p:spPr>
      </p:pic>
      <p:pic>
        <p:nvPicPr>
          <p:cNvPr id="55" name="Graphic 54"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0350119">
            <a:off x="4590796" y="1936652"/>
            <a:ext cx="1169812" cy="1169812"/>
          </a:xfrm>
          <a:prstGeom prst="rect">
            <a:avLst/>
          </a:prstGeom>
          <a:effectLst/>
        </p:spPr>
      </p:pic>
      <p:pic>
        <p:nvPicPr>
          <p:cNvPr id="56" name="Graphic 55" descr="Single gea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3918821">
            <a:off x="4059163" y="3323160"/>
            <a:ext cx="1169812" cy="1169812"/>
          </a:xfrm>
          <a:prstGeom prst="rect">
            <a:avLst/>
          </a:prstGeom>
          <a:effectLst/>
        </p:spPr>
      </p:pic>
      <p:sp>
        <p:nvSpPr>
          <p:cNvPr id="7" name="Google Shape;154;p29"/>
          <p:cNvSpPr txBox="1"/>
          <p:nvPr/>
        </p:nvSpPr>
        <p:spPr>
          <a:xfrm>
            <a:off x="1051565" y="206112"/>
            <a:ext cx="7040870" cy="821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1pPr>
            <a:lvl2pPr marR="0" lvl="1"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2pPr>
            <a:lvl3pPr marR="0" lvl="2"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3pPr>
            <a:lvl4pPr marR="0" lvl="3"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4pPr>
            <a:lvl5pPr marR="0" lvl="4"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5pPr>
            <a:lvl6pPr marR="0" lvl="5"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6pPr>
            <a:lvl7pPr marR="0" lvl="6"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7pPr>
            <a:lvl8pPr marR="0" lvl="7"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8pPr>
            <a:lvl9pPr marR="0" lvl="8" algn="l" rtl="0">
              <a:lnSpc>
                <a:spcPct val="100000"/>
              </a:lnSpc>
              <a:spcBef>
                <a:spcPts val="0"/>
              </a:spcBef>
              <a:spcAft>
                <a:spcPts val="0"/>
              </a:spcAft>
              <a:buClr>
                <a:schemeClr val="dk1"/>
              </a:buClr>
              <a:buSzPts val="2600"/>
              <a:buFont typeface="Hubot Sans Medium"/>
              <a:buNone/>
              <a:defRPr sz="2600" b="0" i="0" u="none" strike="noStrike" cap="none">
                <a:solidFill>
                  <a:schemeClr val="dk1"/>
                </a:solidFill>
                <a:latin typeface="Hubot Sans Medium"/>
                <a:ea typeface="Hubot Sans Medium"/>
                <a:cs typeface="Hubot Sans Medium"/>
                <a:sym typeface="Hubot Sans Medium"/>
              </a:defRPr>
            </a:lvl9pPr>
          </a:lstStyle>
          <a:p>
            <a:pPr algn="ct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The </a:t>
            </a:r>
            <a:r>
              <a:rPr lang="en-US" sz="2000" b="1" kern="1200" dirty="0">
                <a:solidFill>
                  <a:schemeClr val="bg2">
                    <a:lumMod val="75000"/>
                  </a:schemeClr>
                </a:solidFill>
                <a:latin typeface="Arial Rounded MT Bold" panose="020F0704030504030204" pitchFamily="34" charset="0"/>
                <a:ea typeface="+mj-ea"/>
                <a:cs typeface="2  Koodak" panose="00000700000000000000" pitchFamily="2" charset="-78"/>
              </a:rPr>
              <a:t>ACOG/AAP </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Triad</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 </a:t>
            </a: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Definition </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a:p>
            <a:pPr algn="ctr"/>
            <a:r>
              <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rPr>
              <a:t>(All must be met for Severe HIE)</a:t>
            </a:r>
            <a:endParaRPr lang="en-US" sz="2000" b="1" kern="1200" dirty="0">
              <a:solidFill>
                <a:schemeClr val="tx2">
                  <a:lumMod val="25000"/>
                </a:schemeClr>
              </a:solidFill>
              <a:latin typeface="Arial Rounded MT Bold" panose="020F0704030504030204" pitchFamily="34" charset="0"/>
              <a:ea typeface="+mj-ea"/>
              <a:cs typeface="2  Koodak" panose="00000700000000000000" pitchFamily="2" charset="-78"/>
            </a:endParaRPr>
          </a:p>
        </p:txBody>
      </p:sp>
      <p:sp>
        <p:nvSpPr>
          <p:cNvPr id="8" name="TextBox 11"/>
          <p:cNvSpPr txBox="1"/>
          <p:nvPr/>
        </p:nvSpPr>
        <p:spPr>
          <a:xfrm>
            <a:off x="942771" y="1402867"/>
            <a:ext cx="1819493" cy="1292225"/>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1. Severe Acidemia: Cord or first hour blood gas with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pH &lt; 7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AND Base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Deficit &lt; -12 </a:t>
            </a:r>
            <a:r>
              <a:rPr lang="en-US" b="1" kern="1200" dirty="0" err="1">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mEq</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/L.</a:t>
            </a:r>
            <a:endPar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9" name="TextBox 11"/>
          <p:cNvSpPr txBox="1"/>
          <p:nvPr/>
        </p:nvSpPr>
        <p:spPr>
          <a:xfrm>
            <a:off x="1331640" y="3701305"/>
            <a:ext cx="2277900" cy="928331"/>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2. Clinical Encephalopathy: Presence of Moderate to Severe NE (</a:t>
            </a:r>
            <a:r>
              <a:rPr lang="en-US" b="1" kern="1200" dirty="0" err="1">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Sarnat</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 </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Stage II or III</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
        <p:nvSpPr>
          <p:cNvPr id="10" name="TextBox 11"/>
          <p:cNvSpPr txBox="1"/>
          <p:nvPr/>
        </p:nvSpPr>
        <p:spPr>
          <a:xfrm>
            <a:off x="6156154" y="1480312"/>
            <a:ext cx="1501291" cy="2220993"/>
          </a:xfrm>
          <a:prstGeom prst="rect">
            <a:avLst/>
          </a:prstGeom>
        </p:spPr>
        <p:txBody>
          <a:bodyPr wrap="square" lIns="0" tIns="0" rIns="0" bIns="0" rtlCol="0" anchor="t">
            <a:spAutoFit/>
          </a:bodyPr>
          <a:lstStyle/>
          <a:p>
            <a:pPr lvl="0" algn="ctr">
              <a:lnSpc>
                <a:spcPct val="150000"/>
              </a:lnSpc>
              <a:spcBef>
                <a:spcPct val="0"/>
              </a:spcBef>
            </a:pP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3. Multi-Organ Involvement: Evidence of Multi-System Organ Dysfunction/Failure (e.g.,</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 AKI</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a:t>
            </a:r>
            <a:r>
              <a:rPr lang="en-US" b="1" kern="1200" dirty="0">
                <a:solidFill>
                  <a:schemeClr val="bg2">
                    <a:lumMod val="75000"/>
                  </a:schemeClr>
                </a:solidFill>
                <a:latin typeface="Arial Narrow" panose="020B0606020202030204" pitchFamily="34" charset="0"/>
                <a:ea typeface="+mj-ea"/>
                <a:cs typeface="2  Koodak" panose="00000700000000000000" pitchFamily="2" charset="-78"/>
                <a:sym typeface="Hammersmith One" panose="02010703030501060504"/>
              </a:rPr>
              <a:t> LFT </a:t>
            </a:r>
            <a:r>
              <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rPr>
              <a:t>derangement).</a:t>
            </a:r>
            <a:endParaRPr lang="en-US" b="1" kern="1200" dirty="0">
              <a:solidFill>
                <a:schemeClr val="tx2">
                  <a:lumMod val="25000"/>
                </a:schemeClr>
              </a:solidFill>
              <a:latin typeface="Arial Narrow" panose="020B0606020202030204" pitchFamily="34" charset="0"/>
              <a:ea typeface="+mj-ea"/>
              <a:cs typeface="2  Koodak" panose="00000700000000000000" pitchFamily="2" charset="-78"/>
              <a:sym typeface="Hammersmith One" panose="020107030305010605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Minimal Gradient Pitch Deck by Slidesgo">
  <a:themeElements>
    <a:clrScheme name="Simple Light">
      <a:dk1>
        <a:srgbClr val="000000"/>
      </a:dk1>
      <a:lt1>
        <a:srgbClr val="FFFFFF"/>
      </a:lt1>
      <a:dk2>
        <a:srgbClr val="FEA86F"/>
      </a:dk2>
      <a:lt2>
        <a:srgbClr val="FFDEF3"/>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5094</Words>
  <Application>WPS Presentation</Application>
  <PresentationFormat>On-screen Show (16:9)</PresentationFormat>
  <Paragraphs>215</Paragraphs>
  <Slides>30</Slides>
  <Notes>20</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30</vt:i4>
      </vt:variant>
    </vt:vector>
  </HeadingPairs>
  <TitlesOfParts>
    <vt:vector size="51" baseType="lpstr">
      <vt:lpstr>Arial</vt:lpstr>
      <vt:lpstr>SimSun</vt:lpstr>
      <vt:lpstr>Wingdings</vt:lpstr>
      <vt:lpstr>Arial</vt:lpstr>
      <vt:lpstr>Hubot Sans Medium</vt:lpstr>
      <vt:lpstr>Work Sans</vt:lpstr>
      <vt:lpstr>Nunito Light</vt:lpstr>
      <vt:lpstr>Hubot Sans</vt:lpstr>
      <vt:lpstr>PT Sans</vt:lpstr>
      <vt:lpstr>Arial Rounded MT Bold</vt:lpstr>
      <vt:lpstr>2  Koodak</vt:lpstr>
      <vt:lpstr>Segoe Print</vt:lpstr>
      <vt:lpstr>Dubai Medium</vt:lpstr>
      <vt:lpstr>Arial Narrow</vt:lpstr>
      <vt:lpstr>Times New Roman</vt:lpstr>
      <vt:lpstr>Hammersmith One</vt:lpstr>
      <vt:lpstr>Microsoft YaHei</vt:lpstr>
      <vt:lpstr>Arial Unicode MS</vt:lpstr>
      <vt:lpstr>Inter</vt:lpstr>
      <vt:lpstr>B Davat</vt:lpstr>
      <vt:lpstr>Minimal Gradient Pitch Deck by Slidesgo</vt:lpstr>
      <vt:lpstr>PowerPoint 演示文稿</vt:lpstr>
      <vt:lpstr>PowerPoint 演示文稿</vt:lpstr>
      <vt:lpstr>Hypoxic Ischemic Encephalopathy (HIE)</vt:lpstr>
      <vt:lpstr>PowerPoint 演示文稿</vt:lpstr>
      <vt:lpstr>Introduction (The Diagnostic Imperative)</vt:lpstr>
      <vt:lpstr>PowerPoint 演示文稿</vt:lpstr>
      <vt:lpstr>Introduction (The Diagnostic Imperative)</vt:lpstr>
      <vt:lpstr>PowerPoint 演示文稿</vt:lpstr>
      <vt:lpstr>PowerPoint 演示文稿</vt:lpstr>
      <vt:lpstr>PowerPoint 演示文稿</vt:lpstr>
      <vt:lpstr>PowerPoint 演示文稿</vt:lpstr>
      <vt:lpstr>Biochemical Markers</vt:lpstr>
      <vt:lpstr>Biochemical Markers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91</cp:revision>
  <dcterms:created xsi:type="dcterms:W3CDTF">2025-11-17T09:12:10Z</dcterms:created>
  <dcterms:modified xsi:type="dcterms:W3CDTF">2025-11-17T09:12:28Z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E057C7576A154197801B1698420C3DAA_12</vt:lpwstr>
  </property>
  <property fmtid="{D5CDD505-2E9C-101B-9397-08002B2CF9AE}" pid="3" name="KSOProductBuildVer">
    <vt:lpwstr>1033-12.2.0.23155</vt:lpwstr>
  </property>
</Properties>
</file>